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8" r:id="rId4"/>
    <p:sldId id="25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</p:sldIdLst>
  <p:sldSz cx="18288000" cy="10287000"/>
  <p:notesSz cx="6858000" cy="9144000"/>
  <p:embeddedFontLst>
    <p:embeddedFont>
      <p:font typeface="Open Sauce" pitchFamily="2" charset="77"/>
      <p:regular r:id="rId23"/>
    </p:embeddedFont>
    <p:embeddedFont>
      <p:font typeface="Open Sauce Bold" pitchFamily="2" charset="77"/>
      <p:regular r:id="rId24"/>
      <p:bold r:id="rId25"/>
    </p:embeddedFont>
    <p:embeddedFont>
      <p:font typeface="Poppins" pitchFamily="2" charset="77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5" autoAdjust="0"/>
    <p:restoredTop sz="94663" autoAdjust="0"/>
  </p:normalViewPr>
  <p:slideViewPr>
    <p:cSldViewPr>
      <p:cViewPr varScale="1">
        <p:scale>
          <a:sx n="56" d="100"/>
          <a:sy n="56" d="100"/>
        </p:scale>
        <p:origin x="272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342DD-BDD9-7B40-A9B3-19522362D5FE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37AD4-A4B6-B141-8023-72968E5FF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7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02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4346F-1FBF-8D5D-AA6B-707595997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90A4D-365F-4F11-CF86-622C46A40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FC0D02-2163-8E01-B154-E1638E92C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9766A-2B07-6293-5C11-CBA62ECBD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15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6A25C-9A0D-AFB2-B398-774DBFD6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E89D5-E8BC-A357-FF47-FB9E302E9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0627B-2A5D-2A2B-2894-DDF0456F2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6FBFD-DC91-DFD3-E371-C073E263D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08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85532-CC93-E419-020D-48EBC3424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4BC03-F059-5226-45C9-C01E98755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F8D5BC-DA57-BD19-96DA-1DA513368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71DEA-C8B6-38BA-AF38-0F7438B26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3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8A557-81BD-76B9-2BAF-2EC14059F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F3DCF-0EA0-8598-2D6B-00965E37F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4EDCF-89BC-A621-FB7E-3BDED7E1B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F9144-A004-C24D-4311-CA41D1F4D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27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65FED-7612-91F0-86DA-3A323E703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CE70F-AC40-45DC-0E32-498C70749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752E7-B0F0-37AB-167B-FB2E25B24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1EC13-C4C4-27D3-53BE-7AC030D28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0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74A88-F2DA-B370-72B0-90BB1020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87C02-9E6B-8973-ECBB-2706DF6460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716C8-22EF-3DF4-CA91-A5F483DCA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F5B1E-C297-1215-2E87-1807A101E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39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6982C-C8F0-984A-CFAE-DBC83CE8B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C29B44-48F7-3A5F-B68E-9C40F2FDF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3C00F-5D4A-106A-E898-115351777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1F48C-8020-472B-DF3B-E02EC05D9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6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46C38-CE78-AC35-D1F4-B4A90438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962D1-125C-2C13-4211-2EC8A1CC0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F23844-D90D-015E-1B6B-31B79F4FE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F8F0A-6A0A-0785-10F3-5A286C22F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99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2A79C-0D62-3EBC-8113-720A22E33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53504-D3C8-C3A5-0442-46798DA38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FF09A-173C-377A-6229-EDABF392A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DCBA1-1953-791C-23F0-3D8470990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9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5D861-A344-99A3-B727-DBF32920E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41C6E-7605-6AE1-CE20-FEF70D66B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55971-B9D9-2CB5-8DE5-829D57556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EEF68-0996-A739-B003-F65603193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85AF4-0C5A-CC67-7C56-FF67867C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25E99-81EE-5FF5-71DB-2D16B89C3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F3E65-D0A0-4A58-8B55-F343E2CB7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D5F40-126B-74A1-D8AC-9D4997C0E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56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90B4-DE4B-3BE5-7ECB-CF5CC2D45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9CD1A-E53C-D4AA-E8C8-F0BFCEFF3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D0560-5F57-5DD9-759C-658D847BF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F954B-B641-31DF-6105-E3762AD7B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85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1C3E8-29EA-AC5D-D3EB-55CCD80F9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7CC62-7F98-6675-413D-AF2D53834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77BC5C-1DAB-82C0-9EDF-8AFA9F62E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0EB13-727E-5B5F-A13F-CCA8A7B0C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548EC-508E-23C8-52F4-285A0FD4F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F29DB-B550-4502-7E40-9938F5C91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073DA-725D-F565-75B3-BAACB366C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A67FF-4EDD-7506-24AD-A729A4C0D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4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92017-C287-F9AB-94C0-8D2CE332C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291D0D-3D44-5351-7DB9-AF3FEA9B2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A3B893-BDF5-8417-3C5E-FE28DDFF0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4F1DA-7909-3378-E436-5A168B6FE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17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2F4FB-8C29-B1CD-6A18-05B47CE9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1D4FE-5AE7-316B-77F9-F841A837B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90D14F-A009-3787-F1EE-AB77A9B70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62D8C-5A31-8C94-2954-467854E01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37AD4-A4B6-B141-8023-72968E5FF8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1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74781"/>
            <a:ext cx="6972300" cy="1773119"/>
          </a:xfrm>
          <a:custGeom>
            <a:avLst/>
            <a:gdLst/>
            <a:ahLst/>
            <a:cxnLst/>
            <a:rect l="l" t="t" r="r" b="b"/>
            <a:pathLst>
              <a:path w="9328418" h="2363199">
                <a:moveTo>
                  <a:pt x="0" y="0"/>
                </a:moveTo>
                <a:lnTo>
                  <a:pt x="9328418" y="0"/>
                </a:lnTo>
                <a:lnTo>
                  <a:pt x="9328418" y="2363200"/>
                </a:lnTo>
                <a:lnTo>
                  <a:pt x="0" y="2363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77569" y="3162300"/>
            <a:ext cx="15532857" cy="2353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  <a:spcBef>
                <a:spcPct val="0"/>
              </a:spcBef>
            </a:pPr>
            <a:r>
              <a:rPr lang="en-AU" sz="7200" dirty="0">
                <a:solidFill>
                  <a:schemeClr val="bg1"/>
                </a:solidFill>
              </a:rPr>
              <a:t>Practical Solutions for Hybrid Workplace Health, Safety and Wellbeing.</a:t>
            </a:r>
            <a:r>
              <a:rPr lang="en-US" sz="6699" b="1" dirty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82485" y="5753100"/>
            <a:ext cx="15216113" cy="92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9"/>
              </a:lnSpc>
              <a:spcBef>
                <a:spcPct val="0"/>
              </a:spcBef>
            </a:pPr>
            <a:r>
              <a:rPr lang="en-AU" sz="4800" dirty="0">
                <a:solidFill>
                  <a:schemeClr val="bg1"/>
                </a:solidFill>
              </a:rPr>
              <a:t>5 practical strategies HR teams can implement immediately.</a:t>
            </a:r>
            <a:endParaRPr lang="en-US" sz="4800" dirty="0">
              <a:solidFill>
                <a:schemeClr val="bg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62400" y="8191500"/>
            <a:ext cx="13627857" cy="702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3600" dirty="0">
                <a:solidFill>
                  <a:srgbClr val="FEFEFE"/>
                </a:solidFill>
                <a:latin typeface="Open Sauce"/>
                <a:ea typeface="Open Sauce"/>
                <a:cs typeface="Open Sauce"/>
                <a:sym typeface="Open Sauce"/>
              </a:rPr>
              <a:t>Dr Daniel Grynberg - Chiropractor &amp; Hybrid WHS Specialist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CBBED4-3F51-DFC2-AFC7-5F194FC45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970A7C6-0F05-3E7B-B3BA-188AAEA2C0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-5477" r="-1962" b="30250"/>
          <a:stretch>
            <a:fillRect/>
          </a:stretch>
        </p:blipFill>
        <p:spPr>
          <a:xfrm>
            <a:off x="0" y="-755900"/>
            <a:ext cx="18669000" cy="10533078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83EBA70-6AFF-D256-419F-1BDDD835F039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1B030FD-721B-E49C-5157-D96EF98474B6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327A000-F3D6-17AE-606F-5544C556ED26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A399ABE-7650-D107-9463-D5496F4B5288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F91830D-70A8-A997-9306-4825B23EF857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21D4DB6-18C7-8C87-DCDD-A9B14B6715D8}"/>
              </a:ext>
            </a:extLst>
          </p:cNvPr>
          <p:cNvSpPr txBox="1"/>
          <p:nvPr/>
        </p:nvSpPr>
        <p:spPr>
          <a:xfrm>
            <a:off x="4491311" y="1748844"/>
            <a:ext cx="9305373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Step 1 -  Educate &amp; Train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9426E71-3B97-DB85-9B37-9683D8E44C87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44EE683-4184-654F-A189-6F506166C32B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CC5571-62A8-834C-CC07-331194F2A0D7}"/>
              </a:ext>
            </a:extLst>
          </p:cNvPr>
          <p:cNvSpPr txBox="1"/>
          <p:nvPr/>
        </p:nvSpPr>
        <p:spPr>
          <a:xfrm>
            <a:off x="4491311" y="3088942"/>
            <a:ext cx="930537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</a:rPr>
              <a:t>You can’t assess what you don’t know.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542A4-C172-F337-A531-31237F94CB7D}"/>
              </a:ext>
            </a:extLst>
          </p:cNvPr>
          <p:cNvSpPr txBox="1"/>
          <p:nvPr/>
        </p:nvSpPr>
        <p:spPr>
          <a:xfrm>
            <a:off x="1682703" y="3983064"/>
            <a:ext cx="5226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Start with Knowledge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4C9F0-5A27-A409-CEFF-FD09E518C555}"/>
              </a:ext>
            </a:extLst>
          </p:cNvPr>
          <p:cNvSpPr txBox="1"/>
          <p:nvPr/>
        </p:nvSpPr>
        <p:spPr>
          <a:xfrm>
            <a:off x="1828800" y="4890306"/>
            <a:ext cx="6594139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Practical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Relevant</a:t>
            </a:r>
            <a:endParaRPr lang="en-AU" sz="3600" dirty="0">
              <a:solidFill>
                <a:schemeClr val="bg1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  <a:sym typeface="Open Sauce Bold"/>
              </a:rPr>
              <a:t>Focus on real world application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  <a:sym typeface="Open Sauce Bold"/>
              </a:rPr>
              <a:t>Not just ergonomics</a:t>
            </a:r>
            <a:endParaRPr lang="en-US" sz="3600" dirty="0">
              <a:solidFill>
                <a:schemeClr val="bg1"/>
              </a:solidFill>
              <a:latin typeface="Open Sauce Bold"/>
              <a:sym typeface="Open Sauce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D022D-CF67-A5EC-9B19-13BDD2DEFC05}"/>
              </a:ext>
            </a:extLst>
          </p:cNvPr>
          <p:cNvSpPr txBox="1"/>
          <p:nvPr/>
        </p:nvSpPr>
        <p:spPr>
          <a:xfrm>
            <a:off x="10744200" y="3982722"/>
            <a:ext cx="51014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Key Areas</a:t>
            </a:r>
            <a:endParaRPr lang="en-US" sz="44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E457DC-8CCF-391E-FA72-1711038A3B68}"/>
              </a:ext>
            </a:extLst>
          </p:cNvPr>
          <p:cNvSpPr txBox="1"/>
          <p:nvPr/>
        </p:nvSpPr>
        <p:spPr>
          <a:xfrm>
            <a:off x="10946533" y="4865379"/>
            <a:ext cx="5257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Risks &amp; Hazards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Workstation Set 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  <a:sym typeface="Open Sauce Bold"/>
              </a:rPr>
              <a:t>Posture &amp; Movement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  <a:sym typeface="Open Sauce Bold"/>
              </a:rPr>
              <a:t>Mental wellbeing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  <a:sym typeface="Open Sauce Bold"/>
              </a:rPr>
              <a:t>Focus &amp; Productivity</a:t>
            </a:r>
            <a:endParaRPr lang="en-US" sz="3600" dirty="0">
              <a:solidFill>
                <a:schemeClr val="bg1"/>
              </a:solidFill>
              <a:latin typeface="Open Sauce Bold"/>
              <a:sym typeface="Open Sauce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344D1A-6608-0083-A82D-3D84490CCB47}"/>
              </a:ext>
            </a:extLst>
          </p:cNvPr>
          <p:cNvSpPr txBox="1"/>
          <p:nvPr/>
        </p:nvSpPr>
        <p:spPr>
          <a:xfrm>
            <a:off x="4571997" y="825372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</a:rPr>
              <a:t>This applies to both home and office</a:t>
            </a:r>
            <a:endParaRPr lang="en-US" sz="36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  <p:extLst>
      <p:ext uri="{BB962C8B-B14F-4D97-AF65-F5344CB8AC3E}">
        <p14:creationId xmlns:p14="http://schemas.microsoft.com/office/powerpoint/2010/main" val="7896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7253B-1556-9F5C-9A16-D0DF820F8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E799EAB-A208-F9DB-272F-3E6AA38EB50B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D95216B-3654-FCBA-4292-DF4233EC45A4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7576B3-462B-7CE8-57FB-FB7F0BF468B6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2D4FECB-D68C-D28A-2446-14648960AA2D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A3A9324-D60B-ED0A-8989-5E584634B6F2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033080F-D494-F207-C1E7-44B7547B82E2}"/>
              </a:ext>
            </a:extLst>
          </p:cNvPr>
          <p:cNvSpPr txBox="1"/>
          <p:nvPr/>
        </p:nvSpPr>
        <p:spPr>
          <a:xfrm>
            <a:off x="4036353" y="1411241"/>
            <a:ext cx="10215289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Step 2 -  Self Assess / Audit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1F59A2F-C90E-61DD-11D1-B5D3869CD5D9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5F83651-1EF7-F773-1731-BBAC2FD37283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25959-8723-4EB4-4344-918F31D9F44A}"/>
              </a:ext>
            </a:extLst>
          </p:cNvPr>
          <p:cNvSpPr txBox="1"/>
          <p:nvPr/>
        </p:nvSpPr>
        <p:spPr>
          <a:xfrm>
            <a:off x="2666997" y="2587686"/>
            <a:ext cx="129539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  <a:sym typeface="Open Sauce Bold"/>
              </a:rPr>
              <a:t>You now have educated assessors in every workspace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8F68FD-4673-C38D-C075-9D581B8901CA}"/>
              </a:ext>
            </a:extLst>
          </p:cNvPr>
          <p:cNvSpPr txBox="1"/>
          <p:nvPr/>
        </p:nvSpPr>
        <p:spPr>
          <a:xfrm>
            <a:off x="2374321" y="3774916"/>
            <a:ext cx="5527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Create visibility at scale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987BF-56F8-FB3F-DD59-0894FD5F3453}"/>
              </a:ext>
            </a:extLst>
          </p:cNvPr>
          <p:cNvSpPr txBox="1"/>
          <p:nvPr/>
        </p:nvSpPr>
        <p:spPr>
          <a:xfrm>
            <a:off x="2532651" y="4543335"/>
            <a:ext cx="659413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Staff assess their own setups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Works across all locations</a:t>
            </a:r>
            <a:endParaRPr lang="en-AU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CCB690-10E7-7199-DAFE-C0C674AF8F84}"/>
              </a:ext>
            </a:extLst>
          </p:cNvPr>
          <p:cNvSpPr txBox="1"/>
          <p:nvPr/>
        </p:nvSpPr>
        <p:spPr>
          <a:xfrm>
            <a:off x="2374321" y="5881465"/>
            <a:ext cx="20573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Benefits</a:t>
            </a:r>
            <a:endParaRPr lang="en-US" sz="44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85DE2C-4000-C1A5-5B35-C619CC4A8B47}"/>
              </a:ext>
            </a:extLst>
          </p:cNvPr>
          <p:cNvSpPr txBox="1"/>
          <p:nvPr/>
        </p:nvSpPr>
        <p:spPr>
          <a:xfrm>
            <a:off x="2522819" y="6627554"/>
            <a:ext cx="58936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Early hazard identification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Increased awareness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  <a:sym typeface="Open Sauce Bold"/>
              </a:rPr>
              <a:t>Creates a safety mindset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  <a:sym typeface="Open Sauce Bold"/>
              </a:rPr>
              <a:t>Scalable across teams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E96531-B09A-3A43-BFB6-82EFF0EB8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99" y="3688606"/>
            <a:ext cx="4929645" cy="57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866D60-BC01-A9E3-4BD9-AC2D2D57C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FC797B2-464B-966F-415B-AC85A924E77B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E72EA69-D2FC-F065-F7E4-747B2CD6116C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FD6B759-BCCE-2F68-61A0-254E15925069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6B8225C-215C-B4D7-19E4-F6A8FDC99A33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EF7E2E6-C934-1312-D386-0D4DDF733635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5ACA20B-AC4F-44B6-85D8-F3E1013A89B6}"/>
              </a:ext>
            </a:extLst>
          </p:cNvPr>
          <p:cNvSpPr txBox="1"/>
          <p:nvPr/>
        </p:nvSpPr>
        <p:spPr>
          <a:xfrm>
            <a:off x="5814973" y="1086786"/>
            <a:ext cx="6892974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Step 3 -  Reporting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A43792A-6E2D-F40F-4B39-0A7EFC5C8980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417670-F1F2-F5C1-A275-4F67251B07E7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919227-1D1C-44C0-FCE7-BF1EEDE9F954}"/>
              </a:ext>
            </a:extLst>
          </p:cNvPr>
          <p:cNvSpPr txBox="1"/>
          <p:nvPr/>
        </p:nvSpPr>
        <p:spPr>
          <a:xfrm>
            <a:off x="2666998" y="2233311"/>
            <a:ext cx="129539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  <a:sym typeface="Open Sauce Bold"/>
              </a:rPr>
              <a:t>Make reporting quick, simple and automated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F897E2-B1F0-74A9-D7E4-CF7D7E971949}"/>
              </a:ext>
            </a:extLst>
          </p:cNvPr>
          <p:cNvSpPr txBox="1"/>
          <p:nvPr/>
        </p:nvSpPr>
        <p:spPr>
          <a:xfrm>
            <a:off x="1981200" y="3206224"/>
            <a:ext cx="6980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Mobile friendly online forms: 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32D32-C5AF-EBE7-A2CC-03D961B3B79C}"/>
              </a:ext>
            </a:extLst>
          </p:cNvPr>
          <p:cNvSpPr txBox="1"/>
          <p:nvPr/>
        </p:nvSpPr>
        <p:spPr>
          <a:xfrm>
            <a:off x="2438400" y="4084161"/>
            <a:ext cx="7678149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Easy to access and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Minimal friction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Consistent inputs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Customised for your organisation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Automated compliance reports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53AECA-623C-6B60-3F17-D68DBE5C988F}"/>
              </a:ext>
            </a:extLst>
          </p:cNvPr>
          <p:cNvSpPr txBox="1"/>
          <p:nvPr/>
        </p:nvSpPr>
        <p:spPr>
          <a:xfrm>
            <a:off x="1242973" y="7673994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Must include photos of the workstation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CA8190-9C7B-B562-01D8-73D5B0EB3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700" y="3107239"/>
            <a:ext cx="4432352" cy="62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FE02F-AF92-F842-9030-7FD8F7362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E205AD9-3723-300F-41B7-4A9FAA825651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94F413-95C5-A747-438F-8B9B8AB1163A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F454ECA-D280-9BEA-7A72-E0035290DAD0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00BB569-9A27-AF5B-5C04-5399BF9F4FB8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2A5E7E5-1C07-AD1B-ED37-4614D7341D91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90B1BF0-681E-EF0C-4303-22EDAB7DF39C}"/>
              </a:ext>
            </a:extLst>
          </p:cNvPr>
          <p:cNvSpPr txBox="1"/>
          <p:nvPr/>
        </p:nvSpPr>
        <p:spPr>
          <a:xfrm>
            <a:off x="5002983" y="1057468"/>
            <a:ext cx="8282027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Step 4 -  Data Analysis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FE3E2D9-AD95-28F9-2560-F7E7574134F9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A5CD47F-BF54-0828-72C3-A1CF58405DF7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13F2A-146E-F3BF-6B38-E06FFAFBA040}"/>
              </a:ext>
            </a:extLst>
          </p:cNvPr>
          <p:cNvSpPr txBox="1"/>
          <p:nvPr/>
        </p:nvSpPr>
        <p:spPr>
          <a:xfrm>
            <a:off x="2666998" y="2233311"/>
            <a:ext cx="129539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  <a:sym typeface="Open Sauce Bold"/>
              </a:rPr>
              <a:t>Online forms enable intelligent data collection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28CA5-8733-87D3-887A-4899D850F636}"/>
              </a:ext>
            </a:extLst>
          </p:cNvPr>
          <p:cNvSpPr txBox="1"/>
          <p:nvPr/>
        </p:nvSpPr>
        <p:spPr>
          <a:xfrm>
            <a:off x="883578" y="3579763"/>
            <a:ext cx="8514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Turn your data into strategic insights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9257-2ED4-9461-7854-61BB7F3533D8}"/>
              </a:ext>
            </a:extLst>
          </p:cNvPr>
          <p:cNvSpPr txBox="1"/>
          <p:nvPr/>
        </p:nvSpPr>
        <p:spPr>
          <a:xfrm>
            <a:off x="986029" y="4566195"/>
            <a:ext cx="8763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Individual issues highlight immediate risks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Workplace patterns identify system level problems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Organisational trends lead to better decision making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Intervene before issues escalate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Lower long-term costs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Improve employee engagement </a:t>
            </a:r>
          </a:p>
        </p:txBody>
      </p:sp>
      <p:pic>
        <p:nvPicPr>
          <p:cNvPr id="18" name="Picture 17" descr="Hands holding a tablet with a touch screen&#10;&#10;AI-generated content may be incorrect.">
            <a:extLst>
              <a:ext uri="{FF2B5EF4-FFF2-40B4-BE49-F238E27FC236}">
                <a16:creationId xmlns:a16="http://schemas.microsoft.com/office/drawing/2014/main" id="{53CA895F-9FC5-1AAF-AB86-BE98FF5C8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667" y="2618031"/>
            <a:ext cx="10294329" cy="6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3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2DA76-80C7-8A45-29AF-DAD604474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A3F0D28-DCF5-F2E9-FDF7-595B9EE8D79A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1C85E40-7466-1FAA-3BAC-2898CB7733AA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6B7C992-9C9A-403E-7DFA-8DE142AE42B2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B5A7AEF-20E3-7A36-1810-173D00015C79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CBA074F-709F-2873-FA3D-0B2D3159357A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29FFD0A-049D-D932-2AD7-A20C081CC98D}"/>
              </a:ext>
            </a:extLst>
          </p:cNvPr>
          <p:cNvSpPr txBox="1"/>
          <p:nvPr/>
        </p:nvSpPr>
        <p:spPr>
          <a:xfrm>
            <a:off x="4632085" y="962489"/>
            <a:ext cx="9023813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Real World - Case Study</a:t>
            </a:r>
            <a:endParaRPr lang="en-US" sz="6699" dirty="0">
              <a:solidFill>
                <a:schemeClr val="bg1"/>
              </a:solidFill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2A910D4-6946-377A-9961-2BF44E3044A7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B924839-CED2-025F-1E9D-CAF3D76E40DD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5CC4F-6A58-12BB-D646-2D4DB9FC45E4}"/>
              </a:ext>
            </a:extLst>
          </p:cNvPr>
          <p:cNvSpPr txBox="1"/>
          <p:nvPr/>
        </p:nvSpPr>
        <p:spPr>
          <a:xfrm>
            <a:off x="4632085" y="1726046"/>
            <a:ext cx="9023813" cy="11412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4400" b="1" dirty="0">
                <a:solidFill>
                  <a:schemeClr val="bg1"/>
                </a:solidFill>
              </a:rPr>
              <a:t>Large Health insurer – 450 employees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1B40E-BB45-8258-1213-F4F21D97F6CC}"/>
              </a:ext>
            </a:extLst>
          </p:cNvPr>
          <p:cNvSpPr txBox="1"/>
          <p:nvPr/>
        </p:nvSpPr>
        <p:spPr>
          <a:xfrm>
            <a:off x="1371600" y="3058451"/>
            <a:ext cx="1485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Problem</a:t>
            </a:r>
            <a:r>
              <a:rPr lang="en-AU" sz="3600" dirty="0">
                <a:solidFill>
                  <a:schemeClr val="bg1"/>
                </a:solidFill>
              </a:rPr>
              <a:t> – Sporadic and reactive in office ergonomic assessments leading to high consulting fees, frustrated employees and inaction.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897EF-CE63-AC04-D10B-952D0ECA32EA}"/>
              </a:ext>
            </a:extLst>
          </p:cNvPr>
          <p:cNvSpPr txBox="1"/>
          <p:nvPr/>
        </p:nvSpPr>
        <p:spPr>
          <a:xfrm>
            <a:off x="1371600" y="4399540"/>
            <a:ext cx="1379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Data Collection </a:t>
            </a:r>
            <a:r>
              <a:rPr lang="en-AU" sz="3600" dirty="0">
                <a:solidFill>
                  <a:schemeClr val="bg1"/>
                </a:solidFill>
              </a:rPr>
              <a:t>– Survey employees and managers to identify key issues.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9AB4EE-887E-01EC-1418-242CE0AEB79F}"/>
              </a:ext>
            </a:extLst>
          </p:cNvPr>
          <p:cNvSpPr txBox="1"/>
          <p:nvPr/>
        </p:nvSpPr>
        <p:spPr>
          <a:xfrm>
            <a:off x="1371600" y="7973277"/>
            <a:ext cx="16032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Action Taken </a:t>
            </a:r>
            <a:r>
              <a:rPr lang="en-AU" sz="3600" dirty="0">
                <a:solidFill>
                  <a:schemeClr val="bg1"/>
                </a:solidFill>
              </a:rPr>
              <a:t>– Standardised Equipment in </a:t>
            </a:r>
            <a:r>
              <a:rPr lang="en-AU" sz="3600" dirty="0" err="1">
                <a:solidFill>
                  <a:schemeClr val="bg1"/>
                </a:solidFill>
              </a:rPr>
              <a:t>hotdesk</a:t>
            </a:r>
            <a:r>
              <a:rPr lang="en-AU" sz="3600" dirty="0">
                <a:solidFill>
                  <a:schemeClr val="bg1"/>
                </a:solidFill>
              </a:rPr>
              <a:t> areas, provide training on how to</a:t>
            </a:r>
          </a:p>
          <a:p>
            <a:r>
              <a:rPr lang="en-AU" sz="3600" dirty="0">
                <a:solidFill>
                  <a:schemeClr val="bg1"/>
                </a:solidFill>
              </a:rPr>
              <a:t>Set up and adjust for individual needs.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B8552D-A8D3-26B5-65BF-22724C3F5BFE}"/>
              </a:ext>
            </a:extLst>
          </p:cNvPr>
          <p:cNvSpPr txBox="1"/>
          <p:nvPr/>
        </p:nvSpPr>
        <p:spPr>
          <a:xfrm>
            <a:off x="1371600" y="5262371"/>
            <a:ext cx="1485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Insights</a:t>
            </a:r>
            <a:r>
              <a:rPr lang="en-AU" sz="3600" dirty="0">
                <a:solidFill>
                  <a:schemeClr val="bg1"/>
                </a:solidFill>
              </a:rPr>
              <a:t> – Managers were reactive and didn’t co-ordinate. Employees only asked for help once injured. Hot desking with inconsistent equipment.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80B68A-B747-BDE3-A6F4-57D580BA3E5B}"/>
              </a:ext>
            </a:extLst>
          </p:cNvPr>
          <p:cNvSpPr txBox="1"/>
          <p:nvPr/>
        </p:nvSpPr>
        <p:spPr>
          <a:xfrm>
            <a:off x="1371600" y="6617824"/>
            <a:ext cx="15092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Solution </a:t>
            </a:r>
            <a:r>
              <a:rPr lang="en-AU" sz="3600" dirty="0">
                <a:solidFill>
                  <a:schemeClr val="bg1"/>
                </a:solidFill>
              </a:rPr>
              <a:t>– Regular ergonomic roaming, simple reporting introduced, consistent </a:t>
            </a:r>
          </a:p>
          <a:p>
            <a:r>
              <a:rPr lang="en-AU" sz="3600" dirty="0">
                <a:solidFill>
                  <a:schemeClr val="bg1"/>
                </a:solidFill>
              </a:rPr>
              <a:t>processes across teams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80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4A9F23-7B45-A0D7-FC02-99612A49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Woman attending online class">
            <a:extLst>
              <a:ext uri="{FF2B5EF4-FFF2-40B4-BE49-F238E27FC236}">
                <a16:creationId xmlns:a16="http://schemas.microsoft.com/office/drawing/2014/main" id="{41A5726F-59D0-D2A3-DB1E-D414D6CB03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475"/>
            <a:ext cx="18287995" cy="10790823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B384D1D1-7A39-CCC5-85EB-651E63D00574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513AAF3-8836-47AF-2CA7-66EEA7F894A1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864B074-ADA4-B830-6FE9-BC3470499394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DC17342-0CEE-A076-9648-43611527A05A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0152D8E-3AC6-29C0-06EE-9B5A93C1C22C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2EC49C7-657C-EB46-9A8F-AD3A41E8E1DF}"/>
              </a:ext>
            </a:extLst>
          </p:cNvPr>
          <p:cNvSpPr txBox="1"/>
          <p:nvPr/>
        </p:nvSpPr>
        <p:spPr>
          <a:xfrm>
            <a:off x="1904997" y="1790700"/>
            <a:ext cx="14478000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Step 5 – Communication &amp; Connection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8D40527-6C91-B45A-2BDD-61C01224A14E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E453F0E-ECC1-F962-5F06-25D3FAC00B39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44AD0-F974-CEA7-A253-7CC0BC90BD87}"/>
              </a:ext>
            </a:extLst>
          </p:cNvPr>
          <p:cNvSpPr txBox="1"/>
          <p:nvPr/>
        </p:nvSpPr>
        <p:spPr>
          <a:xfrm>
            <a:off x="2666997" y="3044433"/>
            <a:ext cx="129539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  <a:sym typeface="Open Sauce Bold"/>
              </a:rPr>
              <a:t>Culture and connections need to be intentional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BE406-5CE4-1901-AAF2-A26056C56E91}"/>
              </a:ext>
            </a:extLst>
          </p:cNvPr>
          <p:cNvSpPr txBox="1"/>
          <p:nvPr/>
        </p:nvSpPr>
        <p:spPr>
          <a:xfrm>
            <a:off x="707023" y="3920354"/>
            <a:ext cx="2161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In Office</a:t>
            </a:r>
            <a:endParaRPr lang="en-US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E0E57-BA11-5A07-7320-8D886AF25593}"/>
              </a:ext>
            </a:extLst>
          </p:cNvPr>
          <p:cNvSpPr txBox="1"/>
          <p:nvPr/>
        </p:nvSpPr>
        <p:spPr>
          <a:xfrm>
            <a:off x="990599" y="4827504"/>
            <a:ext cx="76962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Easier and more organic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All in days for teams / divisions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Prioritise team building activities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Creative and collaborative workshops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Training is more effective in person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5954F3-16AB-46B6-8DED-DC0507F63672}"/>
              </a:ext>
            </a:extLst>
          </p:cNvPr>
          <p:cNvSpPr txBox="1"/>
          <p:nvPr/>
        </p:nvSpPr>
        <p:spPr>
          <a:xfrm>
            <a:off x="9714743" y="3920354"/>
            <a:ext cx="21806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At home</a:t>
            </a:r>
            <a:endParaRPr lang="en-US" sz="4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B7537C-FF60-F5CD-F750-8F3E66ADCF9C}"/>
              </a:ext>
            </a:extLst>
          </p:cNvPr>
          <p:cNvSpPr txBox="1"/>
          <p:nvPr/>
        </p:nvSpPr>
        <p:spPr>
          <a:xfrm>
            <a:off x="9998318" y="4827504"/>
            <a:ext cx="7908681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Create a consistent experience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Regular check ins with manager/team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Prioritise deep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Maintain work / life boundaries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latin typeface="+mj-lt"/>
              </a:rPr>
              <a:t>WFH days should be consistent with work group</a:t>
            </a:r>
          </a:p>
        </p:txBody>
      </p:sp>
    </p:spTree>
    <p:extLst>
      <p:ext uri="{BB962C8B-B14F-4D97-AF65-F5344CB8AC3E}">
        <p14:creationId xmlns:p14="http://schemas.microsoft.com/office/powerpoint/2010/main" val="33092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1554A-10CA-8A29-8AC5-61B8AB38C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Woman looking at laptop">
            <a:extLst>
              <a:ext uri="{FF2B5EF4-FFF2-40B4-BE49-F238E27FC236}">
                <a16:creationId xmlns:a16="http://schemas.microsoft.com/office/drawing/2014/main" id="{AAC3783F-E776-80EA-A28B-A58235A97F2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8"/>
          <a:stretch>
            <a:fillRect/>
          </a:stretch>
        </p:blipFill>
        <p:spPr>
          <a:xfrm>
            <a:off x="-18738" y="-479626"/>
            <a:ext cx="18288004" cy="9965011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971DEBF1-BA28-2CC1-B338-3E1EF270C749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AEBD8C4-62FD-FE2C-8FF2-DD46AC158CB5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0D66F0F-B39F-17EB-395D-3881B0C47D54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45FC334-09A0-2E73-D3B7-EBF139ABF266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E95C897-F51A-DC5A-934E-6EC785A8DFC8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15004E5-FD26-E6E0-B1C8-28ACDBC5F33E}"/>
              </a:ext>
            </a:extLst>
          </p:cNvPr>
          <p:cNvSpPr txBox="1"/>
          <p:nvPr/>
        </p:nvSpPr>
        <p:spPr>
          <a:xfrm>
            <a:off x="5632981" y="1450045"/>
            <a:ext cx="7019373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Common Mistakes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DF7953B-E44B-86F9-8D2A-BD9A50F54145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BFF2BF2-585C-DE88-D1D6-6B607D7F0684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F70085-9308-941B-9B47-86DFE8B3FB1E}"/>
              </a:ext>
            </a:extLst>
          </p:cNvPr>
          <p:cNvSpPr txBox="1"/>
          <p:nvPr/>
        </p:nvSpPr>
        <p:spPr>
          <a:xfrm>
            <a:off x="2188750" y="2712614"/>
            <a:ext cx="1390783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  <a:latin typeface="+mj-lt"/>
              </a:rPr>
              <a:t>What </a:t>
            </a:r>
            <a:r>
              <a:rPr lang="en-US" sz="4400" dirty="0">
                <a:solidFill>
                  <a:schemeClr val="bg1"/>
                </a:solidFill>
                <a:latin typeface="+mj-lt"/>
                <a:sym typeface="Open Sauce Bold"/>
              </a:rPr>
              <a:t>I often see and hear from hybrid workplaces </a:t>
            </a:r>
            <a:endParaRPr lang="en-AU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A0823-10C5-C78F-99B8-5F8D7B3541AA}"/>
              </a:ext>
            </a:extLst>
          </p:cNvPr>
          <p:cNvSpPr txBox="1"/>
          <p:nvPr/>
        </p:nvSpPr>
        <p:spPr>
          <a:xfrm>
            <a:off x="4066851" y="3877563"/>
            <a:ext cx="966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Lots of policies but no practical implementation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387E84-4814-B71C-EF0F-E2F892774AD4}"/>
              </a:ext>
            </a:extLst>
          </p:cNvPr>
          <p:cNvSpPr txBox="1"/>
          <p:nvPr/>
        </p:nvSpPr>
        <p:spPr>
          <a:xfrm>
            <a:off x="4066851" y="4568348"/>
            <a:ext cx="638593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No regular or relevant training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2EBE33-B760-6BD7-0E5D-D605F4E11AFD}"/>
              </a:ext>
            </a:extLst>
          </p:cNvPr>
          <p:cNvSpPr txBox="1"/>
          <p:nvPr/>
        </p:nvSpPr>
        <p:spPr>
          <a:xfrm>
            <a:off x="4066851" y="5259523"/>
            <a:ext cx="10272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No follow ups after reported issues or assessments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7D1CC-DB72-007A-036B-62AC4602436D}"/>
              </a:ext>
            </a:extLst>
          </p:cNvPr>
          <p:cNvSpPr txBox="1"/>
          <p:nvPr/>
        </p:nvSpPr>
        <p:spPr>
          <a:xfrm>
            <a:off x="4066851" y="5950308"/>
            <a:ext cx="582255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No clear reporting pathway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05D78D-C8AB-CC45-FD7D-1E6281ED364B}"/>
              </a:ext>
            </a:extLst>
          </p:cNvPr>
          <p:cNvSpPr txBox="1"/>
          <p:nvPr/>
        </p:nvSpPr>
        <p:spPr>
          <a:xfrm>
            <a:off x="4066851" y="6638977"/>
            <a:ext cx="8823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Paper forms, fillable PDF’s that go nowhere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F3020F-6164-2488-6602-40DF603D66ED}"/>
              </a:ext>
            </a:extLst>
          </p:cNvPr>
          <p:cNvSpPr txBox="1"/>
          <p:nvPr/>
        </p:nvSpPr>
        <p:spPr>
          <a:xfrm>
            <a:off x="4058107" y="7327646"/>
            <a:ext cx="1207095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Wrong metrics used – no issues reported so all must be good 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  <p:extLst>
      <p:ext uri="{BB962C8B-B14F-4D97-AF65-F5344CB8AC3E}">
        <p14:creationId xmlns:p14="http://schemas.microsoft.com/office/powerpoint/2010/main" val="20218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EE3FB5-7CCE-C1E9-5602-577D2B258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49FB9C0B-4902-6E1F-03F7-F98BF7F795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" y="-647700"/>
            <a:ext cx="18288000" cy="11963400"/>
          </a:xfrm>
          <a:custGeom>
            <a:avLst/>
            <a:gdLst/>
            <a:ahLst/>
            <a:cxnLst/>
            <a:rect l="l" t="t" r="r" b="b"/>
            <a:pathLst>
              <a:path w="18288000" h="11963400">
                <a:moveTo>
                  <a:pt x="0" y="0"/>
                </a:moveTo>
                <a:lnTo>
                  <a:pt x="18288000" y="0"/>
                </a:lnTo>
                <a:lnTo>
                  <a:pt x="18288000" y="11963400"/>
                </a:lnTo>
                <a:lnTo>
                  <a:pt x="0" y="11963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CB843794-D266-3763-3BD9-F82F8048397B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D5C17EE-5DA2-3756-514E-5984791A7FC3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49D626B-DF74-DA3F-14B1-7A615AD25C39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23941F2-B360-2475-C362-826F59F63BFD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AD66C70-5DAF-F367-919A-49CCEA237FA1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BFEF0ED-CD72-6F31-D6F3-A445F397343B}"/>
              </a:ext>
            </a:extLst>
          </p:cNvPr>
          <p:cNvSpPr txBox="1"/>
          <p:nvPr/>
        </p:nvSpPr>
        <p:spPr>
          <a:xfrm>
            <a:off x="4173929" y="1380829"/>
            <a:ext cx="10058400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What Does good look like?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4D890A3-9E46-9707-FFB8-B7AA6BEF2097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F35E19E-950F-29A5-79FB-84F5261374EB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61882-A5E2-F0C0-F563-85DF79CE54BA}"/>
              </a:ext>
            </a:extLst>
          </p:cNvPr>
          <p:cNvSpPr txBox="1"/>
          <p:nvPr/>
        </p:nvSpPr>
        <p:spPr>
          <a:xfrm>
            <a:off x="2190081" y="2668635"/>
            <a:ext cx="1390783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  <a:latin typeface="+mj-lt"/>
              </a:rPr>
              <a:t>Organisations that do this well have: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03B84-3BFC-5428-01AE-152C070F7F6C}"/>
              </a:ext>
            </a:extLst>
          </p:cNvPr>
          <p:cNvSpPr txBox="1"/>
          <p:nvPr/>
        </p:nvSpPr>
        <p:spPr>
          <a:xfrm>
            <a:off x="5090178" y="3931292"/>
            <a:ext cx="865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Consistent system across all environments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0068F-2766-AF1B-BA5D-52B0D4F16A5D}"/>
              </a:ext>
            </a:extLst>
          </p:cNvPr>
          <p:cNvSpPr txBox="1"/>
          <p:nvPr/>
        </p:nvSpPr>
        <p:spPr>
          <a:xfrm>
            <a:off x="5090178" y="4622077"/>
            <a:ext cx="751554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Employees understand expectations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E4F4-D2A4-41E2-D5CF-838C32F619B7}"/>
              </a:ext>
            </a:extLst>
          </p:cNvPr>
          <p:cNvSpPr txBox="1"/>
          <p:nvPr/>
        </p:nvSpPr>
        <p:spPr>
          <a:xfrm>
            <a:off x="5090178" y="5313252"/>
            <a:ext cx="710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Risk &amp; hazards are identified early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7E2500-018A-06DC-7AE2-DBEC06617927}"/>
              </a:ext>
            </a:extLst>
          </p:cNvPr>
          <p:cNvSpPr txBox="1"/>
          <p:nvPr/>
        </p:nvSpPr>
        <p:spPr>
          <a:xfrm>
            <a:off x="5090178" y="6004037"/>
            <a:ext cx="812514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Reporting is simple and used frequently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A6D3B1-54A6-C028-8DFF-917B0CF4B646}"/>
              </a:ext>
            </a:extLst>
          </p:cNvPr>
          <p:cNvSpPr txBox="1"/>
          <p:nvPr/>
        </p:nvSpPr>
        <p:spPr>
          <a:xfrm>
            <a:off x="5090178" y="6692706"/>
            <a:ext cx="6466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Data informs decision making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B9D25B-2802-A2FB-09B2-E9B5AA9E30C8}"/>
              </a:ext>
            </a:extLst>
          </p:cNvPr>
          <p:cNvSpPr txBox="1"/>
          <p:nvPr/>
        </p:nvSpPr>
        <p:spPr>
          <a:xfrm>
            <a:off x="5081434" y="7381375"/>
            <a:ext cx="584789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Actions taken are proactive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  <p:extLst>
      <p:ext uri="{BB962C8B-B14F-4D97-AF65-F5344CB8AC3E}">
        <p14:creationId xmlns:p14="http://schemas.microsoft.com/office/powerpoint/2010/main" val="148043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EE813-95D5-B04D-BFA3-1552330B6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2724D85-B064-BEFF-E665-C5A0FE00802C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0F7164-C873-4C67-52C5-F2F18FBD415E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AC31295-AD2F-7622-5E9C-2A99532669D9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9B94FFF-624C-29D2-7841-CF9C92DD550F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730B49-D14E-5FD1-0C28-1F3D57678473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11C8155-587F-5CC6-EF8A-9395CB86A120}"/>
              </a:ext>
            </a:extLst>
          </p:cNvPr>
          <p:cNvSpPr txBox="1"/>
          <p:nvPr/>
        </p:nvSpPr>
        <p:spPr>
          <a:xfrm>
            <a:off x="7154058" y="954952"/>
            <a:ext cx="3979471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The Recap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5080000-C96E-E1AC-13F7-1A4C201A60BB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1FA2407-C050-55ED-8E3E-686DBE68AAD8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3D748C-AED1-3218-CCC9-C490CB6221F4}"/>
              </a:ext>
            </a:extLst>
          </p:cNvPr>
          <p:cNvSpPr txBox="1"/>
          <p:nvPr/>
        </p:nvSpPr>
        <p:spPr>
          <a:xfrm>
            <a:off x="1818733" y="2169266"/>
            <a:ext cx="14650119" cy="2369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  <a:latin typeface="+mj-lt"/>
              </a:rPr>
              <a:t>Hybrid work creates added complexity due to the hidden risks.</a:t>
            </a:r>
          </a:p>
          <a:p>
            <a:pPr algn="ctr"/>
            <a:endParaRPr lang="en-AU" sz="16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AU" sz="4400" dirty="0">
                <a:solidFill>
                  <a:schemeClr val="bg1"/>
                </a:solidFill>
                <a:latin typeface="+mj-lt"/>
              </a:rPr>
              <a:t>Ensuring the health safety and wellbeing of your hybrid team is simple if you have the right system in place.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BA262-B239-0DF9-42B4-499454D6D697}"/>
              </a:ext>
            </a:extLst>
          </p:cNvPr>
          <p:cNvSpPr txBox="1"/>
          <p:nvPr/>
        </p:nvSpPr>
        <p:spPr>
          <a:xfrm>
            <a:off x="3486046" y="4756762"/>
            <a:ext cx="537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The Hybrid Work Playbook</a:t>
            </a:r>
            <a:endParaRPr lang="en-US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4C1E8B-5B84-355D-F938-B0A234ADFE1B}"/>
              </a:ext>
            </a:extLst>
          </p:cNvPr>
          <p:cNvSpPr txBox="1"/>
          <p:nvPr/>
        </p:nvSpPr>
        <p:spPr>
          <a:xfrm>
            <a:off x="3036757" y="5548078"/>
            <a:ext cx="365217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1.  Educate &amp; Train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A153C7-8D5F-BFEF-21CE-0EA9520EF17A}"/>
              </a:ext>
            </a:extLst>
          </p:cNvPr>
          <p:cNvSpPr txBox="1"/>
          <p:nvPr/>
        </p:nvSpPr>
        <p:spPr>
          <a:xfrm>
            <a:off x="3036757" y="6120952"/>
            <a:ext cx="456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2.  Self Assess / Audit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48DED6-4971-E2FE-8938-9BC5F1E79FAC}"/>
              </a:ext>
            </a:extLst>
          </p:cNvPr>
          <p:cNvSpPr txBox="1"/>
          <p:nvPr/>
        </p:nvSpPr>
        <p:spPr>
          <a:xfrm>
            <a:off x="3036757" y="6709344"/>
            <a:ext cx="2667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3.  Reporting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7B1B1E-F6D9-C75E-6498-86A20FEFD626}"/>
              </a:ext>
            </a:extLst>
          </p:cNvPr>
          <p:cNvSpPr txBox="1"/>
          <p:nvPr/>
        </p:nvSpPr>
        <p:spPr>
          <a:xfrm>
            <a:off x="3036757" y="7340157"/>
            <a:ext cx="694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4.  Data Analysis + Early intervention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C5A5A0-6BDA-FA50-E315-151020A04D23}"/>
              </a:ext>
            </a:extLst>
          </p:cNvPr>
          <p:cNvSpPr txBox="1"/>
          <p:nvPr/>
        </p:nvSpPr>
        <p:spPr>
          <a:xfrm>
            <a:off x="3048000" y="7910937"/>
            <a:ext cx="650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5.  Communication &amp; Connection</a:t>
            </a:r>
            <a:endParaRPr lang="en-US" sz="3600" dirty="0"/>
          </a:p>
        </p:txBody>
      </p:sp>
      <p:pic>
        <p:nvPicPr>
          <p:cNvPr id="30" name="Picture 29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F16BB7B9-07A3-BFDE-7E98-B4F6742BA3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34" t="10368" r="17928" b="23595"/>
          <a:stretch>
            <a:fillRect/>
          </a:stretch>
        </p:blipFill>
        <p:spPr>
          <a:xfrm>
            <a:off x="10363200" y="4009056"/>
            <a:ext cx="3558368" cy="54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6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199C7-B814-D7AC-00D6-7459AAF93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E1D290C-B93A-3065-9483-693C0E5ACD94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76CC49-24F8-5D0B-AD9E-E7D0EED7B6D8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B2FE2CD-F1D8-C6EA-5480-AB45B61F8A50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995A647-DA1A-F1B8-9B8F-8944DB3082BB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70E3FA-450A-B7A3-E426-9D2BC95E099C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9CFDDF1-6712-3933-7E36-6334753708DD}"/>
              </a:ext>
            </a:extLst>
          </p:cNvPr>
          <p:cNvSpPr txBox="1"/>
          <p:nvPr/>
        </p:nvSpPr>
        <p:spPr>
          <a:xfrm>
            <a:off x="6554648" y="947311"/>
            <a:ext cx="5647542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Your Next Step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070210B-B79C-B8DA-C453-DDACDB146CD3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B456857-EB03-72BC-8C7C-3E1E19438073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FC0591-C20C-B05B-C42E-A46E8E6F53FE}"/>
              </a:ext>
            </a:extLst>
          </p:cNvPr>
          <p:cNvSpPr txBox="1"/>
          <p:nvPr/>
        </p:nvSpPr>
        <p:spPr>
          <a:xfrm>
            <a:off x="1818733" y="2169266"/>
            <a:ext cx="14650119" cy="2369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  <a:latin typeface="+mj-lt"/>
              </a:rPr>
              <a:t>Your individual Challenge</a:t>
            </a:r>
          </a:p>
          <a:p>
            <a:pPr algn="ctr"/>
            <a:endParaRPr lang="en-AU" sz="16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AU" sz="4400" dirty="0">
                <a:solidFill>
                  <a:schemeClr val="bg1"/>
                </a:solidFill>
                <a:latin typeface="+mj-lt"/>
              </a:rPr>
              <a:t>Choose 1-2 steps your organisation is not doing right now,</a:t>
            </a:r>
          </a:p>
          <a:p>
            <a:pPr algn="ctr"/>
            <a:r>
              <a:rPr lang="en-AU" sz="4400" dirty="0">
                <a:solidFill>
                  <a:schemeClr val="bg1"/>
                </a:solidFill>
                <a:latin typeface="+mj-lt"/>
              </a:rPr>
              <a:t>and implement it in within the next 2 weeks.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2AA4D-D8BD-E4D0-23C9-1C0E50679898}"/>
              </a:ext>
            </a:extLst>
          </p:cNvPr>
          <p:cNvSpPr txBox="1"/>
          <p:nvPr/>
        </p:nvSpPr>
        <p:spPr>
          <a:xfrm>
            <a:off x="2449592" y="4811011"/>
            <a:ext cx="537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My insider tips:</a:t>
            </a:r>
            <a:endParaRPr lang="en-US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3FCD5-DF6A-28CB-6829-1208961E9903}"/>
              </a:ext>
            </a:extLst>
          </p:cNvPr>
          <p:cNvSpPr txBox="1"/>
          <p:nvPr/>
        </p:nvSpPr>
        <p:spPr>
          <a:xfrm>
            <a:off x="3309658" y="5707561"/>
            <a:ext cx="6096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1.  Keep it simple and practical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07E0D8-9AB1-45FA-0FF3-DAFBB8A514E6}"/>
              </a:ext>
            </a:extLst>
          </p:cNvPr>
          <p:cNvSpPr txBox="1"/>
          <p:nvPr/>
        </p:nvSpPr>
        <p:spPr>
          <a:xfrm>
            <a:off x="3414788" y="6295329"/>
            <a:ext cx="926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2.  Consult your team so find out what they want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C882FC-974A-DD6A-6DF8-DB9724B3339F}"/>
              </a:ext>
            </a:extLst>
          </p:cNvPr>
          <p:cNvSpPr txBox="1"/>
          <p:nvPr/>
        </p:nvSpPr>
        <p:spPr>
          <a:xfrm>
            <a:off x="3414788" y="6883097"/>
            <a:ext cx="926747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3.  Observe and track what works with good data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039DFA-0CC9-70AF-5F9C-64106B4A8FB5}"/>
              </a:ext>
            </a:extLst>
          </p:cNvPr>
          <p:cNvSpPr txBox="1"/>
          <p:nvPr/>
        </p:nvSpPr>
        <p:spPr>
          <a:xfrm>
            <a:off x="3414788" y="7506467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4.  Tweak / amend if required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F5FF83-2E90-4FB1-5A6B-685D2A91BB6C}"/>
              </a:ext>
            </a:extLst>
          </p:cNvPr>
          <p:cNvSpPr txBox="1"/>
          <p:nvPr/>
        </p:nvSpPr>
        <p:spPr>
          <a:xfrm>
            <a:off x="3414788" y="8079111"/>
            <a:ext cx="11458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5.  If you’re unsure where to start or what to do, </a:t>
            </a:r>
            <a:r>
              <a:rPr lang="en-AU" sz="3600" u="sng" dirty="0">
                <a:solidFill>
                  <a:schemeClr val="bg1"/>
                </a:solidFill>
              </a:rPr>
              <a:t>ask for help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400558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96838" y="1889172"/>
            <a:ext cx="16094319" cy="114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</a:rPr>
              <a:t>Hybrid Work Has Changed the Workplace</a:t>
            </a:r>
            <a:endParaRPr lang="en-US" sz="6699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004CB-7C7F-68A5-6896-A82027E0A8E0}"/>
              </a:ext>
            </a:extLst>
          </p:cNvPr>
          <p:cNvSpPr txBox="1"/>
          <p:nvPr/>
        </p:nvSpPr>
        <p:spPr>
          <a:xfrm>
            <a:off x="2651953" y="3030318"/>
            <a:ext cx="12984087" cy="2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Work is now split across office and home environments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Employees move between multiple work settings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Responsibility for health, safety and wellbeing remains unchanged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E2997-B49A-33B0-F29C-8075EA43DF72}"/>
              </a:ext>
            </a:extLst>
          </p:cNvPr>
          <p:cNvSpPr txBox="1"/>
          <p:nvPr/>
        </p:nvSpPr>
        <p:spPr>
          <a:xfrm>
            <a:off x="2286000" y="5667521"/>
            <a:ext cx="3060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Key Risk Shifts: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96503D-A9D2-F60B-965E-2D043275101D}"/>
              </a:ext>
            </a:extLst>
          </p:cNvPr>
          <p:cNvSpPr txBox="1"/>
          <p:nvPr/>
        </p:nvSpPr>
        <p:spPr>
          <a:xfrm>
            <a:off x="868830" y="8353619"/>
            <a:ext cx="16384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Your duty of care extends to wherever work is performed (including the home)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0BD55-FAA2-4D9A-8F19-C1ED8BD21835}"/>
              </a:ext>
            </a:extLst>
          </p:cNvPr>
          <p:cNvSpPr txBox="1"/>
          <p:nvPr/>
        </p:nvSpPr>
        <p:spPr>
          <a:xfrm>
            <a:off x="2651953" y="6412553"/>
            <a:ext cx="9292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Office = structured, visible, controlled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Home = variable, less visible, harder to manage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4D8962-CC6B-5C38-9EC0-4B5A6E5A08E0}"/>
              </a:ext>
            </a:extLst>
          </p:cNvPr>
          <p:cNvSpPr txBox="1"/>
          <p:nvPr/>
        </p:nvSpPr>
        <p:spPr>
          <a:xfrm>
            <a:off x="2286000" y="7711583"/>
            <a:ext cx="2251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Important: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935B4F-1F60-18CB-B068-41F77FEA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6C38263-735E-2BCD-BB2F-A1BA245F08CF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F4F0DB9-2442-A82C-6E81-51EFE76320E7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FBC919A-B9DC-E58C-D74F-A59460A39F2A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BAF1179-A8A5-225B-3D66-3641D6365748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E1188C7-736F-2B10-5584-29E08CDA5AD5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6A2BC5A-CAA5-B11C-DEDF-A03E4908CA53}"/>
              </a:ext>
            </a:extLst>
          </p:cNvPr>
          <p:cNvSpPr txBox="1"/>
          <p:nvPr/>
        </p:nvSpPr>
        <p:spPr>
          <a:xfrm>
            <a:off x="6620230" y="911148"/>
            <a:ext cx="5571342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Final Thoughts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0ECFB12-0307-4A55-08CD-78DEFE955624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BDBA020-0F50-223C-18C1-A20B3F27FD2E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CDBD0-7BFE-5EA5-3AA2-8ED8CD8F47B2}"/>
              </a:ext>
            </a:extLst>
          </p:cNvPr>
          <p:cNvSpPr txBox="1"/>
          <p:nvPr/>
        </p:nvSpPr>
        <p:spPr>
          <a:xfrm>
            <a:off x="3042964" y="2103748"/>
            <a:ext cx="12202067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</a:rPr>
              <a:t>Make It Simple. Make It Consistent. Make It Used.</a:t>
            </a:r>
          </a:p>
          <a:p>
            <a:pPr algn="ctr"/>
            <a:r>
              <a:rPr lang="en-AU" sz="4400" dirty="0">
                <a:solidFill>
                  <a:schemeClr val="bg1"/>
                </a:solidFill>
              </a:rPr>
              <a:t>Hybrid work doesn’t fail because people don’t care </a:t>
            </a:r>
          </a:p>
          <a:p>
            <a:pPr algn="ctr"/>
            <a:r>
              <a:rPr lang="en-AU" sz="4400" dirty="0">
                <a:solidFill>
                  <a:schemeClr val="bg1"/>
                </a:solidFill>
              </a:rPr>
              <a:t>It fails when there’s no clear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83F54-CBBD-489E-ABBF-84EA1E021731}"/>
              </a:ext>
            </a:extLst>
          </p:cNvPr>
          <p:cNvSpPr txBox="1"/>
          <p:nvPr/>
        </p:nvSpPr>
        <p:spPr>
          <a:xfrm>
            <a:off x="1231073" y="4506102"/>
            <a:ext cx="717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If you want to go further and you… </a:t>
            </a:r>
            <a:endParaRPr lang="en-US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52657E-B238-B8FD-24CF-95E431E837C8}"/>
              </a:ext>
            </a:extLst>
          </p:cNvPr>
          <p:cNvSpPr txBox="1"/>
          <p:nvPr/>
        </p:nvSpPr>
        <p:spPr>
          <a:xfrm>
            <a:off x="1477781" y="5237905"/>
            <a:ext cx="739139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  <a:sym typeface="Open Sauce Bold"/>
              </a:rPr>
              <a:t>Don’t know where to start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365FF6-D581-4D7A-0027-C93C23174A88}"/>
              </a:ext>
            </a:extLst>
          </p:cNvPr>
          <p:cNvSpPr txBox="1"/>
          <p:nvPr/>
        </p:nvSpPr>
        <p:spPr>
          <a:xfrm>
            <a:off x="1487305" y="5839766"/>
            <a:ext cx="888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Don’t have the man-power to implement it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D5AB77-6DEA-1A4D-CA44-B99B2BBED996}"/>
              </a:ext>
            </a:extLst>
          </p:cNvPr>
          <p:cNvSpPr txBox="1"/>
          <p:nvPr/>
        </p:nvSpPr>
        <p:spPr>
          <a:xfrm>
            <a:off x="1492302" y="6424137"/>
            <a:ext cx="742138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Not sure what training to provide</a:t>
            </a:r>
            <a:endParaRPr lang="en-US" sz="3600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1D1EE8-A307-F179-FE64-A97136C5819A}"/>
              </a:ext>
            </a:extLst>
          </p:cNvPr>
          <p:cNvSpPr txBox="1"/>
          <p:nvPr/>
        </p:nvSpPr>
        <p:spPr>
          <a:xfrm>
            <a:off x="1477781" y="7026156"/>
            <a:ext cx="8976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Want to reduce admin hours and overheads</a:t>
            </a:r>
            <a:endParaRPr lang="en-US" sz="36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D109511-BF7C-3AB4-1E5D-B9FBD4E6EC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10800" y="4902246"/>
            <a:ext cx="7981809" cy="44897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C2DE2C-FBBE-A710-A3FE-F0D1B5F5215A}"/>
              </a:ext>
            </a:extLst>
          </p:cNvPr>
          <p:cNvSpPr txBox="1"/>
          <p:nvPr/>
        </p:nvSpPr>
        <p:spPr>
          <a:xfrm>
            <a:off x="1246823" y="8008146"/>
            <a:ext cx="831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That’s exactly what I help organisations do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7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20" grpId="0"/>
      <p:bldP spid="21" grpId="0"/>
      <p:bldP spid="2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119D9-75EB-9741-5677-4BCDF277A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23C1E5-1400-A0DE-4AE7-9885C0D1EDAE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7A54F0A-D710-BCEB-224A-07F7438B7DE0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D702F96-D0AC-251D-2331-DA27A148E0BC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8B45191-7820-1048-FB4E-A5A7998074B0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BD235B6-7B04-6B41-6D7B-BA9AF2838612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DCF8AE7-2A71-E43E-8E3D-5CC918430DEB}"/>
              </a:ext>
            </a:extLst>
          </p:cNvPr>
          <p:cNvSpPr txBox="1"/>
          <p:nvPr/>
        </p:nvSpPr>
        <p:spPr>
          <a:xfrm>
            <a:off x="3749945" y="1565349"/>
            <a:ext cx="10788106" cy="114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</a:rPr>
              <a:t>What You’ll Walk Away With</a:t>
            </a:r>
            <a:endParaRPr lang="en-US" sz="6699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E9793FD-974B-DB5F-7D41-B12F1BDAB922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726873F-9362-2465-1BC9-AAF565F2EC8E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32697-A7A7-F9D5-0415-A2065D43D64A}"/>
              </a:ext>
            </a:extLst>
          </p:cNvPr>
          <p:cNvSpPr txBox="1"/>
          <p:nvPr/>
        </p:nvSpPr>
        <p:spPr>
          <a:xfrm>
            <a:off x="4820675" y="2384694"/>
            <a:ext cx="8342327" cy="1114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3600" b="1" dirty="0">
                <a:solidFill>
                  <a:schemeClr val="bg1"/>
                </a:solidFill>
              </a:rPr>
              <a:t>By the end of this session, you will have…</a:t>
            </a:r>
            <a:endParaRPr lang="en-US" sz="36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F51D8-3D1F-CAD8-A859-BC8F5DFBD8C5}"/>
              </a:ext>
            </a:extLst>
          </p:cNvPr>
          <p:cNvSpPr txBox="1"/>
          <p:nvPr/>
        </p:nvSpPr>
        <p:spPr>
          <a:xfrm>
            <a:off x="3143625" y="4013577"/>
            <a:ext cx="12030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A simple, practical way to manage hybrid workplace risks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BD814-DEAE-9306-5036-399874997F8B}"/>
              </a:ext>
            </a:extLst>
          </p:cNvPr>
          <p:cNvSpPr txBox="1"/>
          <p:nvPr/>
        </p:nvSpPr>
        <p:spPr>
          <a:xfrm>
            <a:off x="3128877" y="4794070"/>
            <a:ext cx="8749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1–2 actions you can implement immediately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585B4-DB19-441C-8745-93064A87FDC2}"/>
              </a:ext>
            </a:extLst>
          </p:cNvPr>
          <p:cNvSpPr txBox="1"/>
          <p:nvPr/>
        </p:nvSpPr>
        <p:spPr>
          <a:xfrm>
            <a:off x="3128877" y="5362062"/>
            <a:ext cx="9203610" cy="1668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A clear structure to improve: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Visibility, Consistency and Documentation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EEE773-AFA5-7944-FB70-97E6D549B53A}"/>
              </a:ext>
            </a:extLst>
          </p:cNvPr>
          <p:cNvSpPr txBox="1"/>
          <p:nvPr/>
        </p:nvSpPr>
        <p:spPr>
          <a:xfrm>
            <a:off x="1638158" y="7982005"/>
            <a:ext cx="14707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Greater confidence you are taking the right steps to support your hybrid team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B0E8A3-B966-9ECC-EC64-7F83949CA268}"/>
              </a:ext>
            </a:extLst>
          </p:cNvPr>
          <p:cNvSpPr txBox="1"/>
          <p:nvPr/>
        </p:nvSpPr>
        <p:spPr>
          <a:xfrm>
            <a:off x="7954695" y="7346322"/>
            <a:ext cx="207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Outcome: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0" y="-2458"/>
            <a:ext cx="18288000" cy="9484348"/>
          </a:xfrm>
          <a:custGeom>
            <a:avLst/>
            <a:gdLst/>
            <a:ahLst/>
            <a:cxnLst/>
            <a:rect l="l" t="t" r="r" b="b"/>
            <a:pathLst>
              <a:path w="18288000" h="9484348">
                <a:moveTo>
                  <a:pt x="18288000" y="0"/>
                </a:moveTo>
                <a:lnTo>
                  <a:pt x="0" y="0"/>
                </a:lnTo>
                <a:lnTo>
                  <a:pt x="0" y="9484348"/>
                </a:lnTo>
                <a:lnTo>
                  <a:pt x="18288000" y="94843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7083" t="-18827" b="-18827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64033" y="1068257"/>
            <a:ext cx="7524939" cy="114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  <a:spcBef>
                <a:spcPct val="0"/>
              </a:spcBef>
            </a:pPr>
            <a:r>
              <a:rPr lang="en-AU" sz="7200" dirty="0">
                <a:solidFill>
                  <a:schemeClr val="bg1"/>
                </a:solidFill>
              </a:rPr>
              <a:t>The Core Problem </a:t>
            </a:r>
            <a:endParaRPr lang="en-US" sz="6699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68831" y="9622149"/>
            <a:ext cx="7412035" cy="48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Freeform 9"/>
          <p:cNvSpPr/>
          <p:nvPr/>
        </p:nvSpPr>
        <p:spPr>
          <a:xfrm>
            <a:off x="10948992" y="9610378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658600" y="9622149"/>
            <a:ext cx="60359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23F1C313-7AA5-6C31-272D-B8229092C569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9E6C09-E1CF-A832-F5BF-E6F29E9B863B}"/>
              </a:ext>
            </a:extLst>
          </p:cNvPr>
          <p:cNvSpPr txBox="1"/>
          <p:nvPr/>
        </p:nvSpPr>
        <p:spPr>
          <a:xfrm>
            <a:off x="4056041" y="2291387"/>
            <a:ext cx="10175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The reality for most HR teams is managing: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A7EAB0-6523-7D2D-B521-D28D3A699526}"/>
              </a:ext>
            </a:extLst>
          </p:cNvPr>
          <p:cNvSpPr txBox="1"/>
          <p:nvPr/>
        </p:nvSpPr>
        <p:spPr>
          <a:xfrm>
            <a:off x="4980787" y="3189758"/>
            <a:ext cx="3536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WHS obligations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F333B6-4862-CBEA-36B3-6CFCEE96AC55}"/>
              </a:ext>
            </a:extLst>
          </p:cNvPr>
          <p:cNvSpPr txBox="1"/>
          <p:nvPr/>
        </p:nvSpPr>
        <p:spPr>
          <a:xfrm>
            <a:off x="4950816" y="3873932"/>
            <a:ext cx="9151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Psychosocial risk requirements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A48D1B-890B-C65A-07CB-7BA33F3E92F5}"/>
              </a:ext>
            </a:extLst>
          </p:cNvPr>
          <p:cNvSpPr txBox="1"/>
          <p:nvPr/>
        </p:nvSpPr>
        <p:spPr>
          <a:xfrm>
            <a:off x="4950816" y="4520263"/>
            <a:ext cx="9151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Culture and engagement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06DDF1-772E-625C-9D0D-039C3ECE3E7A}"/>
              </a:ext>
            </a:extLst>
          </p:cNvPr>
          <p:cNvSpPr txBox="1"/>
          <p:nvPr/>
        </p:nvSpPr>
        <p:spPr>
          <a:xfrm>
            <a:off x="4950816" y="5217059"/>
            <a:ext cx="9151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Compliance, governance and documentation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05BB3D-223B-9DBE-6C16-2DD79C8EADBB}"/>
              </a:ext>
            </a:extLst>
          </p:cNvPr>
          <p:cNvSpPr txBox="1"/>
          <p:nvPr/>
        </p:nvSpPr>
        <p:spPr>
          <a:xfrm>
            <a:off x="362440" y="6531927"/>
            <a:ext cx="84248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While also having to be mindful of: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84F18D-9B89-F6BC-D536-74DF3070A29B}"/>
              </a:ext>
            </a:extLst>
          </p:cNvPr>
          <p:cNvSpPr txBox="1"/>
          <p:nvPr/>
        </p:nvSpPr>
        <p:spPr>
          <a:xfrm>
            <a:off x="624915" y="7465850"/>
            <a:ext cx="297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Limited time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8C413F-274E-5237-F32F-29B448B37FDD}"/>
              </a:ext>
            </a:extLst>
          </p:cNvPr>
          <p:cNvSpPr txBox="1"/>
          <p:nvPr/>
        </p:nvSpPr>
        <p:spPr>
          <a:xfrm>
            <a:off x="3677637" y="7510305"/>
            <a:ext cx="3272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Limited budget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3A9073-C236-2BF4-7809-567EE58DE430}"/>
              </a:ext>
            </a:extLst>
          </p:cNvPr>
          <p:cNvSpPr txBox="1"/>
          <p:nvPr/>
        </p:nvSpPr>
        <p:spPr>
          <a:xfrm>
            <a:off x="1708545" y="8045135"/>
            <a:ext cx="3776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Limited resources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A2F02A-F083-A627-9B38-F1A8C0DFD2D2}"/>
              </a:ext>
            </a:extLst>
          </p:cNvPr>
          <p:cNvSpPr txBox="1"/>
          <p:nvPr/>
        </p:nvSpPr>
        <p:spPr>
          <a:xfrm>
            <a:off x="10013635" y="7250406"/>
            <a:ext cx="7680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“We are accountable for everything, </a:t>
            </a:r>
          </a:p>
          <a:p>
            <a:r>
              <a:rPr lang="en-AU" sz="3200" dirty="0">
                <a:solidFill>
                  <a:schemeClr val="bg1"/>
                </a:solidFill>
              </a:rPr>
              <a:t>but don’t have simple systems to manage it”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D3893-61B6-0012-FCCB-17FCD5C4C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1CCF0DD1-D699-D16D-FD41-368B9A1E17F6}"/>
              </a:ext>
            </a:extLst>
          </p:cNvPr>
          <p:cNvSpPr/>
          <p:nvPr/>
        </p:nvSpPr>
        <p:spPr>
          <a:xfrm>
            <a:off x="-12294" y="-1206497"/>
            <a:ext cx="18288000" cy="11193133"/>
          </a:xfrm>
          <a:custGeom>
            <a:avLst/>
            <a:gdLst/>
            <a:ahLst/>
            <a:cxnLst/>
            <a:rect l="l" t="t" r="r" b="b"/>
            <a:pathLst>
              <a:path w="18288000" h="11193133">
                <a:moveTo>
                  <a:pt x="0" y="0"/>
                </a:moveTo>
                <a:lnTo>
                  <a:pt x="18288000" y="0"/>
                </a:lnTo>
                <a:lnTo>
                  <a:pt x="18288000" y="11193133"/>
                </a:lnTo>
                <a:lnTo>
                  <a:pt x="0" y="11193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l="-18819" t="-45478" r="-3124" b="-382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79B9FB27-4288-F7CA-8FF3-0CCC9628EDF9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365956F-AA8C-E24C-FD4E-C61C98327FDB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7C8F572-918B-CF26-6CC9-0A8E4D1A0A3D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CD088AC-697A-2665-C1B3-C96E96750A08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17F8DAB-5C76-7741-3EAD-B631A6834E84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A9ED2C6-7B4A-C49A-3FEE-00AAFC72C8BA}"/>
              </a:ext>
            </a:extLst>
          </p:cNvPr>
          <p:cNvSpPr txBox="1"/>
          <p:nvPr/>
        </p:nvSpPr>
        <p:spPr>
          <a:xfrm>
            <a:off x="5444078" y="1378991"/>
            <a:ext cx="7375255" cy="114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</a:rPr>
              <a:t>Where the Risk Sits</a:t>
            </a:r>
            <a:endParaRPr lang="en-US" sz="6699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1674ADE-705E-D47F-46BE-FECB4D4A8962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4E32EF6-E474-90B1-58AE-88D8C4D99685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E1085C-C0BB-F15B-1201-EAC99226EA53}"/>
              </a:ext>
            </a:extLst>
          </p:cNvPr>
          <p:cNvSpPr txBox="1"/>
          <p:nvPr/>
        </p:nvSpPr>
        <p:spPr>
          <a:xfrm>
            <a:off x="4936179" y="2163974"/>
            <a:ext cx="8160694" cy="11412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4400" b="1" dirty="0">
                <a:solidFill>
                  <a:schemeClr val="bg1"/>
                </a:solidFill>
              </a:rPr>
              <a:t>Risk in Hybrid Work Environments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A8470-B56C-2C33-61EF-4D7B622A4BA8}"/>
              </a:ext>
            </a:extLst>
          </p:cNvPr>
          <p:cNvSpPr txBox="1"/>
          <p:nvPr/>
        </p:nvSpPr>
        <p:spPr>
          <a:xfrm>
            <a:off x="3352800" y="3686023"/>
            <a:ext cx="12030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Office</a:t>
            </a:r>
            <a:r>
              <a:rPr lang="en-AU" sz="3600" dirty="0">
                <a:solidFill>
                  <a:schemeClr val="bg1"/>
                </a:solidFill>
              </a:rPr>
              <a:t> environments are generally: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Structured, supported and easier to manage.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381B14-A24F-9A69-4E5B-1E0DD5827B0F}"/>
              </a:ext>
            </a:extLst>
          </p:cNvPr>
          <p:cNvSpPr txBox="1"/>
          <p:nvPr/>
        </p:nvSpPr>
        <p:spPr>
          <a:xfrm>
            <a:off x="3352800" y="5000450"/>
            <a:ext cx="125673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3600" b="1" dirty="0">
                <a:solidFill>
                  <a:schemeClr val="bg1"/>
                </a:solidFill>
              </a:rPr>
              <a:t>Home</a:t>
            </a:r>
            <a:r>
              <a:rPr lang="en-AU" sz="3600" dirty="0">
                <a:solidFill>
                  <a:schemeClr val="bg1"/>
                </a:solidFill>
              </a:rPr>
              <a:t> environments are often: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Inconsistent, less visible, harder to control, less communication.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2AE47E-2626-0450-F9A3-CB8510AE77E3}"/>
              </a:ext>
            </a:extLst>
          </p:cNvPr>
          <p:cNvSpPr txBox="1"/>
          <p:nvPr/>
        </p:nvSpPr>
        <p:spPr>
          <a:xfrm>
            <a:off x="4936178" y="7549402"/>
            <a:ext cx="8415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Less consistence and visibility = Greater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BEAC6-4D58-80DE-4C5D-87A1EB03A2CF}"/>
              </a:ext>
            </a:extLst>
          </p:cNvPr>
          <p:cNvSpPr txBox="1"/>
          <p:nvPr/>
        </p:nvSpPr>
        <p:spPr>
          <a:xfrm>
            <a:off x="7502009" y="6906726"/>
            <a:ext cx="3283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Key Risk Insight: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0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C304D7-5A25-4C4B-7238-F0C440761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D7753E6-5075-3543-9F07-22313F2101D1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F7B55FF-9948-C308-DA40-308BA4ACE844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B18E2B0-B25A-315C-C617-350AF1744978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E7CE361-6EBD-8E31-8916-177D0DADB8DF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B8D041B-2716-AC8C-D316-6DC1A60142D0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EE28FC8-CC18-5FDC-4A35-CBBFAF9CD9CC}"/>
              </a:ext>
            </a:extLst>
          </p:cNvPr>
          <p:cNvSpPr txBox="1"/>
          <p:nvPr/>
        </p:nvSpPr>
        <p:spPr>
          <a:xfrm>
            <a:off x="5799269" y="1296930"/>
            <a:ext cx="6689455" cy="1141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Why This Matters</a:t>
            </a:r>
            <a:endParaRPr lang="en-US" sz="6699" dirty="0">
              <a:solidFill>
                <a:schemeClr val="bg1"/>
              </a:solidFill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22AC5EB-1564-A26D-514C-2082C52E03C2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690F7B3-1C5B-7032-F116-4767BEB10846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68A70-3865-EA2E-C23C-2DEFE92D5869}"/>
              </a:ext>
            </a:extLst>
          </p:cNvPr>
          <p:cNvSpPr txBox="1"/>
          <p:nvPr/>
        </p:nvSpPr>
        <p:spPr>
          <a:xfrm>
            <a:off x="3795093" y="2106046"/>
            <a:ext cx="10697808" cy="11412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4400" b="1" dirty="0">
                <a:solidFill>
                  <a:schemeClr val="bg1"/>
                </a:solidFill>
              </a:rPr>
              <a:t>Safe Work Australia Compliance Expectations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5AE32-C894-F829-0E02-95603AD0D70A}"/>
              </a:ext>
            </a:extLst>
          </p:cNvPr>
          <p:cNvSpPr txBox="1"/>
          <p:nvPr/>
        </p:nvSpPr>
        <p:spPr>
          <a:xfrm>
            <a:off x="4977075" y="3622063"/>
            <a:ext cx="8333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Organisations must be able to demonstrate: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3C138-3489-B169-AE37-C5328F3D0CFF}"/>
              </a:ext>
            </a:extLst>
          </p:cNvPr>
          <p:cNvSpPr txBox="1"/>
          <p:nvPr/>
        </p:nvSpPr>
        <p:spPr>
          <a:xfrm>
            <a:off x="4371533" y="4414598"/>
            <a:ext cx="95449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Hazards have been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Employees have received relevant WHS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Reasonable steps have been taken to reduce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systems have been implemented and reviewed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AA8A79-6CA2-20D9-BF48-52454FABF5EF}"/>
              </a:ext>
            </a:extLst>
          </p:cNvPr>
          <p:cNvSpPr txBox="1"/>
          <p:nvPr/>
        </p:nvSpPr>
        <p:spPr>
          <a:xfrm>
            <a:off x="3015810" y="7973278"/>
            <a:ext cx="1225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It’s not just about doing the right thing, it’s being able to </a:t>
            </a:r>
            <a:r>
              <a:rPr lang="en-AU" sz="3600" u="sng" dirty="0">
                <a:solidFill>
                  <a:schemeClr val="bg1"/>
                </a:solidFill>
              </a:rPr>
              <a:t>prove it</a:t>
            </a:r>
            <a:r>
              <a:rPr lang="en-AU" sz="3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615EE-A282-1A34-77B1-EE8E8AF96188}"/>
              </a:ext>
            </a:extLst>
          </p:cNvPr>
          <p:cNvSpPr txBox="1"/>
          <p:nvPr/>
        </p:nvSpPr>
        <p:spPr>
          <a:xfrm>
            <a:off x="7943634" y="7109956"/>
            <a:ext cx="2400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Key Insight:</a:t>
            </a:r>
            <a:endParaRPr lang="en-US" dirty="0"/>
          </a:p>
        </p:txBody>
      </p:sp>
      <p:pic>
        <p:nvPicPr>
          <p:cNvPr id="18" name="Picture 17" descr="Cartoon checklist and pencil">
            <a:extLst>
              <a:ext uri="{FF2B5EF4-FFF2-40B4-BE49-F238E27FC236}">
                <a16:creationId xmlns:a16="http://schemas.microsoft.com/office/drawing/2014/main" id="{46D96DE8-1520-E158-1B01-896093C8D6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rcRect/>
          <a:stretch/>
        </p:blipFill>
        <p:spPr>
          <a:xfrm>
            <a:off x="10674537" y="1867503"/>
            <a:ext cx="9576996" cy="71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9AA51-A2B5-0165-993F-E78812F51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9F9E662-CAEB-F346-13C2-903A2EFBD46D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257D1A7-7296-FFD9-09C8-7AB7A44653CD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D9B55CA-EA19-08FE-A2E7-85E3B5B56830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DEAE9E5-356C-A463-048F-EC564A5D329F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C952625-DB64-50FA-5EA8-B688D2CDA809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8A3E9FF-042E-CE24-6A23-B8AC4F189825}"/>
              </a:ext>
            </a:extLst>
          </p:cNvPr>
          <p:cNvSpPr txBox="1"/>
          <p:nvPr/>
        </p:nvSpPr>
        <p:spPr>
          <a:xfrm>
            <a:off x="896483" y="1891353"/>
            <a:ext cx="16495020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Why good intentions still get poor outcomes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F8390A7-9143-064E-B96A-85C1D7E4DCB4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BCA7B78-E3DF-6BBE-CD1C-DD58DB2C79E9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EA334-F0E0-C212-F131-F6475262F114}"/>
              </a:ext>
            </a:extLst>
          </p:cNvPr>
          <p:cNvSpPr txBox="1"/>
          <p:nvPr/>
        </p:nvSpPr>
        <p:spPr>
          <a:xfrm>
            <a:off x="2438399" y="3286632"/>
            <a:ext cx="129540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</a:rPr>
              <a:t>Hybrid Work health &amp; Safety is not a people problem.</a:t>
            </a:r>
          </a:p>
          <a:p>
            <a:pPr algn="ctr"/>
            <a:r>
              <a:rPr lang="en-AU" sz="4400" b="1" dirty="0">
                <a:solidFill>
                  <a:schemeClr val="bg1"/>
                </a:solidFill>
              </a:rPr>
              <a:t>It’s a system problem.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27367-BB63-CF40-251E-BDA528942C2B}"/>
              </a:ext>
            </a:extLst>
          </p:cNvPr>
          <p:cNvSpPr txBox="1"/>
          <p:nvPr/>
        </p:nvSpPr>
        <p:spPr>
          <a:xfrm>
            <a:off x="2272968" y="5070925"/>
            <a:ext cx="13742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Assuming individuals to just “know what to do” = Inconsistent outcomes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FE8C3-DCBE-B933-4F84-27B5F28AF9DA}"/>
              </a:ext>
            </a:extLst>
          </p:cNvPr>
          <p:cNvSpPr txBox="1"/>
          <p:nvPr/>
        </p:nvSpPr>
        <p:spPr>
          <a:xfrm>
            <a:off x="1985685" y="5668624"/>
            <a:ext cx="14316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Just because people haven’t reported issues, doesn’t mean there aren’t any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8A4524-C6E4-B780-CAE6-E6A04EEBFFB1}"/>
              </a:ext>
            </a:extLst>
          </p:cNvPr>
          <p:cNvSpPr txBox="1"/>
          <p:nvPr/>
        </p:nvSpPr>
        <p:spPr>
          <a:xfrm>
            <a:off x="4283295" y="8017600"/>
            <a:ext cx="972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Build a system that makes the right behaviour easy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3BFFA-F82A-62D1-6DD7-C5171E212B30}"/>
              </a:ext>
            </a:extLst>
          </p:cNvPr>
          <p:cNvSpPr txBox="1"/>
          <p:nvPr/>
        </p:nvSpPr>
        <p:spPr>
          <a:xfrm>
            <a:off x="7798106" y="7414176"/>
            <a:ext cx="269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The solution: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D8EF3-C072-199D-E69F-1A8D2EE24AB9}"/>
              </a:ext>
            </a:extLst>
          </p:cNvPr>
          <p:cNvSpPr txBox="1"/>
          <p:nvPr/>
        </p:nvSpPr>
        <p:spPr>
          <a:xfrm>
            <a:off x="4762485" y="6311372"/>
            <a:ext cx="8763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Lack of structure and visibility = increased risk</a:t>
            </a:r>
          </a:p>
        </p:txBody>
      </p:sp>
    </p:spTree>
    <p:extLst>
      <p:ext uri="{BB962C8B-B14F-4D97-AF65-F5344CB8AC3E}">
        <p14:creationId xmlns:p14="http://schemas.microsoft.com/office/powerpoint/2010/main" val="20506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66358-588D-8864-4358-AC1FF268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ands holding a tablet with a touch screen&#10;&#10;AI-generated content may be incorrect.">
            <a:extLst>
              <a:ext uri="{FF2B5EF4-FFF2-40B4-BE49-F238E27FC236}">
                <a16:creationId xmlns:a16="http://schemas.microsoft.com/office/drawing/2014/main" id="{5ACD01F8-6DDC-917A-7F3A-47BFE0AB02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854078" y="-1883848"/>
            <a:ext cx="17419170" cy="1136819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A71C0C3D-7FF0-99DE-14D2-914D7CDCD44E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5174E9E-0BBD-945C-F646-452B452CFACD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3AB9BF-A6ED-DF04-0205-D45A3F52C598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48BF7CB-0D10-7159-2472-CB926C14FF72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D22194D-6F83-4828-8346-DA92675502F4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5A8BA8D-CF2A-DFB3-EC37-3A0C489F00A4}"/>
              </a:ext>
            </a:extLst>
          </p:cNvPr>
          <p:cNvSpPr txBox="1"/>
          <p:nvPr/>
        </p:nvSpPr>
        <p:spPr>
          <a:xfrm>
            <a:off x="3801027" y="1872907"/>
            <a:ext cx="10685917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AHP’s Hybrid Work Playbook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6C75D43-36B1-993D-DA15-B9B6F437202F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4722043-75FD-0908-C550-5D407BFA35A5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216DF-0843-B932-6EF4-D39B45431C66}"/>
              </a:ext>
            </a:extLst>
          </p:cNvPr>
          <p:cNvSpPr txBox="1"/>
          <p:nvPr/>
        </p:nvSpPr>
        <p:spPr>
          <a:xfrm>
            <a:off x="3235959" y="3928481"/>
            <a:ext cx="1204854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</a:rPr>
              <a:t>A simple 5 step approach to managing: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A861E7-19EC-470F-6C12-19BB22EA79EC}"/>
              </a:ext>
            </a:extLst>
          </p:cNvPr>
          <p:cNvSpPr txBox="1"/>
          <p:nvPr/>
        </p:nvSpPr>
        <p:spPr>
          <a:xfrm>
            <a:off x="3636713" y="4952063"/>
            <a:ext cx="3531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U" sz="3600" dirty="0">
                <a:solidFill>
                  <a:schemeClr val="bg1"/>
                </a:solidFill>
              </a:rPr>
              <a:t> Health &amp; safety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64ECEB-D3CD-FC33-3B30-B437E82671BA}"/>
              </a:ext>
            </a:extLst>
          </p:cNvPr>
          <p:cNvSpPr txBox="1"/>
          <p:nvPr/>
        </p:nvSpPr>
        <p:spPr>
          <a:xfrm>
            <a:off x="7391399" y="4952064"/>
            <a:ext cx="259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U" sz="3600" dirty="0">
                <a:solidFill>
                  <a:schemeClr val="bg1"/>
                </a:solidFill>
              </a:rPr>
              <a:t> Wellbeing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05692F-6BB9-0F06-D776-18FA62959CE4}"/>
              </a:ext>
            </a:extLst>
          </p:cNvPr>
          <p:cNvSpPr txBox="1"/>
          <p:nvPr/>
        </p:nvSpPr>
        <p:spPr>
          <a:xfrm>
            <a:off x="10205790" y="4956430"/>
            <a:ext cx="1509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U" sz="3600" dirty="0">
                <a:solidFill>
                  <a:schemeClr val="bg1"/>
                </a:solidFill>
              </a:rPr>
              <a:t> Risk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E489EB-245B-06CC-83E8-CCA70858E3CD}"/>
              </a:ext>
            </a:extLst>
          </p:cNvPr>
          <p:cNvSpPr txBox="1"/>
          <p:nvPr/>
        </p:nvSpPr>
        <p:spPr>
          <a:xfrm>
            <a:off x="11938649" y="4956429"/>
            <a:ext cx="3036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U" sz="3600" dirty="0">
                <a:solidFill>
                  <a:schemeClr val="bg1"/>
                </a:solidFill>
              </a:rPr>
              <a:t>Compliance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BD5DD9-2367-90F5-107E-46B78599A2AA}"/>
              </a:ext>
            </a:extLst>
          </p:cNvPr>
          <p:cNvSpPr txBox="1"/>
          <p:nvPr/>
        </p:nvSpPr>
        <p:spPr>
          <a:xfrm>
            <a:off x="6863789" y="6704986"/>
            <a:ext cx="45044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</a:rPr>
              <a:t>Designed to be: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D4498C-01F3-FFD9-68D3-D05FA04EF017}"/>
              </a:ext>
            </a:extLst>
          </p:cNvPr>
          <p:cNvSpPr txBox="1"/>
          <p:nvPr/>
        </p:nvSpPr>
        <p:spPr>
          <a:xfrm>
            <a:off x="3374923" y="7581899"/>
            <a:ext cx="213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U" sz="3600" dirty="0">
                <a:solidFill>
                  <a:schemeClr val="bg1"/>
                </a:solidFill>
              </a:rPr>
              <a:t>Practical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93B917-F872-57FA-3983-BB948428B03F}"/>
              </a:ext>
            </a:extLst>
          </p:cNvPr>
          <p:cNvSpPr txBox="1"/>
          <p:nvPr/>
        </p:nvSpPr>
        <p:spPr>
          <a:xfrm>
            <a:off x="5624202" y="7589852"/>
            <a:ext cx="259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U" sz="3600" dirty="0">
                <a:solidFill>
                  <a:schemeClr val="bg1"/>
                </a:solidFill>
              </a:rPr>
              <a:t>Scalable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A51674-10D3-E2B9-DAEC-9D1090438D22}"/>
              </a:ext>
            </a:extLst>
          </p:cNvPr>
          <p:cNvSpPr txBox="1"/>
          <p:nvPr/>
        </p:nvSpPr>
        <p:spPr>
          <a:xfrm>
            <a:off x="7832519" y="7581900"/>
            <a:ext cx="2706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U" sz="3600" dirty="0">
                <a:solidFill>
                  <a:schemeClr val="bg1"/>
                </a:solidFill>
              </a:rPr>
              <a:t>Low Admin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6BCCEA-BD59-A95F-8863-26D094B3574E}"/>
              </a:ext>
            </a:extLst>
          </p:cNvPr>
          <p:cNvSpPr txBox="1"/>
          <p:nvPr/>
        </p:nvSpPr>
        <p:spPr>
          <a:xfrm>
            <a:off x="10656511" y="7586265"/>
            <a:ext cx="4283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U" sz="3600" dirty="0">
                <a:solidFill>
                  <a:schemeClr val="bg1"/>
                </a:solidFill>
              </a:rPr>
              <a:t>Easy to implement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  <p:bldP spid="23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D3AD">
                <a:alpha val="100000"/>
              </a:srgbClr>
            </a:gs>
            <a:gs pos="100000">
              <a:srgbClr val="00B5E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EFEB9-0B9C-7EAF-1189-7BABD8ABC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ands holding a tablet with a touch screen&#10;&#10;AI-generated content may be incorrect.">
            <a:extLst>
              <a:ext uri="{FF2B5EF4-FFF2-40B4-BE49-F238E27FC236}">
                <a16:creationId xmlns:a16="http://schemas.microsoft.com/office/drawing/2014/main" id="{FC140743-BCB5-8044-5B02-068A1A4ED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854078" y="-1883848"/>
            <a:ext cx="17419170" cy="1136819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F7CBE57-B54A-9860-AE94-247EA05704AF}"/>
              </a:ext>
            </a:extLst>
          </p:cNvPr>
          <p:cNvGrpSpPr/>
          <p:nvPr/>
        </p:nvGrpSpPr>
        <p:grpSpPr>
          <a:xfrm>
            <a:off x="0" y="9484348"/>
            <a:ext cx="18288000" cy="802652"/>
            <a:chOff x="0" y="0"/>
            <a:chExt cx="4816593" cy="21139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E98D4DF-10F4-E096-F5B8-76C3DAA7F64E}"/>
                </a:ext>
              </a:extLst>
            </p:cNvPr>
            <p:cNvSpPr/>
            <p:nvPr/>
          </p:nvSpPr>
          <p:spPr>
            <a:xfrm>
              <a:off x="0" y="0"/>
              <a:ext cx="4816592" cy="211398"/>
            </a:xfrm>
            <a:custGeom>
              <a:avLst/>
              <a:gdLst/>
              <a:ahLst/>
              <a:cxnLst/>
              <a:rect l="l" t="t" r="r" b="b"/>
              <a:pathLst>
                <a:path w="4816592" h="211398">
                  <a:moveTo>
                    <a:pt x="0" y="0"/>
                  </a:moveTo>
                  <a:lnTo>
                    <a:pt x="4816592" y="0"/>
                  </a:lnTo>
                  <a:lnTo>
                    <a:pt x="4816592" y="211398"/>
                  </a:lnTo>
                  <a:lnTo>
                    <a:pt x="0" y="211398"/>
                  </a:ln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DF4C602-571B-D68C-5A9C-B8D1306DA531}"/>
                </a:ext>
              </a:extLst>
            </p:cNvPr>
            <p:cNvSpPr txBox="1"/>
            <p:nvPr/>
          </p:nvSpPr>
          <p:spPr>
            <a:xfrm>
              <a:off x="0" y="-57150"/>
              <a:ext cx="4816593" cy="26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7E97327-B6EE-FCE7-A16B-8DC5FCA11351}"/>
              </a:ext>
            </a:extLst>
          </p:cNvPr>
          <p:cNvSpPr/>
          <p:nvPr/>
        </p:nvSpPr>
        <p:spPr>
          <a:xfrm>
            <a:off x="10929327" y="9593881"/>
            <a:ext cx="548134" cy="548134"/>
          </a:xfrm>
          <a:custGeom>
            <a:avLst/>
            <a:gdLst/>
            <a:ahLst/>
            <a:cxnLst/>
            <a:rect l="l" t="t" r="r" b="b"/>
            <a:pathLst>
              <a:path w="548134" h="548134">
                <a:moveTo>
                  <a:pt x="0" y="0"/>
                </a:moveTo>
                <a:lnTo>
                  <a:pt x="548134" y="0"/>
                </a:lnTo>
                <a:lnTo>
                  <a:pt x="548134" y="548134"/>
                </a:lnTo>
                <a:lnTo>
                  <a:pt x="0" y="548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61F4338-3A7D-9D79-2E15-AB7DCEBF87F8}"/>
              </a:ext>
            </a:extLst>
          </p:cNvPr>
          <p:cNvSpPr/>
          <p:nvPr/>
        </p:nvSpPr>
        <p:spPr>
          <a:xfrm>
            <a:off x="868831" y="518525"/>
            <a:ext cx="2483969" cy="1272175"/>
          </a:xfrm>
          <a:custGeom>
            <a:avLst/>
            <a:gdLst/>
            <a:ahLst/>
            <a:cxnLst/>
            <a:rect l="l" t="t" r="r" b="b"/>
            <a:pathLst>
              <a:path w="3757692" h="1736889">
                <a:moveTo>
                  <a:pt x="0" y="0"/>
                </a:moveTo>
                <a:lnTo>
                  <a:pt x="3757693" y="0"/>
                </a:lnTo>
                <a:lnTo>
                  <a:pt x="3757693" y="1736889"/>
                </a:lnTo>
                <a:lnTo>
                  <a:pt x="0" y="173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B0CEA9D-B2AA-91B8-0933-AD9413247048}"/>
              </a:ext>
            </a:extLst>
          </p:cNvPr>
          <p:cNvSpPr txBox="1"/>
          <p:nvPr/>
        </p:nvSpPr>
        <p:spPr>
          <a:xfrm>
            <a:off x="3801027" y="1872907"/>
            <a:ext cx="10685917" cy="1147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79"/>
              </a:lnSpc>
            </a:pPr>
            <a:r>
              <a:rPr lang="en-AU" sz="7200" dirty="0">
                <a:solidFill>
                  <a:schemeClr val="bg1"/>
                </a:solidFill>
                <a:ea typeface="Open Sauce Bold"/>
                <a:cs typeface="Open Sauce Bold"/>
                <a:sym typeface="Open Sauce Bold"/>
              </a:rPr>
              <a:t>AHP’s Hybrid Work Playbook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566FF6C-A638-A645-AA91-9BDE997C94A3}"/>
              </a:ext>
            </a:extLst>
          </p:cNvPr>
          <p:cNvSpPr txBox="1"/>
          <p:nvPr/>
        </p:nvSpPr>
        <p:spPr>
          <a:xfrm>
            <a:off x="868830" y="9622149"/>
            <a:ext cx="7817969" cy="48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 Daniel Grynberg - Active Health Partners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F68E6E7-BB28-91FC-9C27-A471A9AAA4F1}"/>
              </a:ext>
            </a:extLst>
          </p:cNvPr>
          <p:cNvSpPr txBox="1"/>
          <p:nvPr/>
        </p:nvSpPr>
        <p:spPr>
          <a:xfrm>
            <a:off x="11582400" y="9622149"/>
            <a:ext cx="6112119" cy="469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linkedin.com</a:t>
            </a:r>
            <a:r>
              <a:rPr lang="en-US" sz="26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/in/</a:t>
            </a:r>
            <a:r>
              <a:rPr lang="en-US" sz="26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drdanielgrynberg</a:t>
            </a:r>
            <a:endParaRPr lang="en-US" sz="26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CAD0F9-81E9-7DE9-A277-ECB16C23AAD3}"/>
              </a:ext>
            </a:extLst>
          </p:cNvPr>
          <p:cNvSpPr txBox="1"/>
          <p:nvPr/>
        </p:nvSpPr>
        <p:spPr>
          <a:xfrm>
            <a:off x="5644224" y="3441281"/>
            <a:ext cx="455334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</a:rPr>
              <a:t>1.  Educate &amp; Train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9FA2D-6CB1-D001-69A8-CE63FACA9CA6}"/>
              </a:ext>
            </a:extLst>
          </p:cNvPr>
          <p:cNvSpPr txBox="1"/>
          <p:nvPr/>
        </p:nvSpPr>
        <p:spPr>
          <a:xfrm>
            <a:off x="5644224" y="4249554"/>
            <a:ext cx="5301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2.  Self Assess / Audit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CB478-4C65-9D91-0103-741F563C54F0}"/>
              </a:ext>
            </a:extLst>
          </p:cNvPr>
          <p:cNvSpPr txBox="1"/>
          <p:nvPr/>
        </p:nvSpPr>
        <p:spPr>
          <a:xfrm>
            <a:off x="5632981" y="5054080"/>
            <a:ext cx="322522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4400" b="1" dirty="0">
                <a:solidFill>
                  <a:schemeClr val="bg1"/>
                </a:solidFill>
              </a:rPr>
              <a:t>3.  Reporting</a:t>
            </a:r>
            <a:endParaRPr lang="en-US" sz="4400" b="1" dirty="0">
              <a:solidFill>
                <a:schemeClr val="bg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8D5E99-A7BB-8791-69D2-7C9DBD8865EC}"/>
              </a:ext>
            </a:extLst>
          </p:cNvPr>
          <p:cNvSpPr txBox="1"/>
          <p:nvPr/>
        </p:nvSpPr>
        <p:spPr>
          <a:xfrm>
            <a:off x="5644224" y="5862353"/>
            <a:ext cx="8730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4.  Data Analysis + Early intervention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68FB8-3A49-6CE1-4497-225BCCBC7995}"/>
              </a:ext>
            </a:extLst>
          </p:cNvPr>
          <p:cNvSpPr txBox="1"/>
          <p:nvPr/>
        </p:nvSpPr>
        <p:spPr>
          <a:xfrm>
            <a:off x="5644224" y="6676248"/>
            <a:ext cx="7838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5.  Communication &amp; Connection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179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1389</Words>
  <Application>Microsoft Macintosh PowerPoint</Application>
  <PresentationFormat>Custom</PresentationFormat>
  <Paragraphs>242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Open Sauce Bold</vt:lpstr>
      <vt:lpstr>Aptos</vt:lpstr>
      <vt:lpstr>Calibri</vt:lpstr>
      <vt:lpstr>Arial</vt:lpstr>
      <vt:lpstr>Poppins</vt:lpstr>
      <vt:lpstr>Wingdings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 Work, Hidden Risks</dc:title>
  <cp:lastModifiedBy>Daniel Grynberg</cp:lastModifiedBy>
  <cp:revision>5</cp:revision>
  <dcterms:created xsi:type="dcterms:W3CDTF">2006-08-16T00:00:00Z</dcterms:created>
  <dcterms:modified xsi:type="dcterms:W3CDTF">2026-04-07T03:36:43Z</dcterms:modified>
  <dc:identifier>DAGnrDThQ-8</dc:identifier>
</cp:coreProperties>
</file>