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13"/>
  </p:notesMasterIdLst>
  <p:sldIdLst>
    <p:sldId id="257" r:id="rId2"/>
    <p:sldId id="256" r:id="rId3"/>
    <p:sldId id="259" r:id="rId4"/>
    <p:sldId id="258" r:id="rId5"/>
    <p:sldId id="261" r:id="rId6"/>
    <p:sldId id="260" r:id="rId7"/>
    <p:sldId id="265" r:id="rId8"/>
    <p:sldId id="262" r:id="rId9"/>
    <p:sldId id="263"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47" userDrawn="1">
          <p15:clr>
            <a:srgbClr val="9FCC3B"/>
          </p15:clr>
        </p15:guide>
        <p15:guide id="4" pos="7333" userDrawn="1">
          <p15:clr>
            <a:srgbClr val="9FCC3B"/>
          </p15:clr>
        </p15:guide>
        <p15:guide id="5" orient="horz" pos="3974" userDrawn="1">
          <p15:clr>
            <a:srgbClr val="9FCC3B"/>
          </p15:clr>
        </p15:guide>
        <p15:guide id="6" orient="horz" pos="346" userDrawn="1">
          <p15:clr>
            <a:srgbClr val="9FCC3B"/>
          </p15:clr>
        </p15:guide>
        <p15:guide id="7" orient="horz" pos="572" userDrawn="1">
          <p15:clr>
            <a:srgbClr val="9FCC3B"/>
          </p15:clr>
        </p15:guide>
        <p15:guide id="8" orient="horz" pos="799" userDrawn="1">
          <p15:clr>
            <a:srgbClr val="9FCC3B"/>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0B2EC-AE2D-48B8-9753-A359BED8C6E4}" v="776" dt="2026-01-27T23:16:22.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917" autoAdjust="0"/>
  </p:normalViewPr>
  <p:slideViewPr>
    <p:cSldViewPr snapToGrid="0">
      <p:cViewPr varScale="1">
        <p:scale>
          <a:sx n="65" d="100"/>
          <a:sy n="65" d="100"/>
        </p:scale>
        <p:origin x="2268" y="60"/>
      </p:cViewPr>
      <p:guideLst>
        <p:guide orient="horz" pos="2160"/>
        <p:guide pos="3840"/>
        <p:guide pos="347"/>
        <p:guide pos="7333"/>
        <p:guide orient="horz" pos="3974"/>
        <p:guide orient="horz" pos="346"/>
        <p:guide orient="horz" pos="572"/>
        <p:guide orient="horz" pos="7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Rannard" userId="31b21c1831ff6b08" providerId="LiveId" clId="{D56E54AA-C51A-4CF8-979F-DF705FBC5867}"/>
    <pc:docChg chg="undo custSel addSld modSld sldOrd">
      <pc:chgData name="Chris Rannard" userId="31b21c1831ff6b08" providerId="LiveId" clId="{D56E54AA-C51A-4CF8-979F-DF705FBC5867}" dt="2026-01-27T23:16:22.294" v="8821" actId="20577"/>
      <pc:docMkLst>
        <pc:docMk/>
      </pc:docMkLst>
      <pc:sldChg chg="addSp delSp modSp mod modClrScheme modAnim delDesignElem chgLayout modNotesTx">
        <pc:chgData name="Chris Rannard" userId="31b21c1831ff6b08" providerId="LiveId" clId="{D56E54AA-C51A-4CF8-979F-DF705FBC5867}" dt="2026-01-21T22:39:04.839" v="7917" actId="6549"/>
        <pc:sldMkLst>
          <pc:docMk/>
          <pc:sldMk cId="2765373260" sldId="256"/>
        </pc:sldMkLst>
        <pc:spChg chg="add mod">
          <ac:chgData name="Chris Rannard" userId="31b21c1831ff6b08" providerId="LiveId" clId="{D56E54AA-C51A-4CF8-979F-DF705FBC5867}" dt="2026-01-19T01:01:37.596" v="4444" actId="14100"/>
          <ac:spMkLst>
            <pc:docMk/>
            <pc:sldMk cId="2765373260" sldId="256"/>
            <ac:spMk id="10" creationId="{601097E0-E7D2-C917-3116-01C011709B47}"/>
          </ac:spMkLst>
        </pc:spChg>
        <pc:spChg chg="add mod">
          <ac:chgData name="Chris Rannard" userId="31b21c1831ff6b08" providerId="LiveId" clId="{D56E54AA-C51A-4CF8-979F-DF705FBC5867}" dt="2026-01-19T01:01:43.091" v="4446" actId="1076"/>
          <ac:spMkLst>
            <pc:docMk/>
            <pc:sldMk cId="2765373260" sldId="256"/>
            <ac:spMk id="13" creationId="{22D69966-8BCA-853C-71FF-153A4F358592}"/>
          </ac:spMkLst>
        </pc:spChg>
        <pc:picChg chg="add mod">
          <ac:chgData name="Chris Rannard" userId="31b21c1831ff6b08" providerId="LiveId" clId="{D56E54AA-C51A-4CF8-979F-DF705FBC5867}" dt="2026-01-15T03:22:36.416" v="23" actId="29295"/>
          <ac:picMkLst>
            <pc:docMk/>
            <pc:sldMk cId="2765373260" sldId="256"/>
            <ac:picMk id="6" creationId="{A5DDEBEB-91F6-1AF1-4448-D748D15EB931}"/>
          </ac:picMkLst>
        </pc:picChg>
        <pc:picChg chg="add mod">
          <ac:chgData name="Chris Rannard" userId="31b21c1831ff6b08" providerId="LiveId" clId="{D56E54AA-C51A-4CF8-979F-DF705FBC5867}" dt="2026-01-15T05:21:40.172" v="405" actId="1076"/>
          <ac:picMkLst>
            <pc:docMk/>
            <pc:sldMk cId="2765373260" sldId="256"/>
            <ac:picMk id="2050" creationId="{D5EC31D3-8085-96A2-1AF9-7B216FFE9D54}"/>
          </ac:picMkLst>
        </pc:picChg>
      </pc:sldChg>
      <pc:sldChg chg="addSp delSp modSp new mod ord modNotesTx">
        <pc:chgData name="Chris Rannard" userId="31b21c1831ff6b08" providerId="LiveId" clId="{D56E54AA-C51A-4CF8-979F-DF705FBC5867}" dt="2026-01-27T23:09:31.512" v="8675" actId="1076"/>
        <pc:sldMkLst>
          <pc:docMk/>
          <pc:sldMk cId="2758357120" sldId="257"/>
        </pc:sldMkLst>
        <pc:spChg chg="add mod">
          <ac:chgData name="Chris Rannard" userId="31b21c1831ff6b08" providerId="LiveId" clId="{D56E54AA-C51A-4CF8-979F-DF705FBC5867}" dt="2026-01-15T23:21:33.826" v="853" actId="20577"/>
          <ac:spMkLst>
            <pc:docMk/>
            <pc:sldMk cId="2758357120" sldId="257"/>
            <ac:spMk id="3" creationId="{B8308D7C-239F-6803-55CD-8B5286FC0D41}"/>
          </ac:spMkLst>
        </pc:spChg>
        <pc:spChg chg="add mod">
          <ac:chgData name="Chris Rannard" userId="31b21c1831ff6b08" providerId="LiveId" clId="{D56E54AA-C51A-4CF8-979F-DF705FBC5867}" dt="2026-01-15T23:21:22.877" v="847" actId="14100"/>
          <ac:spMkLst>
            <pc:docMk/>
            <pc:sldMk cId="2758357120" sldId="257"/>
            <ac:spMk id="4" creationId="{56FE07A9-0A75-225C-BDBC-EF16DC848356}"/>
          </ac:spMkLst>
        </pc:spChg>
        <pc:spChg chg="add mod ord">
          <ac:chgData name="Chris Rannard" userId="31b21c1831ff6b08" providerId="LiveId" clId="{D56E54AA-C51A-4CF8-979F-DF705FBC5867}" dt="2026-01-16T01:22:51.716" v="1217" actId="1076"/>
          <ac:spMkLst>
            <pc:docMk/>
            <pc:sldMk cId="2758357120" sldId="257"/>
            <ac:spMk id="5" creationId="{C7AB61E4-0A61-0EF7-ECF8-3151A34F88D1}"/>
          </ac:spMkLst>
        </pc:spChg>
        <pc:spChg chg="add mod">
          <ac:chgData name="Chris Rannard" userId="31b21c1831ff6b08" providerId="LiveId" clId="{D56E54AA-C51A-4CF8-979F-DF705FBC5867}" dt="2026-01-27T23:03:37.264" v="8660" actId="1076"/>
          <ac:spMkLst>
            <pc:docMk/>
            <pc:sldMk cId="2758357120" sldId="257"/>
            <ac:spMk id="6" creationId="{9DE5BB89-9A26-3049-8A38-73BD4CA17D6D}"/>
          </ac:spMkLst>
        </pc:spChg>
        <pc:picChg chg="add mod">
          <ac:chgData name="Chris Rannard" userId="31b21c1831ff6b08" providerId="LiveId" clId="{D56E54AA-C51A-4CF8-979F-DF705FBC5867}" dt="2026-01-15T03:22:45.549" v="25"/>
          <ac:picMkLst>
            <pc:docMk/>
            <pc:sldMk cId="2758357120" sldId="257"/>
            <ac:picMk id="2" creationId="{F6BC2267-E939-460F-2EA1-C60360F969A6}"/>
          </ac:picMkLst>
        </pc:picChg>
        <pc:picChg chg="add del mod">
          <ac:chgData name="Chris Rannard" userId="31b21c1831ff6b08" providerId="LiveId" clId="{D56E54AA-C51A-4CF8-979F-DF705FBC5867}" dt="2026-01-27T23:03:38.721" v="8661" actId="478"/>
          <ac:picMkLst>
            <pc:docMk/>
            <pc:sldMk cId="2758357120" sldId="257"/>
            <ac:picMk id="8" creationId="{FA5CF37A-6993-8C3B-3983-9353CD0328B0}"/>
          </ac:picMkLst>
        </pc:picChg>
        <pc:picChg chg="add del mod">
          <ac:chgData name="Chris Rannard" userId="31b21c1831ff6b08" providerId="LiveId" clId="{D56E54AA-C51A-4CF8-979F-DF705FBC5867}" dt="2026-01-27T23:09:11.157" v="8672" actId="478"/>
          <ac:picMkLst>
            <pc:docMk/>
            <pc:sldMk cId="2758357120" sldId="257"/>
            <ac:picMk id="9" creationId="{CBB2ED3C-5DF9-F114-9553-37B7DEBA544D}"/>
          </ac:picMkLst>
        </pc:picChg>
        <pc:picChg chg="add mod">
          <ac:chgData name="Chris Rannard" userId="31b21c1831ff6b08" providerId="LiveId" clId="{D56E54AA-C51A-4CF8-979F-DF705FBC5867}" dt="2026-01-27T23:09:31.512" v="8675" actId="1076"/>
          <ac:picMkLst>
            <pc:docMk/>
            <pc:sldMk cId="2758357120" sldId="257"/>
            <ac:picMk id="11" creationId="{0F988977-06F2-33A0-BE9C-79D71BD79E1F}"/>
          </ac:picMkLst>
        </pc:picChg>
        <pc:picChg chg="add mod">
          <ac:chgData name="Chris Rannard" userId="31b21c1831ff6b08" providerId="LiveId" clId="{D56E54AA-C51A-4CF8-979F-DF705FBC5867}" dt="2026-01-15T03:34:23.420" v="109" actId="167"/>
          <ac:picMkLst>
            <pc:docMk/>
            <pc:sldMk cId="2758357120" sldId="257"/>
            <ac:picMk id="1028" creationId="{0C2D09F4-B09A-FC03-76AB-FD3B581568AD}"/>
          </ac:picMkLst>
        </pc:picChg>
      </pc:sldChg>
      <pc:sldChg chg="addSp delSp modSp new mod setBg modAnim modNotesTx">
        <pc:chgData name="Chris Rannard" userId="31b21c1831ff6b08" providerId="LiveId" clId="{D56E54AA-C51A-4CF8-979F-DF705FBC5867}" dt="2026-01-21T22:39:19.356" v="7925" actId="6549"/>
        <pc:sldMkLst>
          <pc:docMk/>
          <pc:sldMk cId="857189550" sldId="258"/>
        </pc:sldMkLst>
        <pc:spChg chg="add mod">
          <ac:chgData name="Chris Rannard" userId="31b21c1831ff6b08" providerId="LiveId" clId="{D56E54AA-C51A-4CF8-979F-DF705FBC5867}" dt="2026-01-15T05:29:00.490" v="481" actId="207"/>
          <ac:spMkLst>
            <pc:docMk/>
            <pc:sldMk cId="857189550" sldId="258"/>
            <ac:spMk id="2" creationId="{48045D94-99EF-0660-2F1F-6FBF08A0C8B8}"/>
          </ac:spMkLst>
        </pc:spChg>
        <pc:spChg chg="add mod">
          <ac:chgData name="Chris Rannard" userId="31b21c1831ff6b08" providerId="LiveId" clId="{D56E54AA-C51A-4CF8-979F-DF705FBC5867}" dt="2026-01-18T23:02:43.076" v="2962" actId="5793"/>
          <ac:spMkLst>
            <pc:docMk/>
            <pc:sldMk cId="857189550" sldId="258"/>
            <ac:spMk id="5" creationId="{8C8F466B-07D2-FCAA-ACD1-6431623AE7B9}"/>
          </ac:spMkLst>
        </pc:spChg>
        <pc:picChg chg="add">
          <ac:chgData name="Chris Rannard" userId="31b21c1831ff6b08" providerId="LiveId" clId="{D56E54AA-C51A-4CF8-979F-DF705FBC5867}" dt="2026-01-15T05:27:45.924" v="414"/>
          <ac:picMkLst>
            <pc:docMk/>
            <pc:sldMk cId="857189550" sldId="258"/>
            <ac:picMk id="3080" creationId="{87146688-4D6A-25F0-4772-E76FBE9C74A2}"/>
          </ac:picMkLst>
        </pc:picChg>
      </pc:sldChg>
      <pc:sldChg chg="addSp delSp modSp add mod modAnim modNotesTx">
        <pc:chgData name="Chris Rannard" userId="31b21c1831ff6b08" providerId="LiveId" clId="{D56E54AA-C51A-4CF8-979F-DF705FBC5867}" dt="2026-01-21T22:39:12.303" v="7923" actId="6549"/>
        <pc:sldMkLst>
          <pc:docMk/>
          <pc:sldMk cId="1530106670" sldId="259"/>
        </pc:sldMkLst>
        <pc:spChg chg="add mod ord">
          <ac:chgData name="Chris Rannard" userId="31b21c1831ff6b08" providerId="LiveId" clId="{D56E54AA-C51A-4CF8-979F-DF705FBC5867}" dt="2026-01-16T01:43:48.674" v="2120" actId="1076"/>
          <ac:spMkLst>
            <pc:docMk/>
            <pc:sldMk cId="1530106670" sldId="259"/>
            <ac:spMk id="2" creationId="{EB331007-0C68-FB18-08A4-D49D5E022F48}"/>
          </ac:spMkLst>
        </pc:spChg>
        <pc:spChg chg="add mod">
          <ac:chgData name="Chris Rannard" userId="31b21c1831ff6b08" providerId="LiveId" clId="{D56E54AA-C51A-4CF8-979F-DF705FBC5867}" dt="2026-01-19T01:02:04.086" v="4450" actId="14100"/>
          <ac:spMkLst>
            <pc:docMk/>
            <pc:sldMk cId="1530106670" sldId="259"/>
            <ac:spMk id="3" creationId="{8DDB5DA7-1FE6-864B-8BE6-5D6B99107C16}"/>
          </ac:spMkLst>
        </pc:spChg>
        <pc:spChg chg="add mod">
          <ac:chgData name="Chris Rannard" userId="31b21c1831ff6b08" providerId="LiveId" clId="{D56E54AA-C51A-4CF8-979F-DF705FBC5867}" dt="2026-01-19T01:01:57.841" v="4449" actId="403"/>
          <ac:spMkLst>
            <pc:docMk/>
            <pc:sldMk cId="1530106670" sldId="259"/>
            <ac:spMk id="4" creationId="{1B5DE937-EEC4-6978-1E32-5E05DC91B14F}"/>
          </ac:spMkLst>
        </pc:spChg>
        <pc:spChg chg="add mod">
          <ac:chgData name="Chris Rannard" userId="31b21c1831ff6b08" providerId="LiveId" clId="{D56E54AA-C51A-4CF8-979F-DF705FBC5867}" dt="2026-01-19T01:01:57.841" v="4449" actId="403"/>
          <ac:spMkLst>
            <pc:docMk/>
            <pc:sldMk cId="1530106670" sldId="259"/>
            <ac:spMk id="5" creationId="{682612F2-F556-8F5E-41BD-7980011166AE}"/>
          </ac:spMkLst>
        </pc:spChg>
        <pc:spChg chg="add mod">
          <ac:chgData name="Chris Rannard" userId="31b21c1831ff6b08" providerId="LiveId" clId="{D56E54AA-C51A-4CF8-979F-DF705FBC5867}" dt="2026-01-19T01:01:57.841" v="4449" actId="403"/>
          <ac:spMkLst>
            <pc:docMk/>
            <pc:sldMk cId="1530106670" sldId="259"/>
            <ac:spMk id="7" creationId="{936FB384-3CAF-CC37-AADF-91945A96EBB2}"/>
          </ac:spMkLst>
        </pc:spChg>
        <pc:spChg chg="mod">
          <ac:chgData name="Chris Rannard" userId="31b21c1831ff6b08" providerId="LiveId" clId="{D56E54AA-C51A-4CF8-979F-DF705FBC5867}" dt="2026-01-19T01:01:50.917" v="4448" actId="14100"/>
          <ac:spMkLst>
            <pc:docMk/>
            <pc:sldMk cId="1530106670" sldId="259"/>
            <ac:spMk id="10" creationId="{31B3B098-A3EF-9A68-D661-DCCED351BD23}"/>
          </ac:spMkLst>
        </pc:spChg>
        <pc:picChg chg="add mod">
          <ac:chgData name="Chris Rannard" userId="31b21c1831ff6b08" providerId="LiveId" clId="{D56E54AA-C51A-4CF8-979F-DF705FBC5867}" dt="2026-01-15T22:36:29.412" v="624" actId="167"/>
          <ac:picMkLst>
            <pc:docMk/>
            <pc:sldMk cId="1530106670" sldId="259"/>
            <ac:picMk id="4100" creationId="{DD5CEC87-FDB7-C3A0-6389-EB26EE985839}"/>
          </ac:picMkLst>
        </pc:picChg>
      </pc:sldChg>
      <pc:sldChg chg="addSp delSp modSp new mod ord modAnim modNotesTx">
        <pc:chgData name="Chris Rannard" userId="31b21c1831ff6b08" providerId="LiveId" clId="{D56E54AA-C51A-4CF8-979F-DF705FBC5867}" dt="2026-01-21T22:09:31.674" v="7463" actId="33524"/>
        <pc:sldMkLst>
          <pc:docMk/>
          <pc:sldMk cId="941924149" sldId="260"/>
        </pc:sldMkLst>
        <pc:spChg chg="add mod">
          <ac:chgData name="Chris Rannard" userId="31b21c1831ff6b08" providerId="LiveId" clId="{D56E54AA-C51A-4CF8-979F-DF705FBC5867}" dt="2026-01-19T01:02:23.068" v="4456" actId="14100"/>
          <ac:spMkLst>
            <pc:docMk/>
            <pc:sldMk cId="941924149" sldId="260"/>
            <ac:spMk id="2" creationId="{AE8A08BE-955C-A21B-F354-C8274F033653}"/>
          </ac:spMkLst>
        </pc:spChg>
        <pc:spChg chg="add mod">
          <ac:chgData name="Chris Rannard" userId="31b21c1831ff6b08" providerId="LiveId" clId="{D56E54AA-C51A-4CF8-979F-DF705FBC5867}" dt="2026-01-21T02:32:31.151" v="4474" actId="113"/>
          <ac:spMkLst>
            <pc:docMk/>
            <pc:sldMk cId="941924149" sldId="260"/>
            <ac:spMk id="4" creationId="{DE1D27CC-3EAF-18E3-3C60-3D7404264E01}"/>
          </ac:spMkLst>
        </pc:spChg>
        <pc:picChg chg="add mod">
          <ac:chgData name="Chris Rannard" userId="31b21c1831ff6b08" providerId="LiveId" clId="{D56E54AA-C51A-4CF8-979F-DF705FBC5867}" dt="2026-01-15T23:26:06.006" v="1155"/>
          <ac:picMkLst>
            <pc:docMk/>
            <pc:sldMk cId="941924149" sldId="260"/>
            <ac:picMk id="3" creationId="{EBA21770-E66A-6965-A585-F5DFFA24D1FA}"/>
          </ac:picMkLst>
        </pc:picChg>
        <pc:picChg chg="add mod">
          <ac:chgData name="Chris Rannard" userId="31b21c1831ff6b08" providerId="LiveId" clId="{D56E54AA-C51A-4CF8-979F-DF705FBC5867}" dt="2026-01-15T22:46:01.538" v="641" actId="1076"/>
          <ac:picMkLst>
            <pc:docMk/>
            <pc:sldMk cId="941924149" sldId="260"/>
            <ac:picMk id="9220" creationId="{02AFCA96-FC8B-9607-449D-ED54A176B759}"/>
          </ac:picMkLst>
        </pc:picChg>
      </pc:sldChg>
      <pc:sldChg chg="addSp delSp modSp add mod modAnim modNotesTx">
        <pc:chgData name="Chris Rannard" userId="31b21c1831ff6b08" providerId="LiveId" clId="{D56E54AA-C51A-4CF8-979F-DF705FBC5867}" dt="2026-01-21T22:39:32.067" v="7949" actId="6549"/>
        <pc:sldMkLst>
          <pc:docMk/>
          <pc:sldMk cId="2621959984" sldId="261"/>
        </pc:sldMkLst>
        <pc:spChg chg="mod">
          <ac:chgData name="Chris Rannard" userId="31b21c1831ff6b08" providerId="LiveId" clId="{D56E54AA-C51A-4CF8-979F-DF705FBC5867}" dt="2026-01-19T01:02:11.679" v="4452" actId="403"/>
          <ac:spMkLst>
            <pc:docMk/>
            <pc:sldMk cId="2621959984" sldId="261"/>
            <ac:spMk id="2" creationId="{B3CF85C3-9B9F-B715-E91A-60BF3C6288DE}"/>
          </ac:spMkLst>
        </pc:spChg>
        <pc:spChg chg="add mod">
          <ac:chgData name="Chris Rannard" userId="31b21c1831ff6b08" providerId="LiveId" clId="{D56E54AA-C51A-4CF8-979F-DF705FBC5867}" dt="2026-01-19T00:49:23.209" v="4202" actId="14100"/>
          <ac:spMkLst>
            <pc:docMk/>
            <pc:sldMk cId="2621959984" sldId="261"/>
            <ac:spMk id="5" creationId="{7030859A-961C-CC1F-751E-F4723EB6D019}"/>
          </ac:spMkLst>
        </pc:spChg>
        <pc:spChg chg="add mod">
          <ac:chgData name="Chris Rannard" userId="31b21c1831ff6b08" providerId="LiveId" clId="{D56E54AA-C51A-4CF8-979F-DF705FBC5867}" dt="2026-01-19T01:02:18.070" v="4454" actId="1076"/>
          <ac:spMkLst>
            <pc:docMk/>
            <pc:sldMk cId="2621959984" sldId="261"/>
            <ac:spMk id="10" creationId="{AE5D48AE-C5F6-11FD-01C5-CC5F3A4299D2}"/>
          </ac:spMkLst>
        </pc:spChg>
        <pc:grpChg chg="add mod">
          <ac:chgData name="Chris Rannard" userId="31b21c1831ff6b08" providerId="LiveId" clId="{D56E54AA-C51A-4CF8-979F-DF705FBC5867}" dt="2026-01-19T00:49:23.209" v="4202" actId="14100"/>
          <ac:grpSpMkLst>
            <pc:docMk/>
            <pc:sldMk cId="2621959984" sldId="261"/>
            <ac:grpSpMk id="6" creationId="{0860520C-38FC-978D-00B5-22FB66F9BDA0}"/>
          </ac:grpSpMkLst>
        </pc:grpChg>
        <pc:picChg chg="add mod">
          <ac:chgData name="Chris Rannard" userId="31b21c1831ff6b08" providerId="LiveId" clId="{D56E54AA-C51A-4CF8-979F-DF705FBC5867}" dt="2026-01-15T23:26:05.109" v="1154"/>
          <ac:picMkLst>
            <pc:docMk/>
            <pc:sldMk cId="2621959984" sldId="261"/>
            <ac:picMk id="7" creationId="{37C049CB-6DCB-EDB7-1569-C579CC9219B5}"/>
          </ac:picMkLst>
        </pc:picChg>
        <pc:picChg chg="add mod">
          <ac:chgData name="Chris Rannard" userId="31b21c1831ff6b08" providerId="LiveId" clId="{D56E54AA-C51A-4CF8-979F-DF705FBC5867}" dt="2026-01-19T00:49:23.209" v="4202" actId="14100"/>
          <ac:picMkLst>
            <pc:docMk/>
            <pc:sldMk cId="2621959984" sldId="261"/>
            <ac:picMk id="8202" creationId="{A03CB304-6227-D919-E8C4-E6767EEBBF2C}"/>
          </ac:picMkLst>
        </pc:picChg>
      </pc:sldChg>
      <pc:sldChg chg="addSp delSp modSp add mod modAnim modNotesTx">
        <pc:chgData name="Chris Rannard" userId="31b21c1831ff6b08" providerId="LiveId" clId="{D56E54AA-C51A-4CF8-979F-DF705FBC5867}" dt="2026-01-21T22:29:05.591" v="7804" actId="20577"/>
        <pc:sldMkLst>
          <pc:docMk/>
          <pc:sldMk cId="3117238614" sldId="262"/>
        </pc:sldMkLst>
        <pc:spChg chg="mod">
          <ac:chgData name="Chris Rannard" userId="31b21c1831ff6b08" providerId="LiveId" clId="{D56E54AA-C51A-4CF8-979F-DF705FBC5867}" dt="2026-01-19T01:01:17.329" v="4440" actId="403"/>
          <ac:spMkLst>
            <pc:docMk/>
            <pc:sldMk cId="3117238614" sldId="262"/>
            <ac:spMk id="2" creationId="{1D0E6A0B-58D4-D8B2-8927-FC894025D114}"/>
          </ac:spMkLst>
        </pc:spChg>
        <pc:spChg chg="add mod">
          <ac:chgData name="Chris Rannard" userId="31b21c1831ff6b08" providerId="LiveId" clId="{D56E54AA-C51A-4CF8-979F-DF705FBC5867}" dt="2026-01-19T01:01:29.245" v="4442" actId="1076"/>
          <ac:spMkLst>
            <pc:docMk/>
            <pc:sldMk cId="3117238614" sldId="262"/>
            <ac:spMk id="4" creationId="{513BD48C-BEC1-2F54-8C5A-0CC719C4F3A6}"/>
          </ac:spMkLst>
        </pc:spChg>
        <pc:picChg chg="add mod">
          <ac:chgData name="Chris Rannard" userId="31b21c1831ff6b08" providerId="LiveId" clId="{D56E54AA-C51A-4CF8-979F-DF705FBC5867}" dt="2026-01-15T23:01:07.046" v="686" actId="1035"/>
          <ac:picMkLst>
            <pc:docMk/>
            <pc:sldMk cId="3117238614" sldId="262"/>
            <ac:picMk id="7174" creationId="{B35A3535-E8E8-C87B-F5DC-02C3041BB287}"/>
          </ac:picMkLst>
        </pc:picChg>
      </pc:sldChg>
      <pc:sldChg chg="addSp delSp modSp add mod modAnim modNotesTx">
        <pc:chgData name="Chris Rannard" userId="31b21c1831ff6b08" providerId="LiveId" clId="{D56E54AA-C51A-4CF8-979F-DF705FBC5867}" dt="2026-01-21T22:31:23.813" v="7890" actId="6549"/>
        <pc:sldMkLst>
          <pc:docMk/>
          <pc:sldMk cId="1562886981" sldId="263"/>
        </pc:sldMkLst>
        <pc:spChg chg="mod">
          <ac:chgData name="Chris Rannard" userId="31b21c1831ff6b08" providerId="LiveId" clId="{D56E54AA-C51A-4CF8-979F-DF705FBC5867}" dt="2026-01-19T01:02:28.255" v="4457" actId="403"/>
          <ac:spMkLst>
            <pc:docMk/>
            <pc:sldMk cId="1562886981" sldId="263"/>
            <ac:spMk id="2" creationId="{308481B5-D12F-468C-4D2F-49FF5C2AC537}"/>
          </ac:spMkLst>
        </pc:spChg>
        <pc:spChg chg="add mod ord">
          <ac:chgData name="Chris Rannard" userId="31b21c1831ff6b08" providerId="LiveId" clId="{D56E54AA-C51A-4CF8-979F-DF705FBC5867}" dt="2026-01-15T23:02:33.168" v="692" actId="171"/>
          <ac:spMkLst>
            <pc:docMk/>
            <pc:sldMk cId="1562886981" sldId="263"/>
            <ac:spMk id="3" creationId="{A59D74F2-4382-2B95-5282-60EEFD16CAB4}"/>
          </ac:spMkLst>
        </pc:spChg>
        <pc:spChg chg="add mod">
          <ac:chgData name="Chris Rannard" userId="31b21c1831ff6b08" providerId="LiveId" clId="{D56E54AA-C51A-4CF8-979F-DF705FBC5867}" dt="2026-01-19T01:00:17.242" v="4439" actId="20577"/>
          <ac:spMkLst>
            <pc:docMk/>
            <pc:sldMk cId="1562886981" sldId="263"/>
            <ac:spMk id="4" creationId="{BD26903E-55E6-EC91-6469-EAEBDC197A9C}"/>
          </ac:spMkLst>
        </pc:spChg>
        <pc:picChg chg="add mod">
          <ac:chgData name="Chris Rannard" userId="31b21c1831ff6b08" providerId="LiveId" clId="{D56E54AA-C51A-4CF8-979F-DF705FBC5867}" dt="2026-01-15T23:02:24.048" v="690" actId="167"/>
          <ac:picMkLst>
            <pc:docMk/>
            <pc:sldMk cId="1562886981" sldId="263"/>
            <ac:picMk id="6148" creationId="{1599108E-E76A-92D4-B915-0B46B5EC44DD}"/>
          </ac:picMkLst>
        </pc:picChg>
      </pc:sldChg>
      <pc:sldChg chg="addSp delSp modSp add mod modAnim modNotesTx">
        <pc:chgData name="Chris Rannard" userId="31b21c1831ff6b08" providerId="LiveId" clId="{D56E54AA-C51A-4CF8-979F-DF705FBC5867}" dt="2026-01-21T22:30:29.068" v="7879" actId="20577"/>
        <pc:sldMkLst>
          <pc:docMk/>
          <pc:sldMk cId="1303548086" sldId="264"/>
        </pc:sldMkLst>
        <pc:spChg chg="mod">
          <ac:chgData name="Chris Rannard" userId="31b21c1831ff6b08" providerId="LiveId" clId="{D56E54AA-C51A-4CF8-979F-DF705FBC5867}" dt="2026-01-19T01:02:32.686" v="4458" actId="403"/>
          <ac:spMkLst>
            <pc:docMk/>
            <pc:sldMk cId="1303548086" sldId="264"/>
            <ac:spMk id="2" creationId="{76376327-49A5-DAE7-239D-75BAD255912A}"/>
          </ac:spMkLst>
        </pc:spChg>
        <pc:spChg chg="add mod ord">
          <ac:chgData name="Chris Rannard" userId="31b21c1831ff6b08" providerId="LiveId" clId="{D56E54AA-C51A-4CF8-979F-DF705FBC5867}" dt="2026-01-15T23:12:10.218" v="699" actId="171"/>
          <ac:spMkLst>
            <pc:docMk/>
            <pc:sldMk cId="1303548086" sldId="264"/>
            <ac:spMk id="3" creationId="{27C4B76C-AF5A-21BD-5D5E-24F61C7EFDBA}"/>
          </ac:spMkLst>
        </pc:spChg>
        <pc:spChg chg="add mod">
          <ac:chgData name="Chris Rannard" userId="31b21c1831ff6b08" providerId="LiveId" clId="{D56E54AA-C51A-4CF8-979F-DF705FBC5867}" dt="2026-01-21T02:41:54.542" v="4691"/>
          <ac:spMkLst>
            <pc:docMk/>
            <pc:sldMk cId="1303548086" sldId="264"/>
            <ac:spMk id="4" creationId="{A60C9D89-87EB-C148-D778-E9E5FDF954BB}"/>
          </ac:spMkLst>
        </pc:spChg>
        <pc:picChg chg="add mod">
          <ac:chgData name="Chris Rannard" userId="31b21c1831ff6b08" providerId="LiveId" clId="{D56E54AA-C51A-4CF8-979F-DF705FBC5867}" dt="2026-01-15T23:11:58.918" v="696" actId="171"/>
          <ac:picMkLst>
            <pc:docMk/>
            <pc:sldMk cId="1303548086" sldId="264"/>
            <ac:picMk id="5124" creationId="{6CA53087-D378-10A0-3D9D-B3018345BE69}"/>
          </ac:picMkLst>
        </pc:picChg>
      </pc:sldChg>
      <pc:sldChg chg="addSp delSp modSp add mod modAnim modNotesTx">
        <pc:chgData name="Chris Rannard" userId="31b21c1831ff6b08" providerId="LiveId" clId="{D56E54AA-C51A-4CF8-979F-DF705FBC5867}" dt="2026-01-26T21:32:30.344" v="8654" actId="20577"/>
        <pc:sldMkLst>
          <pc:docMk/>
          <pc:sldMk cId="1536634950" sldId="265"/>
        </pc:sldMkLst>
        <pc:spChg chg="mod">
          <ac:chgData name="Chris Rannard" userId="31b21c1831ff6b08" providerId="LiveId" clId="{D56E54AA-C51A-4CF8-979F-DF705FBC5867}" dt="2026-01-26T21:31:37.142" v="8636" actId="207"/>
          <ac:spMkLst>
            <pc:docMk/>
            <pc:sldMk cId="1536634950" sldId="265"/>
            <ac:spMk id="2" creationId="{1D2135FC-E0C5-BADB-0C62-49D01E9897A8}"/>
          </ac:spMkLst>
        </pc:spChg>
        <pc:spChg chg="mod">
          <ac:chgData name="Chris Rannard" userId="31b21c1831ff6b08" providerId="LiveId" clId="{D56E54AA-C51A-4CF8-979F-DF705FBC5867}" dt="2026-01-26T21:32:08.985" v="8645" actId="114"/>
          <ac:spMkLst>
            <pc:docMk/>
            <pc:sldMk cId="1536634950" sldId="265"/>
            <ac:spMk id="4" creationId="{C7FC0B89-E44F-154B-0465-B721C9859BEA}"/>
          </ac:spMkLst>
        </pc:spChg>
        <pc:spChg chg="add del mod ord">
          <ac:chgData name="Chris Rannard" userId="31b21c1831ff6b08" providerId="LiveId" clId="{D56E54AA-C51A-4CF8-979F-DF705FBC5867}" dt="2026-01-26T21:31:31.860" v="8635" actId="478"/>
          <ac:spMkLst>
            <pc:docMk/>
            <pc:sldMk cId="1536634950" sldId="265"/>
            <ac:spMk id="5" creationId="{672A45D0-A624-1987-3F91-7A46B834C6CA}"/>
          </ac:spMkLst>
        </pc:spChg>
        <pc:spChg chg="add mod ord">
          <ac:chgData name="Chris Rannard" userId="31b21c1831ff6b08" providerId="LiveId" clId="{D56E54AA-C51A-4CF8-979F-DF705FBC5867}" dt="2026-01-26T21:31:54.334" v="8641" actId="171"/>
          <ac:spMkLst>
            <pc:docMk/>
            <pc:sldMk cId="1536634950" sldId="265"/>
            <ac:spMk id="6" creationId="{DA876373-A5B2-4877-7F73-E4D01BA210C7}"/>
          </ac:spMkLst>
        </pc:spChg>
        <pc:picChg chg="add mod">
          <ac:chgData name="Chris Rannard" userId="31b21c1831ff6b08" providerId="LiveId" clId="{D56E54AA-C51A-4CF8-979F-DF705FBC5867}" dt="2026-01-26T21:30:47.934" v="8626" actId="167"/>
          <ac:picMkLst>
            <pc:docMk/>
            <pc:sldMk cId="1536634950" sldId="265"/>
            <ac:picMk id="1026" creationId="{D4F83A67-AF86-87C9-8ED9-02B954DD10D2}"/>
          </ac:picMkLst>
        </pc:picChg>
        <pc:picChg chg="del">
          <ac:chgData name="Chris Rannard" userId="31b21c1831ff6b08" providerId="LiveId" clId="{D56E54AA-C51A-4CF8-979F-DF705FBC5867}" dt="2026-01-26T21:20:13.142" v="7952" actId="478"/>
          <ac:picMkLst>
            <pc:docMk/>
            <pc:sldMk cId="1536634950" sldId="265"/>
            <ac:picMk id="9220" creationId="{C3344053-F8EE-96F6-4C4C-F0D4A619CD81}"/>
          </ac:picMkLst>
        </pc:picChg>
      </pc:sldChg>
      <pc:sldChg chg="addSp delSp modSp add mod delAnim modAnim modNotesTx">
        <pc:chgData name="Chris Rannard" userId="31b21c1831ff6b08" providerId="LiveId" clId="{D56E54AA-C51A-4CF8-979F-DF705FBC5867}" dt="2026-01-27T23:16:22.294" v="8821" actId="20577"/>
        <pc:sldMkLst>
          <pc:docMk/>
          <pc:sldMk cId="913198167" sldId="266"/>
        </pc:sldMkLst>
        <pc:spChg chg="del mod">
          <ac:chgData name="Chris Rannard" userId="31b21c1831ff6b08" providerId="LiveId" clId="{D56E54AA-C51A-4CF8-979F-DF705FBC5867}" dt="2026-01-27T23:04:06.849" v="8669"/>
          <ac:spMkLst>
            <pc:docMk/>
            <pc:sldMk cId="913198167" sldId="266"/>
            <ac:spMk id="2" creationId="{7C282FAA-902F-B08A-258C-438D2135FFDE}"/>
          </ac:spMkLst>
        </pc:spChg>
        <pc:spChg chg="del">
          <ac:chgData name="Chris Rannard" userId="31b21c1831ff6b08" providerId="LiveId" clId="{D56E54AA-C51A-4CF8-979F-DF705FBC5867}" dt="2026-01-27T23:04:06.847" v="8667" actId="478"/>
          <ac:spMkLst>
            <pc:docMk/>
            <pc:sldMk cId="913198167" sldId="266"/>
            <ac:spMk id="3" creationId="{F020382C-8A36-FDEB-4B0D-E09A90A0CECB}"/>
          </ac:spMkLst>
        </pc:spChg>
        <pc:spChg chg="del">
          <ac:chgData name="Chris Rannard" userId="31b21c1831ff6b08" providerId="LiveId" clId="{D56E54AA-C51A-4CF8-979F-DF705FBC5867}" dt="2026-01-27T23:04:09.149" v="8671" actId="478"/>
          <ac:spMkLst>
            <pc:docMk/>
            <pc:sldMk cId="913198167" sldId="266"/>
            <ac:spMk id="4" creationId="{9B9B7AFE-E30D-1E9F-F4FD-120079F5B42D}"/>
          </ac:spMkLst>
        </pc:spChg>
        <pc:spChg chg="add mod">
          <ac:chgData name="Chris Rannard" userId="31b21c1831ff6b08" providerId="LiveId" clId="{D56E54AA-C51A-4CF8-979F-DF705FBC5867}" dt="2026-01-27T23:09:58.643" v="8700" actId="207"/>
          <ac:spMkLst>
            <pc:docMk/>
            <pc:sldMk cId="913198167" sldId="266"/>
            <ac:spMk id="5" creationId="{E96AB563-7434-54E5-F17B-AE255B7F82E9}"/>
          </ac:spMkLst>
        </pc:spChg>
        <pc:spChg chg="add mod">
          <ac:chgData name="Chris Rannard" userId="31b21c1831ff6b08" providerId="LiveId" clId="{D56E54AA-C51A-4CF8-979F-DF705FBC5867}" dt="2026-01-27T23:16:22.294" v="8821" actId="20577"/>
          <ac:spMkLst>
            <pc:docMk/>
            <pc:sldMk cId="913198167" sldId="266"/>
            <ac:spMk id="10" creationId="{A699BF4F-AB34-76C4-A156-AA03E4762247}"/>
          </ac:spMkLst>
        </pc:spChg>
        <pc:picChg chg="add del mod">
          <ac:chgData name="Chris Rannard" userId="31b21c1831ff6b08" providerId="LiveId" clId="{D56E54AA-C51A-4CF8-979F-DF705FBC5867}" dt="2026-01-27T23:14:03.358" v="8705" actId="478"/>
          <ac:picMkLst>
            <pc:docMk/>
            <pc:sldMk cId="913198167" sldId="266"/>
            <ac:picMk id="7" creationId="{C092F699-7808-D4B5-6A7F-2C11ABDC5FBE}"/>
          </ac:picMkLst>
        </pc:picChg>
        <pc:picChg chg="add mod">
          <ac:chgData name="Chris Rannard" userId="31b21c1831ff6b08" providerId="LiveId" clId="{D56E54AA-C51A-4CF8-979F-DF705FBC5867}" dt="2026-01-27T23:14:25.570" v="8709" actId="1076"/>
          <ac:picMkLst>
            <pc:docMk/>
            <pc:sldMk cId="913198167" sldId="266"/>
            <ac:picMk id="9" creationId="{2AAFDEFF-CF54-7EB9-C7D7-4F8F0C9FFF76}"/>
          </ac:picMkLst>
        </pc:picChg>
        <pc:picChg chg="del">
          <ac:chgData name="Chris Rannard" userId="31b21c1831ff6b08" providerId="LiveId" clId="{D56E54AA-C51A-4CF8-979F-DF705FBC5867}" dt="2026-01-27T23:04:07.201" v="8670" actId="478"/>
          <ac:picMkLst>
            <pc:docMk/>
            <pc:sldMk cId="913198167" sldId="266"/>
            <ac:picMk id="5124" creationId="{0B46CCA5-B4E5-706B-515C-B7840C11DFF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9E7D0D-3A19-4A38-828F-E524AFFA9303}" type="datetimeFigureOut">
              <a:rPr lang="en-AU" smtClean="0"/>
              <a:t>28/01/2026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06504B-F91A-447E-8A92-FCCD4E6395B9}" type="slidenum">
              <a:rPr lang="en-AU" smtClean="0"/>
              <a:t>‹#›</a:t>
            </a:fld>
            <a:endParaRPr lang="en-AU"/>
          </a:p>
        </p:txBody>
      </p:sp>
    </p:spTree>
    <p:extLst>
      <p:ext uri="{BB962C8B-B14F-4D97-AF65-F5344CB8AC3E}">
        <p14:creationId xmlns:p14="http://schemas.microsoft.com/office/powerpoint/2010/main" val="238911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sz="1000" dirty="0"/>
              <a:t>Good morning, everyone and thank you for having me. Special thanks to Cassandra for her conversations and guidance late last year in readiness for today. I want to start by saying this upfront: I’m not here as a culture expert, and I’m definitely not here to lecture anyone. I’m here because I’ve lived, experienced, and shaped culture from a lot of different angles.</a:t>
            </a:r>
          </a:p>
          <a:p>
            <a:endParaRPr lang="en-AU" sz="1000" dirty="0"/>
          </a:p>
          <a:p>
            <a:r>
              <a:rPr lang="en-AU" sz="1000" dirty="0"/>
              <a:t>I’ve been an employee in the Australian Public Service. I’ve been a manager inside organisations, both public and private. I’ve worked across some pretty intense, high-pressure programs and reforms, where the stakes were high (as was the general levels of stress) and the pace was relentless. </a:t>
            </a:r>
          </a:p>
          <a:p>
            <a:endParaRPr lang="en-AU" sz="1000" dirty="0"/>
          </a:p>
          <a:p>
            <a:r>
              <a:rPr lang="en-AU" sz="1000" dirty="0"/>
              <a:t>And now, I’m a business owner in recruitment. Which means culture isn’t a ‘nice to have’ for me, it’s everything. It affects how we operate, how we show up, who we attract, and honestly… whether the business survives.</a:t>
            </a:r>
          </a:p>
          <a:p>
            <a:endParaRPr lang="en-AU" sz="1000" dirty="0"/>
          </a:p>
          <a:p>
            <a:r>
              <a:rPr lang="en-AU" sz="1000" dirty="0"/>
              <a:t>But more than that, culture has shaped how I’ve felt as a person throughout my career. Not just at work, but at home. With my family. With my health. With my sense of identity.</a:t>
            </a:r>
          </a:p>
          <a:p>
            <a:endParaRPr lang="en-AU" sz="1000" dirty="0"/>
          </a:p>
          <a:p>
            <a:r>
              <a:rPr lang="en-AU" sz="1000" dirty="0"/>
              <a:t>So today, I just want to share some reflections, things I’ve learned along the way, both good and bad, and invite you into a conversation about what culture really feels like.</a:t>
            </a:r>
          </a:p>
          <a:p>
            <a:endParaRPr lang="en-AU" sz="1000" dirty="0"/>
          </a:p>
        </p:txBody>
      </p:sp>
      <p:sp>
        <p:nvSpPr>
          <p:cNvPr id="4" name="Slide Number Placeholder 3"/>
          <p:cNvSpPr>
            <a:spLocks noGrp="1"/>
          </p:cNvSpPr>
          <p:nvPr>
            <p:ph type="sldNum" sz="quarter" idx="5"/>
          </p:nvPr>
        </p:nvSpPr>
        <p:spPr/>
        <p:txBody>
          <a:bodyPr/>
          <a:lstStyle/>
          <a:p>
            <a:fld id="{7606504B-F91A-447E-8A92-FCCD4E6395B9}" type="slidenum">
              <a:rPr lang="en-AU" smtClean="0"/>
              <a:t>1</a:t>
            </a:fld>
            <a:endParaRPr lang="en-AU"/>
          </a:p>
        </p:txBody>
      </p:sp>
    </p:spTree>
    <p:extLst>
      <p:ext uri="{BB962C8B-B14F-4D97-AF65-F5344CB8AC3E}">
        <p14:creationId xmlns:p14="http://schemas.microsoft.com/office/powerpoint/2010/main" val="302600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 want to leave you with one final thought.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Culture, at its core, is a form of care.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It’s shown in the moments when people are under pressure. When mistakes are made. When someone is struggling, quietly.</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small agencies, those moments are visible. They’re not abstract. And that means the way we respond matters more than we sometimes realise.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You don’t need big budgets or complex frameworks to shape culture. You shape it every day, through what you notice, what you tolerate, and what you protect.</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Bring it home (subtly anchoring Aventious’ values without naming services):</a:t>
            </a:r>
          </a:p>
          <a:p>
            <a:r>
              <a:rPr lang="en-AU" sz="1200" kern="1200" dirty="0">
                <a:solidFill>
                  <a:schemeClr val="tx1"/>
                </a:solidFill>
                <a:effectLst/>
                <a:latin typeface="+mn-lt"/>
                <a:ea typeface="+mn-ea"/>
                <a:cs typeface="+mn-cs"/>
              </a:rPr>
              <a:t>For me, that belief shapes how I lead, how I hire, and how I think about the environments we help create for people. Thank you for the work you do, often quietly, to hold culture together in small agencies. It matters more than you’re probably told.</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Thanks for listening. I’m really happy to open it up for questions or discussion.</a:t>
            </a:r>
          </a:p>
          <a:p>
            <a:endParaRPr lang="en-AU" dirty="0"/>
          </a:p>
        </p:txBody>
      </p:sp>
      <p:sp>
        <p:nvSpPr>
          <p:cNvPr id="4" name="Slide Number Placeholder 3"/>
          <p:cNvSpPr>
            <a:spLocks noGrp="1"/>
          </p:cNvSpPr>
          <p:nvPr>
            <p:ph type="sldNum" sz="quarter" idx="5"/>
          </p:nvPr>
        </p:nvSpPr>
        <p:spPr/>
        <p:txBody>
          <a:bodyPr/>
          <a:lstStyle/>
          <a:p>
            <a:fld id="{7606504B-F91A-447E-8A92-FCCD4E6395B9}" type="slidenum">
              <a:rPr lang="en-AU" smtClean="0"/>
              <a:t>10</a:t>
            </a:fld>
            <a:endParaRPr lang="en-AU"/>
          </a:p>
        </p:txBody>
      </p:sp>
    </p:spTree>
    <p:extLst>
      <p:ext uri="{BB962C8B-B14F-4D97-AF65-F5344CB8AC3E}">
        <p14:creationId xmlns:p14="http://schemas.microsoft.com/office/powerpoint/2010/main" val="875006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E5E4D-F2BB-31F4-35EC-E00A2E5AE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13125-F12F-8036-2BE9-78407B9AA4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2F9E56-4724-A4D9-7129-5E07EED6557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8E7400A-C504-FA4A-F07F-B4D96E9C7E77}"/>
              </a:ext>
            </a:extLst>
          </p:cNvPr>
          <p:cNvSpPr>
            <a:spLocks noGrp="1"/>
          </p:cNvSpPr>
          <p:nvPr>
            <p:ph type="sldNum" sz="quarter" idx="5"/>
          </p:nvPr>
        </p:nvSpPr>
        <p:spPr/>
        <p:txBody>
          <a:bodyPr/>
          <a:lstStyle/>
          <a:p>
            <a:fld id="{7606504B-F91A-447E-8A92-FCCD4E6395B9}" type="slidenum">
              <a:rPr lang="en-AU" smtClean="0"/>
              <a:t>11</a:t>
            </a:fld>
            <a:endParaRPr lang="en-AU"/>
          </a:p>
        </p:txBody>
      </p:sp>
    </p:spTree>
    <p:extLst>
      <p:ext uri="{BB962C8B-B14F-4D97-AF65-F5344CB8AC3E}">
        <p14:creationId xmlns:p14="http://schemas.microsoft.com/office/powerpoint/2010/main" val="264121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Before we go any further, I just want to set expectations for how this session will run.</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isn’t a lecture and I’m not trying to preach the obvious. I’m not here to tell anyone how to do their job, especially not HR professionals!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 know the reality many of you are working in, limited resources, competing priorities, and a lot of responsibility that sits with very small teams.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I’m also not an expert on culture. What I am is someone who’s experienced it, from multiple angles, and learned and/or observed some things along the way.</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I’ll share a few personal experiences today, some positive, some not so positive, and talk honestly about how they affected me as a person. Not just my performance at work, but how I showed up at home, and how I felt about myself.</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If anything I share resonates, great. If it doesn’t, that’s okay too. My hope is just that this feels relevant, that it feels and real.</a:t>
            </a:r>
          </a:p>
          <a:p>
            <a:endParaRPr lang="en-AU" dirty="0"/>
          </a:p>
        </p:txBody>
      </p:sp>
      <p:sp>
        <p:nvSpPr>
          <p:cNvPr id="4" name="Slide Number Placeholder 3"/>
          <p:cNvSpPr>
            <a:spLocks noGrp="1"/>
          </p:cNvSpPr>
          <p:nvPr>
            <p:ph type="sldNum" sz="quarter" idx="5"/>
          </p:nvPr>
        </p:nvSpPr>
        <p:spPr/>
        <p:txBody>
          <a:bodyPr/>
          <a:lstStyle/>
          <a:p>
            <a:fld id="{7606504B-F91A-447E-8A92-FCCD4E6395B9}" type="slidenum">
              <a:rPr lang="en-AU" smtClean="0"/>
              <a:t>2</a:t>
            </a:fld>
            <a:endParaRPr lang="en-AU"/>
          </a:p>
        </p:txBody>
      </p:sp>
    </p:spTree>
    <p:extLst>
      <p:ext uri="{BB962C8B-B14F-4D97-AF65-F5344CB8AC3E}">
        <p14:creationId xmlns:p14="http://schemas.microsoft.com/office/powerpoint/2010/main" val="95372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When we talk about workplace culture, we usually start with a definitions like these which make sense and are factual, sure, but I’ve always felt they don’t speak to or convey the deep impact or emotional force culture has on human beings.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For example, ‘</a:t>
            </a:r>
            <a:r>
              <a:rPr lang="en-US"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 set of meanings, behavioral norms, and values used by members of a particular society, as they construct their unique view of the world’. </a:t>
            </a:r>
            <a:r>
              <a:rPr lang="en-US" i="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Technically correct, but I feel like you need a map and compass to follow these types of definitions. I find the best definitions aren’t those whereby you need to allocate significant brain power to understand.</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my experience, culture is far simpler, and far more personal.</a:t>
            </a:r>
          </a:p>
          <a:p>
            <a:endParaRPr lang="en-AU" dirty="0"/>
          </a:p>
        </p:txBody>
      </p:sp>
      <p:sp>
        <p:nvSpPr>
          <p:cNvPr id="4" name="Slide Number Placeholder 3"/>
          <p:cNvSpPr>
            <a:spLocks noGrp="1"/>
          </p:cNvSpPr>
          <p:nvPr>
            <p:ph type="sldNum" sz="quarter" idx="5"/>
          </p:nvPr>
        </p:nvSpPr>
        <p:spPr/>
        <p:txBody>
          <a:bodyPr/>
          <a:lstStyle/>
          <a:p>
            <a:fld id="{7606504B-F91A-447E-8A92-FCCD4E6395B9}" type="slidenum">
              <a:rPr lang="en-AU" smtClean="0"/>
              <a:t>3</a:t>
            </a:fld>
            <a:endParaRPr lang="en-AU"/>
          </a:p>
        </p:txBody>
      </p:sp>
    </p:spTree>
    <p:extLst>
      <p:ext uri="{BB962C8B-B14F-4D97-AF65-F5344CB8AC3E}">
        <p14:creationId xmlns:p14="http://schemas.microsoft.com/office/powerpoint/2010/main" val="159813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Before bringing definition on screen</a:t>
            </a:r>
          </a:p>
          <a:p>
            <a:endParaRPr lang="en-AU" sz="1200" b="1"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There’s something someone said to me once, many, many years ago and it remains one of the most impactful and insightful perspectives I’ve ever learned. I carry this with me in every capacity, and it has since underpinned all my behaviours and the way I operate in any workplace. </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Pause, then land the line</a:t>
            </a:r>
          </a:p>
          <a:p>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‘Culture is the feeling in your stomach on a Sunday night when thinking about work in the morning’</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Let it sit for a moment, then expand</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For some people, that feeling is neutral. For some, it’s positive, they feel energised or proud of the work they do. And for others, it’s dread. Anxiety. Tightness. Fatigue. Dread, before the week has even started. And that feeling doesn’t stay at work. It follows you home. It affects how you sleep. How patient you are. How present you are with the people you care about. I’ve felt all of these things, as I am sure everyone here today has as well.</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To anchor this point, I wanted to share a quick, personal example early in my career where I truly felt the power of workplace culture. </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Examples:</a:t>
            </a:r>
          </a:p>
          <a:p>
            <a:pPr marL="228600" indent="-228600">
              <a:buAutoNum type="arabicPeriod"/>
            </a:pPr>
            <a:r>
              <a:rPr lang="en-AU" sz="1200" b="0" u="sng" kern="1200" dirty="0">
                <a:solidFill>
                  <a:schemeClr val="tx1"/>
                </a:solidFill>
                <a:effectLst/>
                <a:latin typeface="+mn-lt"/>
                <a:ea typeface="+mn-ea"/>
                <a:cs typeface="+mn-cs"/>
              </a:rPr>
              <a:t>Negative</a:t>
            </a:r>
            <a:r>
              <a:rPr lang="en-AU" sz="1200" b="0" kern="1200" dirty="0">
                <a:solidFill>
                  <a:schemeClr val="tx1"/>
                </a:solidFill>
                <a:effectLst/>
                <a:latin typeface="+mn-lt"/>
                <a:ea typeface="+mn-ea"/>
                <a:cs typeface="+mn-cs"/>
              </a:rPr>
              <a:t>: Early career when being bullied. 6-months of mental and physical affects. </a:t>
            </a:r>
          </a:p>
          <a:p>
            <a:pPr marL="228600" indent="-228600">
              <a:buAutoNum type="arabicPeriod"/>
            </a:pPr>
            <a:r>
              <a:rPr lang="en-AU" sz="1200" b="0" u="sng" kern="1200" dirty="0">
                <a:solidFill>
                  <a:schemeClr val="tx1"/>
                </a:solidFill>
                <a:effectLst/>
                <a:latin typeface="+mn-lt"/>
                <a:ea typeface="+mn-ea"/>
                <a:cs typeface="+mn-cs"/>
              </a:rPr>
              <a:t>Positive</a:t>
            </a:r>
            <a:r>
              <a:rPr lang="en-AU" sz="1200" b="0" kern="1200" dirty="0">
                <a:solidFill>
                  <a:schemeClr val="tx1"/>
                </a:solidFill>
                <a:effectLst/>
                <a:latin typeface="+mn-lt"/>
                <a:ea typeface="+mn-ea"/>
                <a:cs typeface="+mn-cs"/>
              </a:rPr>
              <a:t>: How the above situation resolved itself through intervention and how that had an </a:t>
            </a:r>
            <a:r>
              <a:rPr lang="en-AU" sz="1200" b="1" kern="1200" dirty="0">
                <a:solidFill>
                  <a:schemeClr val="tx1"/>
                </a:solidFill>
                <a:effectLst/>
                <a:latin typeface="+mn-lt"/>
                <a:ea typeface="+mn-ea"/>
                <a:cs typeface="+mn-cs"/>
              </a:rPr>
              <a:t>immediate, profound </a:t>
            </a:r>
            <a:r>
              <a:rPr lang="en-AU" sz="1200" b="0" kern="1200" dirty="0">
                <a:solidFill>
                  <a:schemeClr val="tx1"/>
                </a:solidFill>
                <a:effectLst/>
                <a:latin typeface="+mn-lt"/>
                <a:ea typeface="+mn-ea"/>
                <a:cs typeface="+mn-cs"/>
              </a:rPr>
              <a:t>impact on me knowing the behaviour wouldn’t be tolerated and priority action was taken.</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That’s why culture matters. Not because it’s a strategy or a value statement, but because it shows up in people’s bodies, homes, and lives.</a:t>
            </a:r>
          </a:p>
          <a:p>
            <a:endParaRPr lang="en-AU" dirty="0"/>
          </a:p>
        </p:txBody>
      </p:sp>
      <p:sp>
        <p:nvSpPr>
          <p:cNvPr id="4" name="Slide Number Placeholder 3"/>
          <p:cNvSpPr>
            <a:spLocks noGrp="1"/>
          </p:cNvSpPr>
          <p:nvPr>
            <p:ph type="sldNum" sz="quarter" idx="5"/>
          </p:nvPr>
        </p:nvSpPr>
        <p:spPr/>
        <p:txBody>
          <a:bodyPr/>
          <a:lstStyle/>
          <a:p>
            <a:fld id="{7606504B-F91A-447E-8A92-FCCD4E6395B9}" type="slidenum">
              <a:rPr lang="en-AU" smtClean="0"/>
              <a:t>4</a:t>
            </a:fld>
            <a:endParaRPr lang="en-AU"/>
          </a:p>
        </p:txBody>
      </p:sp>
    </p:spTree>
    <p:extLst>
      <p:ext uri="{BB962C8B-B14F-4D97-AF65-F5344CB8AC3E}">
        <p14:creationId xmlns:p14="http://schemas.microsoft.com/office/powerpoint/2010/main" val="2886554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I </a:t>
            </a:r>
            <a:r>
              <a:rPr lang="en-AU" sz="1200" kern="1200" dirty="0">
                <a:solidFill>
                  <a:schemeClr val="tx1"/>
                </a:solidFill>
                <a:effectLst/>
                <a:latin typeface="+mn-lt"/>
                <a:ea typeface="+mn-ea"/>
                <a:cs typeface="+mn-cs"/>
              </a:rPr>
              <a:t>want to touch briefly on evidence, not because you need convincing, but because it validates what most of us already feel.</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There’s been a huge amount of research over the years, across the public and private sectors, and it consistently tells us the same thing.</a:t>
            </a:r>
          </a:p>
          <a:p>
            <a:pPr marL="228600" indent="-228600">
              <a:buAutoNum type="arabicPeriod"/>
            </a:pPr>
            <a:r>
              <a:rPr lang="en-AU" sz="1200" kern="1200" dirty="0">
                <a:solidFill>
                  <a:schemeClr val="tx1"/>
                </a:solidFill>
                <a:effectLst/>
                <a:latin typeface="+mn-lt"/>
                <a:ea typeface="+mn-ea"/>
                <a:cs typeface="+mn-cs"/>
              </a:rPr>
              <a:t>Culture isn’t just a ‘nice to have’. It has a direct and measurable impact on people’s wellbeing, on whether they stay, and on how effectively they work.</a:t>
            </a:r>
          </a:p>
          <a:p>
            <a:pPr marL="228600" indent="-228600">
              <a:buAutoNum type="arabicPeriod"/>
            </a:pPr>
            <a:r>
              <a:rPr lang="en-AU" sz="1200" kern="1200" dirty="0">
                <a:solidFill>
                  <a:schemeClr val="tx1"/>
                </a:solidFill>
                <a:effectLst/>
                <a:latin typeface="+mn-lt"/>
                <a:ea typeface="+mn-ea"/>
                <a:cs typeface="+mn-cs"/>
              </a:rPr>
              <a:t>When culture isn’t healthy, we see burnout. We see people disengage. We see good people quietly exit, often long before anyone realises there’s a problem.</a:t>
            </a:r>
          </a:p>
          <a:p>
            <a:pPr marL="228600" indent="-228600">
              <a:buAutoNum type="arabicPeriod"/>
            </a:pPr>
            <a:r>
              <a:rPr lang="en-AU" sz="1200" kern="1200" dirty="0">
                <a:solidFill>
                  <a:schemeClr val="tx1"/>
                </a:solidFill>
                <a:effectLst/>
                <a:latin typeface="+mn-lt"/>
                <a:ea typeface="+mn-ea"/>
                <a:cs typeface="+mn-cs"/>
              </a:rPr>
              <a:t>One of the strongest predictors of whether teams perform well is something very simple, psychological safety. Do people feel safe to speak up, to make mistakes, to be human?</a:t>
            </a:r>
          </a:p>
          <a:p>
            <a:pPr marL="228600" indent="-228600">
              <a:buAutoNum type="arabicPeriod"/>
            </a:pPr>
            <a:r>
              <a:rPr lang="en-AU" sz="1200" kern="1200" dirty="0">
                <a:solidFill>
                  <a:schemeClr val="tx1"/>
                </a:solidFill>
                <a:effectLst/>
                <a:latin typeface="+mn-lt"/>
                <a:ea typeface="+mn-ea"/>
                <a:cs typeface="+mn-cs"/>
              </a:rPr>
              <a:t>Most people don’t leave organisations. They leave environments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And I don’t think any of this is surprising to anyone in attendance.</a:t>
            </a:r>
          </a:p>
          <a:p>
            <a:endParaRPr lang="en-AU" dirty="0"/>
          </a:p>
        </p:txBody>
      </p:sp>
      <p:sp>
        <p:nvSpPr>
          <p:cNvPr id="4" name="Slide Number Placeholder 3"/>
          <p:cNvSpPr>
            <a:spLocks noGrp="1"/>
          </p:cNvSpPr>
          <p:nvPr>
            <p:ph type="sldNum" sz="quarter" idx="5"/>
          </p:nvPr>
        </p:nvSpPr>
        <p:spPr/>
        <p:txBody>
          <a:bodyPr/>
          <a:lstStyle/>
          <a:p>
            <a:fld id="{7606504B-F91A-447E-8A92-FCCD4E6395B9}" type="slidenum">
              <a:rPr lang="en-AU" smtClean="0"/>
              <a:t>5</a:t>
            </a:fld>
            <a:endParaRPr lang="en-AU"/>
          </a:p>
        </p:txBody>
      </p:sp>
    </p:spTree>
    <p:extLst>
      <p:ext uri="{BB962C8B-B14F-4D97-AF65-F5344CB8AC3E}">
        <p14:creationId xmlns:p14="http://schemas.microsoft.com/office/powerpoint/2010/main" val="2667707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When we talk about improving culture, we often jump straight to initiatives, training, frameworks, engagement surveys, action plans.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But in my experience, culture isn’t shaped by programs, it’s shaped by patterns. In small agencies especially, culture is shaped by three things:</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First animation</a:t>
            </a:r>
          </a:p>
          <a:p>
            <a:pPr marL="228600" indent="-228600">
              <a:buAutoNum type="arabicPeriod"/>
            </a:pPr>
            <a:r>
              <a:rPr lang="en-AU" sz="1200" kern="1200" dirty="0">
                <a:solidFill>
                  <a:schemeClr val="tx1"/>
                </a:solidFill>
                <a:effectLst/>
                <a:latin typeface="+mn-lt"/>
                <a:ea typeface="+mn-ea"/>
                <a:cs typeface="+mn-cs"/>
              </a:rPr>
              <a:t>What gets </a:t>
            </a:r>
            <a:r>
              <a:rPr lang="en-AU" sz="1200" b="1" kern="1200" dirty="0">
                <a:solidFill>
                  <a:schemeClr val="tx1"/>
                </a:solidFill>
                <a:effectLst/>
                <a:latin typeface="+mn-lt"/>
                <a:ea typeface="+mn-ea"/>
                <a:cs typeface="+mn-cs"/>
              </a:rPr>
              <a:t>noticed</a:t>
            </a:r>
          </a:p>
          <a:p>
            <a:pPr marL="685800" lvl="1" indent="-228600">
              <a:buAutoNum type="arabicPeriod"/>
            </a:pPr>
            <a:r>
              <a:rPr lang="en-AU" sz="1200" b="0" kern="1200" dirty="0">
                <a:solidFill>
                  <a:schemeClr val="tx1"/>
                </a:solidFill>
                <a:effectLst/>
                <a:latin typeface="+mn-lt"/>
                <a:ea typeface="+mn-ea"/>
                <a:cs typeface="+mn-cs"/>
              </a:rPr>
              <a:t>What leaders notice and acknowledge sends incredibly strong signals.</a:t>
            </a:r>
          </a:p>
          <a:p>
            <a:pPr marL="685800" lvl="1" indent="-228600">
              <a:buAutoNum type="arabicPeriod"/>
            </a:pPr>
            <a:r>
              <a:rPr lang="en-AU" sz="1200" b="1" kern="1200" dirty="0">
                <a:solidFill>
                  <a:schemeClr val="tx1"/>
                </a:solidFill>
                <a:effectLst/>
                <a:latin typeface="+mn-lt"/>
                <a:ea typeface="+mn-ea"/>
                <a:cs typeface="+mn-cs"/>
              </a:rPr>
              <a:t>Example: </a:t>
            </a:r>
            <a:r>
              <a:rPr lang="en-AU" sz="1200" b="0" kern="1200" dirty="0">
                <a:solidFill>
                  <a:schemeClr val="tx1"/>
                </a:solidFill>
                <a:effectLst/>
                <a:latin typeface="+mn-lt"/>
                <a:ea typeface="+mn-ea"/>
                <a:cs typeface="+mn-cs"/>
              </a:rPr>
              <a:t>I’ve worked in high pressure, time sensitive programs where stress and complexity are high. In that environment, the leaders valued output above all else. This led to an environment where people were treated poorly, morale was low, good staff left the organisation, and where seemingly one ‘problem’ may have been solved due to its focus in the spotlight, the behaviours tolerated caused significant cultural issues which didn’t immediately cause noticeable problems, though over the mid-long term, they created an extremely challenging environment to work within, ultimately impacting the overall program.</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AU" sz="1200" kern="1200" dirty="0">
                <a:solidFill>
                  <a:schemeClr val="tx1"/>
                </a:solidFill>
                <a:effectLst/>
                <a:latin typeface="+mn-lt"/>
                <a:ea typeface="+mn-ea"/>
                <a:cs typeface="+mn-cs"/>
              </a:rPr>
              <a:t>Over time, people learn what actually matters, regardless of what the values say.</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Second animation</a:t>
            </a:r>
          </a:p>
          <a:p>
            <a:pPr marL="228600" lvl="0" indent="-228600">
              <a:buFont typeface="+mj-lt"/>
              <a:buAutoNum type="arabicPeriod"/>
            </a:pPr>
            <a:r>
              <a:rPr lang="en-AU" sz="1200" b="0" kern="1200" dirty="0">
                <a:solidFill>
                  <a:schemeClr val="tx1"/>
                </a:solidFill>
                <a:effectLst/>
                <a:latin typeface="+mn-lt"/>
                <a:ea typeface="+mn-ea"/>
                <a:cs typeface="+mn-cs"/>
              </a:rPr>
              <a:t>What gets </a:t>
            </a:r>
            <a:r>
              <a:rPr lang="en-AU" sz="1200" b="1" kern="1200" dirty="0">
                <a:solidFill>
                  <a:schemeClr val="tx1"/>
                </a:solidFill>
                <a:effectLst/>
                <a:latin typeface="+mn-lt"/>
                <a:ea typeface="+mn-ea"/>
                <a:cs typeface="+mn-cs"/>
              </a:rPr>
              <a:t>tolerated</a:t>
            </a:r>
          </a:p>
          <a:p>
            <a:pPr marL="685800" lvl="1" indent="-228600">
              <a:buFont typeface="+mj-lt"/>
              <a:buAutoNum type="arabicPeriod"/>
            </a:pPr>
            <a:r>
              <a:rPr lang="en-AU" sz="1200" b="0" kern="1200" dirty="0">
                <a:solidFill>
                  <a:schemeClr val="tx1"/>
                </a:solidFill>
                <a:effectLst/>
                <a:latin typeface="+mn-lt"/>
                <a:ea typeface="+mn-ea"/>
                <a:cs typeface="+mn-cs"/>
              </a:rPr>
              <a:t>This is the one I’ve found to be most powerful. What gets tolerated, especially from high performers or senior staff, quietly becomes a key part of the culture. </a:t>
            </a:r>
          </a:p>
          <a:p>
            <a:pPr marL="685800" lvl="1" indent="-228600">
              <a:buFont typeface="+mj-lt"/>
              <a:buAutoNum type="arabicPeriod"/>
            </a:pPr>
            <a:r>
              <a:rPr lang="en-AU" sz="1200" b="1" kern="1200" dirty="0">
                <a:solidFill>
                  <a:schemeClr val="tx1"/>
                </a:solidFill>
                <a:effectLst/>
                <a:latin typeface="+mn-lt"/>
                <a:ea typeface="+mn-ea"/>
                <a:cs typeface="+mn-cs"/>
              </a:rPr>
              <a:t>Example</a:t>
            </a:r>
            <a:r>
              <a:rPr lang="en-AU" sz="1200" b="0" kern="1200" dirty="0">
                <a:solidFill>
                  <a:schemeClr val="tx1"/>
                </a:solidFill>
                <a:effectLst/>
                <a:latin typeface="+mn-lt"/>
                <a:ea typeface="+mn-ea"/>
                <a:cs typeface="+mn-cs"/>
              </a:rPr>
              <a:t>: Having managed many teams in my career, I have felt the impact of this myself. A lead delivery manager of mine was at times was acting in an unprofessional manner towards the rest of the team. His attendance and communication began to slack. For a brief time, I figured it easier to tolerate this, but it didn’t take long for the broader, negative affect on the team to set in. I learned quickly that whilst uncomfortable, difficult conversations are a must.</a:t>
            </a:r>
          </a:p>
          <a:p>
            <a:pPr marL="685800" lvl="1" indent="-228600">
              <a:buFont typeface="+mj-lt"/>
              <a:buAutoNum type="arabicPeriod"/>
            </a:pPr>
            <a:r>
              <a:rPr lang="en-AU" sz="1200" b="0" kern="1200" dirty="0">
                <a:solidFill>
                  <a:schemeClr val="tx1"/>
                </a:solidFill>
                <a:effectLst/>
                <a:latin typeface="+mn-lt"/>
                <a:ea typeface="+mn-ea"/>
                <a:cs typeface="+mn-cs"/>
              </a:rPr>
              <a:t>People are always watching and noticing what’s allowed, not what’s written down. </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Third animation</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3. And what gets </a:t>
            </a:r>
            <a:r>
              <a:rPr lang="en-AU" sz="1200" b="1" kern="1200" dirty="0">
                <a:solidFill>
                  <a:schemeClr val="tx1"/>
                </a:solidFill>
                <a:effectLst/>
                <a:latin typeface="+mn-lt"/>
                <a:ea typeface="+mn-ea"/>
                <a:cs typeface="+mn-cs"/>
              </a:rPr>
              <a:t>protected</a:t>
            </a:r>
            <a:r>
              <a:rPr lang="en-AU" sz="1200" kern="1200" dirty="0">
                <a:solidFill>
                  <a:schemeClr val="tx1"/>
                </a:solidFill>
                <a:effectLst/>
                <a:latin typeface="+mn-lt"/>
                <a:ea typeface="+mn-ea"/>
                <a:cs typeface="+mn-cs"/>
              </a:rPr>
              <a:t>.</a:t>
            </a:r>
          </a:p>
          <a:p>
            <a:pPr marL="685800" lvl="1" indent="-228600">
              <a:buAutoNum type="arabicPeriod"/>
            </a:pPr>
            <a:r>
              <a:rPr lang="en-AU" sz="1200" kern="1200" dirty="0">
                <a:solidFill>
                  <a:schemeClr val="tx1"/>
                </a:solidFill>
                <a:effectLst/>
                <a:latin typeface="+mn-lt"/>
                <a:ea typeface="+mn-ea"/>
                <a:cs typeface="+mn-cs"/>
              </a:rPr>
              <a:t>The flip side to the above examples, given then do sound quite negative in nature is that the aspects of strong team performance and positive behaviours that are protected form the backbone of culture. </a:t>
            </a:r>
          </a:p>
          <a:p>
            <a:pPr marL="685800" lvl="1" indent="-228600">
              <a:buAutoNum type="arabicPeriod"/>
            </a:pPr>
            <a:r>
              <a:rPr lang="en-AU" sz="1200" b="1" kern="1200" dirty="0">
                <a:solidFill>
                  <a:schemeClr val="tx1"/>
                </a:solidFill>
                <a:effectLst/>
                <a:latin typeface="+mn-lt"/>
                <a:ea typeface="+mn-ea"/>
                <a:cs typeface="+mn-cs"/>
              </a:rPr>
              <a:t>Example: </a:t>
            </a:r>
            <a:r>
              <a:rPr lang="en-AU" sz="1200" b="0" kern="1200" dirty="0">
                <a:solidFill>
                  <a:schemeClr val="tx1"/>
                </a:solidFill>
                <a:effectLst/>
                <a:latin typeface="+mn-lt"/>
                <a:ea typeface="+mn-ea"/>
                <a:cs typeface="+mn-cs"/>
              </a:rPr>
              <a:t>Refer back to TGA example where Roz protected me and the impact it had, not just on me, but the broader team.</a:t>
            </a:r>
          </a:p>
          <a:p>
            <a:pPr marL="685800" lvl="1" indent="-228600">
              <a:buAutoNum type="arabicPeriod"/>
            </a:pPr>
            <a:r>
              <a:rPr lang="en-AU" sz="1200" b="0" kern="1200" dirty="0">
                <a:solidFill>
                  <a:schemeClr val="tx1"/>
                </a:solidFill>
                <a:effectLst/>
                <a:latin typeface="+mn-lt"/>
                <a:ea typeface="+mn-ea"/>
                <a:cs typeface="+mn-cs"/>
              </a:rPr>
              <a:t>To this day, I remember and reflect about those leaders who protected me, or who I observed protect others when timelines were tight, pressure was high, or behaviour was poor. Those moments stick with people, making immediate and longer-term impacts. </a:t>
            </a:r>
          </a:p>
          <a:p>
            <a:pPr marL="685800" lvl="1" indent="-228600">
              <a:buAutoNum type="arabicPeriod"/>
            </a:pP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7606504B-F91A-447E-8A92-FCCD4E6395B9}" type="slidenum">
              <a:rPr lang="en-AU" smtClean="0"/>
              <a:t>6</a:t>
            </a:fld>
            <a:endParaRPr lang="en-AU"/>
          </a:p>
        </p:txBody>
      </p:sp>
    </p:spTree>
    <p:extLst>
      <p:ext uri="{BB962C8B-B14F-4D97-AF65-F5344CB8AC3E}">
        <p14:creationId xmlns:p14="http://schemas.microsoft.com/office/powerpoint/2010/main" val="320266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EF31A-BC1E-8268-5F85-3E7F97624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19035-00FD-9B4F-BDE7-DFC74177801F}"/>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A435D7F8-2097-978C-1C5A-37DA48E353D3}"/>
              </a:ext>
            </a:extLst>
          </p:cNvPr>
          <p:cNvSpPr>
            <a:spLocks noGrp="1"/>
          </p:cNvSpPr>
          <p:nvPr>
            <p:ph type="body" idx="1"/>
          </p:nvPr>
        </p:nvSpPr>
        <p:spPr/>
        <p:txBody>
          <a:bodyPr/>
          <a:lstStyle/>
          <a:p>
            <a:r>
              <a:rPr lang="en-US" b="1" dirty="0"/>
              <a:t>First animation</a:t>
            </a:r>
          </a:p>
          <a:p>
            <a:r>
              <a:rPr lang="en-US" dirty="0"/>
              <a:t>One of the most common cultural issues I see, across agencies of all sizes, is not bad intent, but unclear reality.</a:t>
            </a:r>
          </a:p>
          <a:p>
            <a:endParaRPr lang="en-US" dirty="0"/>
          </a:p>
          <a:p>
            <a:r>
              <a:rPr lang="en-US" dirty="0"/>
              <a:t>People are recruited based on a job description. But they are measured, judged, and often burned out by the </a:t>
            </a:r>
            <a:r>
              <a:rPr lang="en-US" i="1" dirty="0"/>
              <a:t>actual job</a:t>
            </a:r>
            <a:r>
              <a:rPr lang="en-US" dirty="0"/>
              <a:t>.</a:t>
            </a:r>
          </a:p>
          <a:p>
            <a:endParaRPr lang="en-US" dirty="0"/>
          </a:p>
          <a:p>
            <a:r>
              <a:rPr lang="en-US" dirty="0"/>
              <a:t>The job description rarely reflects the real complexity, the informal expectations, the competing priorities, or the political and stakeholder realities.</a:t>
            </a:r>
          </a:p>
          <a:p>
            <a:endParaRPr lang="en-US" dirty="0"/>
          </a:p>
          <a:p>
            <a:r>
              <a:rPr lang="en-US" dirty="0"/>
              <a:t>People start their role already behind, not because they lack capability, but because the goalposts were never clear. Over time, that creates anxiety, self-doubt, and resentment. Not because the work is necessarily hard, but because it feels unfair.</a:t>
            </a:r>
          </a:p>
          <a:p>
            <a:endParaRPr lang="en-US" dirty="0"/>
          </a:p>
          <a:p>
            <a:r>
              <a:rPr lang="en-US" dirty="0"/>
              <a:t>This is not a performance issue. It’s a clarity issue.</a:t>
            </a:r>
          </a:p>
          <a:p>
            <a:endParaRPr lang="en-AU" dirty="0"/>
          </a:p>
          <a:p>
            <a:r>
              <a:rPr lang="en-AU" b="1" dirty="0"/>
              <a:t>Second animation</a:t>
            </a:r>
            <a:endParaRPr lang="en-AU" b="0" dirty="0"/>
          </a:p>
          <a:p>
            <a:endParaRPr lang="en-AU" b="0" dirty="0"/>
          </a:p>
          <a:p>
            <a:r>
              <a:rPr lang="en-AU" b="0" dirty="0"/>
              <a:t>And when people assume they are failing, culture quietly erodes.</a:t>
            </a:r>
          </a:p>
          <a:p>
            <a:endParaRPr lang="en-AU" b="0" dirty="0"/>
          </a:p>
          <a:p>
            <a:r>
              <a:rPr lang="en-AU" b="0" dirty="0"/>
              <a:t>For reference, we have included a document that provides candid information on lessons I have learned during my career as an employee, manager, and company owner.</a:t>
            </a:r>
            <a:endParaRPr lang="en-AU" b="1" dirty="0"/>
          </a:p>
        </p:txBody>
      </p:sp>
      <p:sp>
        <p:nvSpPr>
          <p:cNvPr id="4" name="Slide Number Placeholder 3">
            <a:extLst>
              <a:ext uri="{FF2B5EF4-FFF2-40B4-BE49-F238E27FC236}">
                <a16:creationId xmlns:a16="http://schemas.microsoft.com/office/drawing/2014/main" id="{9CA4AA06-D685-C389-1209-3D55DFE515B1}"/>
              </a:ext>
            </a:extLst>
          </p:cNvPr>
          <p:cNvSpPr>
            <a:spLocks noGrp="1"/>
          </p:cNvSpPr>
          <p:nvPr>
            <p:ph type="sldNum" sz="quarter" idx="5"/>
          </p:nvPr>
        </p:nvSpPr>
        <p:spPr/>
        <p:txBody>
          <a:bodyPr/>
          <a:lstStyle/>
          <a:p>
            <a:fld id="{7606504B-F91A-447E-8A92-FCCD4E6395B9}" type="slidenum">
              <a:rPr lang="en-AU" smtClean="0"/>
              <a:t>7</a:t>
            </a:fld>
            <a:endParaRPr lang="en-AU"/>
          </a:p>
        </p:txBody>
      </p:sp>
    </p:spTree>
    <p:extLst>
      <p:ext uri="{BB962C8B-B14F-4D97-AF65-F5344CB8AC3E}">
        <p14:creationId xmlns:p14="http://schemas.microsoft.com/office/powerpoint/2010/main" val="3677302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 want to be really clear about something; small agencies are often talked about as if they’re at a disadvantage when it comes to culture. But in many ways, they’re actually better positioned than large organisations.</a:t>
            </a:r>
          </a:p>
          <a:p>
            <a:br>
              <a:rPr lang="en-AU" sz="1200" b="1"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First animation</a:t>
            </a:r>
            <a:endParaRPr lang="en-AU" sz="1200" kern="1200" dirty="0">
              <a:solidFill>
                <a:schemeClr val="tx1"/>
              </a:solidFill>
              <a:effectLst/>
              <a:latin typeface="+mn-lt"/>
              <a:ea typeface="+mn-ea"/>
              <a:cs typeface="+mn-cs"/>
            </a:endParaRPr>
          </a:p>
          <a:p>
            <a:pPr marL="228600" indent="-228600">
              <a:buFont typeface="+mj-lt"/>
              <a:buAutoNum type="arabicPeriod"/>
            </a:pPr>
            <a:r>
              <a:rPr lang="en-AU" sz="1200" b="1" kern="1200" dirty="0">
                <a:solidFill>
                  <a:schemeClr val="tx1"/>
                </a:solidFill>
                <a:effectLst/>
                <a:latin typeface="+mn-lt"/>
                <a:ea typeface="+mn-ea"/>
                <a:cs typeface="+mn-cs"/>
              </a:rPr>
              <a:t>Proximity to leadership</a:t>
            </a:r>
          </a:p>
          <a:p>
            <a:pPr marL="685800" lvl="1" indent="-228600">
              <a:buFont typeface="+mj-lt"/>
              <a:buAutoNum type="arabicPeriod"/>
            </a:pPr>
            <a:r>
              <a:rPr lang="en-AU" sz="1200" kern="1200" dirty="0">
                <a:solidFill>
                  <a:schemeClr val="tx1"/>
                </a:solidFill>
                <a:effectLst/>
                <a:latin typeface="+mn-lt"/>
                <a:ea typeface="+mn-ea"/>
                <a:cs typeface="+mn-cs"/>
              </a:rPr>
              <a:t>In small agencies, leaders aren’t abstract. They’re visible. People see how decisions are made, and how pressure is handled.</a:t>
            </a:r>
            <a:endParaRPr lang="en-AU" sz="1200" b="1" kern="1200" dirty="0">
              <a:solidFill>
                <a:schemeClr val="tx1"/>
              </a:solidFill>
              <a:effectLst/>
              <a:latin typeface="+mn-lt"/>
              <a:ea typeface="+mn-ea"/>
              <a:cs typeface="+mn-cs"/>
            </a:endParaRPr>
          </a:p>
          <a:p>
            <a:pPr marL="685800" lvl="1" indent="-228600">
              <a:buFont typeface="+mj-lt"/>
              <a:buAutoNum type="arabicPeriod"/>
            </a:pPr>
            <a:r>
              <a:rPr lang="en-AU" sz="1200" b="1" kern="1200" dirty="0">
                <a:solidFill>
                  <a:schemeClr val="tx1"/>
                </a:solidFill>
                <a:effectLst/>
                <a:latin typeface="+mn-lt"/>
                <a:ea typeface="+mn-ea"/>
                <a:cs typeface="+mn-cs"/>
              </a:rPr>
              <a:t>Example.</a:t>
            </a:r>
          </a:p>
          <a:p>
            <a:pPr marL="685800" lvl="1" indent="-228600">
              <a:buFont typeface="+mj-lt"/>
              <a:buAutoNum type="arabicPeriod"/>
            </a:pPr>
            <a:r>
              <a:rPr lang="en-AU" sz="1200" kern="1200" dirty="0">
                <a:solidFill>
                  <a:schemeClr val="tx1"/>
                </a:solidFill>
                <a:effectLst/>
                <a:latin typeface="+mn-lt"/>
                <a:ea typeface="+mn-ea"/>
                <a:cs typeface="+mn-cs"/>
              </a:rPr>
              <a:t>I’ve learned, sometimes uncomfortably, that in smaller environments, people see </a:t>
            </a:r>
            <a:r>
              <a:rPr lang="en-AU" sz="1200" i="1" kern="1200" dirty="0">
                <a:solidFill>
                  <a:schemeClr val="tx1"/>
                </a:solidFill>
                <a:effectLst/>
                <a:latin typeface="+mn-lt"/>
                <a:ea typeface="+mn-ea"/>
                <a:cs typeface="+mn-cs"/>
              </a:rPr>
              <a:t>everything</a:t>
            </a:r>
            <a:r>
              <a:rPr lang="en-AU" sz="1200" kern="1200" dirty="0">
                <a:solidFill>
                  <a:schemeClr val="tx1"/>
                </a:solidFill>
                <a:effectLst/>
                <a:latin typeface="+mn-lt"/>
                <a:ea typeface="+mn-ea"/>
                <a:cs typeface="+mn-cs"/>
              </a:rPr>
              <a:t> you do.</a:t>
            </a:r>
          </a:p>
          <a:p>
            <a:pPr marL="0" lvl="0" indent="0">
              <a:buFont typeface="+mj-lt"/>
              <a:buNone/>
            </a:pPr>
            <a:endParaRPr lang="en-AU" sz="1200" kern="1200" dirty="0">
              <a:solidFill>
                <a:schemeClr val="tx1"/>
              </a:solidFill>
              <a:effectLst/>
              <a:latin typeface="+mn-lt"/>
              <a:ea typeface="+mn-ea"/>
              <a:cs typeface="+mn-cs"/>
            </a:endParaRPr>
          </a:p>
          <a:p>
            <a:pPr marL="0" lvl="0" indent="0">
              <a:buFont typeface="+mj-lt"/>
              <a:buNone/>
            </a:pPr>
            <a:r>
              <a:rPr lang="en-AU" sz="1200" b="1" kern="1200" dirty="0">
                <a:solidFill>
                  <a:schemeClr val="tx1"/>
                </a:solidFill>
                <a:effectLst/>
                <a:latin typeface="+mn-lt"/>
                <a:ea typeface="+mn-ea"/>
                <a:cs typeface="+mn-cs"/>
              </a:rPr>
              <a:t>Second animation</a:t>
            </a:r>
          </a:p>
          <a:p>
            <a:pPr marL="228600" lvl="0" indent="-228600">
              <a:buFont typeface="+mj-lt"/>
              <a:buAutoNum type="arabicPeriod"/>
            </a:pPr>
            <a:r>
              <a:rPr lang="en-AU" sz="1200" b="1" kern="1200" dirty="0">
                <a:solidFill>
                  <a:schemeClr val="tx1"/>
                </a:solidFill>
                <a:effectLst/>
                <a:latin typeface="+mn-lt"/>
                <a:ea typeface="+mn-ea"/>
                <a:cs typeface="+mn-cs"/>
              </a:rPr>
              <a:t>Visibility of behaviour</a:t>
            </a:r>
          </a:p>
          <a:p>
            <a:pPr marL="685800" lvl="1" indent="-228600">
              <a:buFont typeface="+mj-lt"/>
              <a:buAutoNum type="arabicPeriod"/>
            </a:pPr>
            <a:r>
              <a:rPr lang="en-AU" sz="1200" kern="1200" dirty="0">
                <a:solidFill>
                  <a:schemeClr val="tx1"/>
                </a:solidFill>
                <a:effectLst/>
                <a:latin typeface="+mn-lt"/>
                <a:ea typeface="+mn-ea"/>
                <a:cs typeface="+mn-cs"/>
              </a:rPr>
              <a:t>In small teams, behaviour travels fast, both good and bad. You can’t hide behind layers of structure or process.</a:t>
            </a:r>
          </a:p>
          <a:p>
            <a:pPr marL="685800" lvl="1" indent="-228600">
              <a:buFont typeface="+mj-lt"/>
              <a:buAutoNum type="arabicPeriod"/>
            </a:pPr>
            <a:r>
              <a:rPr lang="en-AU" sz="1200" b="1" kern="1200" dirty="0">
                <a:solidFill>
                  <a:schemeClr val="tx1"/>
                </a:solidFill>
                <a:effectLst/>
                <a:latin typeface="+mn-lt"/>
                <a:ea typeface="+mn-ea"/>
                <a:cs typeface="+mn-cs"/>
              </a:rPr>
              <a:t>Example</a:t>
            </a:r>
            <a:r>
              <a:rPr lang="en-AU" sz="1200" kern="1200" dirty="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1200" kern="1200" dirty="0">
                <a:solidFill>
                  <a:schemeClr val="tx1"/>
                </a:solidFill>
                <a:effectLst/>
                <a:latin typeface="+mn-lt"/>
                <a:ea typeface="+mn-ea"/>
                <a:cs typeface="+mn-cs"/>
              </a:rPr>
              <a:t>I’ve seen one conversation, one decision, or one moment of support ripple through an entire team.</a:t>
            </a:r>
          </a:p>
          <a:p>
            <a:pPr marL="0" lvl="0" indent="0">
              <a:buFont typeface="+mj-lt"/>
              <a:buNone/>
            </a:pPr>
            <a:endParaRPr lang="en-AU" sz="1200" kern="1200" dirty="0">
              <a:solidFill>
                <a:schemeClr val="tx1"/>
              </a:solidFill>
              <a:effectLst/>
              <a:latin typeface="+mn-lt"/>
              <a:ea typeface="+mn-ea"/>
              <a:cs typeface="+mn-cs"/>
            </a:endParaRPr>
          </a:p>
          <a:p>
            <a:pPr marL="0" lvl="0" indent="0">
              <a:buFont typeface="+mj-lt"/>
              <a:buNone/>
            </a:pPr>
            <a:r>
              <a:rPr lang="en-AU" sz="1200" b="1" kern="1200" dirty="0">
                <a:solidFill>
                  <a:schemeClr val="tx1"/>
                </a:solidFill>
                <a:effectLst/>
                <a:latin typeface="+mn-lt"/>
                <a:ea typeface="+mn-ea"/>
                <a:cs typeface="+mn-cs"/>
              </a:rPr>
              <a:t>Third animation</a:t>
            </a:r>
          </a:p>
          <a:p>
            <a:pPr marL="228600" lvl="0" indent="-228600">
              <a:buFont typeface="+mj-lt"/>
              <a:buAutoNum type="arabicPeriod"/>
            </a:pPr>
            <a:r>
              <a:rPr lang="en-AU" sz="1200" b="1" kern="1200" dirty="0">
                <a:solidFill>
                  <a:schemeClr val="tx1"/>
                </a:solidFill>
                <a:effectLst/>
                <a:latin typeface="+mn-lt"/>
                <a:ea typeface="+mn-ea"/>
                <a:cs typeface="+mn-cs"/>
              </a:rPr>
              <a:t>Faster Feedback Loops</a:t>
            </a:r>
          </a:p>
          <a:p>
            <a:pPr marL="685800" lvl="1" indent="-228600">
              <a:buFont typeface="+mj-lt"/>
              <a:buAutoNum type="arabicPeriod"/>
            </a:pPr>
            <a:r>
              <a:rPr lang="en-AU" sz="1200" kern="1200" dirty="0">
                <a:solidFill>
                  <a:schemeClr val="tx1"/>
                </a:solidFill>
                <a:effectLst/>
                <a:latin typeface="+mn-lt"/>
                <a:ea typeface="+mn-ea"/>
                <a:cs typeface="+mn-cs"/>
              </a:rPr>
              <a:t>Culture in small agencies responds faster. When something’s off, people feel it quickly, and when something improves, they feel that too.</a:t>
            </a:r>
          </a:p>
          <a:p>
            <a:pPr marL="685800" lvl="1" indent="-228600">
              <a:buFont typeface="+mj-lt"/>
              <a:buAutoNum type="arabicPeriod"/>
            </a:pPr>
            <a:r>
              <a:rPr lang="en-AU" sz="1200" b="1" kern="1200" dirty="0">
                <a:solidFill>
                  <a:schemeClr val="tx1"/>
                </a:solidFill>
                <a:effectLst/>
                <a:latin typeface="+mn-lt"/>
                <a:ea typeface="+mn-ea"/>
                <a:cs typeface="+mn-cs"/>
              </a:rPr>
              <a:t>Example.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1200" kern="1200" dirty="0">
                <a:solidFill>
                  <a:schemeClr val="tx1"/>
                </a:solidFill>
                <a:effectLst/>
                <a:latin typeface="+mn-lt"/>
                <a:ea typeface="+mn-ea"/>
                <a:cs typeface="+mn-cs"/>
              </a:rPr>
              <a:t>Some of the biggest cultural shifts I’ve seen came from very small changes, simply because people noticed</a:t>
            </a:r>
            <a:r>
              <a:rPr lang="en-AU" sz="1200" b="1"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pPr marL="0" lvl="0" indent="0">
              <a:buFont typeface="+mj-lt"/>
              <a:buNone/>
            </a:pPr>
            <a:endParaRPr lang="en-AU" sz="1200" kern="1200" dirty="0">
              <a:solidFill>
                <a:schemeClr val="tx1"/>
              </a:solidFill>
              <a:effectLst/>
              <a:latin typeface="+mn-lt"/>
              <a:ea typeface="+mn-ea"/>
              <a:cs typeface="+mn-cs"/>
            </a:endParaRPr>
          </a:p>
          <a:p>
            <a:pPr marL="0" lvl="0" indent="0">
              <a:buFont typeface="+mj-lt"/>
              <a:buNone/>
            </a:pPr>
            <a:r>
              <a:rPr lang="en-AU" sz="1200" b="1" kern="1200" dirty="0">
                <a:solidFill>
                  <a:schemeClr val="tx1"/>
                </a:solidFill>
                <a:effectLst/>
                <a:latin typeface="+mn-lt"/>
                <a:ea typeface="+mn-ea"/>
                <a:cs typeface="+mn-cs"/>
              </a:rPr>
              <a:t>Fourth animation</a:t>
            </a:r>
          </a:p>
          <a:p>
            <a:pPr marL="228600" lvl="0" indent="-228600">
              <a:buFont typeface="+mj-lt"/>
              <a:buAutoNum type="arabicPeriod"/>
            </a:pPr>
            <a:r>
              <a:rPr lang="en-AU" sz="1200" b="1" kern="1200" dirty="0">
                <a:solidFill>
                  <a:schemeClr val="tx1"/>
                </a:solidFill>
                <a:effectLst/>
                <a:latin typeface="+mn-lt"/>
                <a:ea typeface="+mn-ea"/>
                <a:cs typeface="+mn-cs"/>
              </a:rPr>
              <a:t>Culture is harder to hide</a:t>
            </a:r>
          </a:p>
          <a:p>
            <a:pPr marL="685800" lvl="1" indent="-228600">
              <a:buFont typeface="+mj-lt"/>
              <a:buAutoNum type="arabicPeriod"/>
            </a:pPr>
            <a:r>
              <a:rPr lang="en-AU" sz="1200" kern="1200" dirty="0">
                <a:solidFill>
                  <a:schemeClr val="tx1"/>
                </a:solidFill>
                <a:effectLst/>
                <a:latin typeface="+mn-lt"/>
                <a:ea typeface="+mn-ea"/>
                <a:cs typeface="+mn-cs"/>
              </a:rPr>
              <a:t>In small agencies, culture is harder to hide behind policy or language.</a:t>
            </a:r>
          </a:p>
          <a:p>
            <a:pPr marL="685800" lvl="1" indent="-228600">
              <a:buFont typeface="+mj-lt"/>
              <a:buAutoNum type="arabicPeriod"/>
            </a:pPr>
            <a:r>
              <a:rPr lang="en-AU" sz="1200" kern="1200" dirty="0">
                <a:solidFill>
                  <a:schemeClr val="tx1"/>
                </a:solidFill>
                <a:effectLst/>
                <a:latin typeface="+mn-lt"/>
                <a:ea typeface="+mn-ea"/>
                <a:cs typeface="+mn-cs"/>
              </a:rPr>
              <a:t>People experience it directly, every day.</a:t>
            </a:r>
          </a:p>
          <a:p>
            <a:pPr marL="685800" lvl="1" indent="-228600">
              <a:buFont typeface="+mj-lt"/>
              <a:buAutoNum type="arabicPeriod"/>
            </a:pPr>
            <a:r>
              <a:rPr lang="en-AU" sz="1200" kern="1200" dirty="0">
                <a:solidFill>
                  <a:schemeClr val="tx1"/>
                </a:solidFill>
                <a:effectLst/>
                <a:latin typeface="+mn-lt"/>
                <a:ea typeface="+mn-ea"/>
                <a:cs typeface="+mn-cs"/>
              </a:rPr>
              <a:t>That can be confronting, but it also means your efforts matter more than you think.</a:t>
            </a:r>
            <a:endParaRPr lang="en-AU" sz="1400" kern="1200" dirty="0">
              <a:solidFill>
                <a:schemeClr val="tx1"/>
              </a:solidFill>
              <a:effectLst/>
              <a:latin typeface="+mn-lt"/>
              <a:ea typeface="+mn-ea"/>
              <a:cs typeface="+mn-cs"/>
            </a:endParaRPr>
          </a:p>
          <a:p>
            <a:pPr marL="685800" lvl="1" indent="-228600">
              <a:buFont typeface="+mj-lt"/>
              <a:buAutoNum type="arabicPeriod"/>
            </a:pPr>
            <a:endParaRPr lang="en-AU" sz="1200" b="1"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7606504B-F91A-447E-8A92-FCCD4E6395B9}" type="slidenum">
              <a:rPr lang="en-AU" smtClean="0"/>
              <a:t>8</a:t>
            </a:fld>
            <a:endParaRPr lang="en-AU"/>
          </a:p>
        </p:txBody>
      </p:sp>
    </p:spTree>
    <p:extLst>
      <p:ext uri="{BB962C8B-B14F-4D97-AF65-F5344CB8AC3E}">
        <p14:creationId xmlns:p14="http://schemas.microsoft.com/office/powerpoint/2010/main" val="3185377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 want to finish with a personal reflection, not as a Managing Director, but just as a person who’s spent a long time in workplaces.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When I look back over my career, the moments that stay with me aren’t the programs, the restructures, or the policies. They’re how I felt. Whether I felt safe. Whether I felt supported. Whether I felt seen. I remember periods where work took a lot out of me, not because the work was hard, but because the environment was.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And I remember other periods where the work was intense, but I still went home with energy, because the culture was human.</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Personal reference cue (choose one only):</a:t>
            </a:r>
            <a:endParaRPr lang="en-AU" sz="1200" kern="1200" dirty="0">
              <a:solidFill>
                <a:schemeClr val="tx1"/>
              </a:solidFill>
              <a:effectLst/>
              <a:latin typeface="+mn-lt"/>
              <a:ea typeface="+mn-ea"/>
              <a:cs typeface="+mn-cs"/>
            </a:endParaRPr>
          </a:p>
          <a:p>
            <a:pPr marL="228600" lvl="0" indent="-228600">
              <a:buFont typeface="+mj-lt"/>
              <a:buAutoNum type="arabicPeriod"/>
            </a:pPr>
            <a:r>
              <a:rPr lang="en-AU" sz="1200" b="1" kern="1200">
                <a:solidFill>
                  <a:srgbClr val="FF0000"/>
                </a:solidFill>
                <a:effectLst/>
                <a:highlight>
                  <a:srgbClr val="FFFF00"/>
                </a:highlight>
                <a:latin typeface="+mn-lt"/>
                <a:ea typeface="+mn-ea"/>
                <a:cs typeface="+mn-cs"/>
              </a:rPr>
              <a:t>Realisation learned </a:t>
            </a:r>
            <a:r>
              <a:rPr lang="en-AU" sz="1200" b="1" kern="1200" dirty="0">
                <a:solidFill>
                  <a:srgbClr val="FF0000"/>
                </a:solidFill>
                <a:effectLst/>
                <a:highlight>
                  <a:srgbClr val="FFFF00"/>
                </a:highlight>
                <a:latin typeface="+mn-lt"/>
                <a:ea typeface="+mn-ea"/>
                <a:cs typeface="+mn-cs"/>
              </a:rPr>
              <a:t>later in life about the cost of certain environments.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What I’ve learned, sometimes too late, is that culture doesn’t stay at work. It shapes who you are outside of it. That’s why I care so deeply about it now, as a leader, as a business owner, and as a human being.</a:t>
            </a:r>
          </a:p>
          <a:p>
            <a:endParaRPr lang="en-AU" dirty="0"/>
          </a:p>
        </p:txBody>
      </p:sp>
      <p:sp>
        <p:nvSpPr>
          <p:cNvPr id="4" name="Slide Number Placeholder 3"/>
          <p:cNvSpPr>
            <a:spLocks noGrp="1"/>
          </p:cNvSpPr>
          <p:nvPr>
            <p:ph type="sldNum" sz="quarter" idx="5"/>
          </p:nvPr>
        </p:nvSpPr>
        <p:spPr/>
        <p:txBody>
          <a:bodyPr/>
          <a:lstStyle/>
          <a:p>
            <a:fld id="{7606504B-F91A-447E-8A92-FCCD4E6395B9}" type="slidenum">
              <a:rPr lang="en-AU" smtClean="0"/>
              <a:t>9</a:t>
            </a:fld>
            <a:endParaRPr lang="en-AU"/>
          </a:p>
        </p:txBody>
      </p:sp>
    </p:spTree>
    <p:extLst>
      <p:ext uri="{BB962C8B-B14F-4D97-AF65-F5344CB8AC3E}">
        <p14:creationId xmlns:p14="http://schemas.microsoft.com/office/powerpoint/2010/main" val="3103838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6AE68-3E61-5884-CFD4-8253A650D8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049F795-EBF1-16F7-A92F-F1F10C5968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8FC65EB-A76B-44A0-AC02-9822E7B5BC08}"/>
              </a:ext>
            </a:extLst>
          </p:cNvPr>
          <p:cNvSpPr>
            <a:spLocks noGrp="1"/>
          </p:cNvSpPr>
          <p:nvPr>
            <p:ph type="dt" sz="half" idx="10"/>
          </p:nvPr>
        </p:nvSpPr>
        <p:spPr/>
        <p:txBody>
          <a:bodyPr/>
          <a:lstStyle/>
          <a:p>
            <a:fld id="{91F9259A-1FE3-4FF9-8A07-BDD8177164ED}" type="datetime4">
              <a:rPr lang="en-US" smtClean="0"/>
              <a:t>January 28, 2026</a:t>
            </a:fld>
            <a:endParaRPr lang="en-US"/>
          </a:p>
        </p:txBody>
      </p:sp>
      <p:sp>
        <p:nvSpPr>
          <p:cNvPr id="5" name="Footer Placeholder 4">
            <a:extLst>
              <a:ext uri="{FF2B5EF4-FFF2-40B4-BE49-F238E27FC236}">
                <a16:creationId xmlns:a16="http://schemas.microsoft.com/office/drawing/2014/main" id="{79A0D94F-3DB9-685B-C631-DBFC350DF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D70B6-AB74-ACFD-E148-93B56A55487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88967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0BC6E-1D20-B03C-E94C-94354544C90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18E4832-AC22-FC58-AC15-481AAF19FE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B6D4371-E1B4-ECEA-08A3-D7A0559711C8}"/>
              </a:ext>
            </a:extLst>
          </p:cNvPr>
          <p:cNvSpPr>
            <a:spLocks noGrp="1"/>
          </p:cNvSpPr>
          <p:nvPr>
            <p:ph type="dt" sz="half" idx="10"/>
          </p:nvPr>
        </p:nvSpPr>
        <p:spPr/>
        <p:txBody>
          <a:bodyPr/>
          <a:lstStyle/>
          <a:p>
            <a:fld id="{E5CC3C8F-D4A7-4EAD-92AD-82C91CB8BB85}" type="datetime4">
              <a:rPr lang="en-US" smtClean="0"/>
              <a:t>January 28, 2026</a:t>
            </a:fld>
            <a:endParaRPr lang="en-US"/>
          </a:p>
        </p:txBody>
      </p:sp>
      <p:sp>
        <p:nvSpPr>
          <p:cNvPr id="5" name="Footer Placeholder 4">
            <a:extLst>
              <a:ext uri="{FF2B5EF4-FFF2-40B4-BE49-F238E27FC236}">
                <a16:creationId xmlns:a16="http://schemas.microsoft.com/office/drawing/2014/main" id="{14E02718-B47F-CD43-DD59-A88A5FCF6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3FEEF-96A3-5C69-27C4-B617F99988A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22804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A8CE50-72A8-9341-3492-2116BB220A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55964EF-136E-392F-4214-2334AAD982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03FC69F-4992-60BA-C30B-51CAC0283780}"/>
              </a:ext>
            </a:extLst>
          </p:cNvPr>
          <p:cNvSpPr>
            <a:spLocks noGrp="1"/>
          </p:cNvSpPr>
          <p:nvPr>
            <p:ph type="dt" sz="half" idx="10"/>
          </p:nvPr>
        </p:nvSpPr>
        <p:spPr/>
        <p:txBody>
          <a:bodyPr/>
          <a:lstStyle/>
          <a:p>
            <a:fld id="{BC011D41-E33C-4BC7-8272-37E8417FD097}" type="datetime4">
              <a:rPr lang="en-US" smtClean="0"/>
              <a:t>January 28, 2026</a:t>
            </a:fld>
            <a:endParaRPr lang="en-US"/>
          </a:p>
        </p:txBody>
      </p:sp>
      <p:sp>
        <p:nvSpPr>
          <p:cNvPr id="5" name="Footer Placeholder 4">
            <a:extLst>
              <a:ext uri="{FF2B5EF4-FFF2-40B4-BE49-F238E27FC236}">
                <a16:creationId xmlns:a16="http://schemas.microsoft.com/office/drawing/2014/main" id="{208E992A-FA8D-59FF-6FCE-443B579E3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186E9-7420-95AC-C56F-C11E8F84AB31}"/>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862309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02A1-509B-10EC-F31A-78B69755FC2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E427428-F092-B8E6-B130-E262558D72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FCE909-6514-534F-8FE1-D2E2D8DEFE09}"/>
              </a:ext>
            </a:extLst>
          </p:cNvPr>
          <p:cNvSpPr>
            <a:spLocks noGrp="1"/>
          </p:cNvSpPr>
          <p:nvPr>
            <p:ph type="dt" sz="half" idx="10"/>
          </p:nvPr>
        </p:nvSpPr>
        <p:spPr/>
        <p:txBody>
          <a:bodyPr/>
          <a:lstStyle/>
          <a:p>
            <a:fld id="{5D340FED-6E95-4177-A7EF-CD303B9E611D}" type="datetime4">
              <a:rPr lang="en-US" smtClean="0"/>
              <a:t>January 28, 2026</a:t>
            </a:fld>
            <a:endParaRPr lang="en-US"/>
          </a:p>
        </p:txBody>
      </p:sp>
      <p:sp>
        <p:nvSpPr>
          <p:cNvPr id="5" name="Footer Placeholder 4">
            <a:extLst>
              <a:ext uri="{FF2B5EF4-FFF2-40B4-BE49-F238E27FC236}">
                <a16:creationId xmlns:a16="http://schemas.microsoft.com/office/drawing/2014/main" id="{721E6102-A9B9-D181-DA8D-D84C35B724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FA0DB4-2EF2-ADF3-3047-6954B01B36F8}"/>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077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6A451-45D6-962C-328A-E90C17D85B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CD4F112-C8F8-D54A-4465-A6F5048F3E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0316C3-295B-4830-A838-4CADC01E3E1D}"/>
              </a:ext>
            </a:extLst>
          </p:cNvPr>
          <p:cNvSpPr>
            <a:spLocks noGrp="1"/>
          </p:cNvSpPr>
          <p:nvPr>
            <p:ph type="dt" sz="half" idx="10"/>
          </p:nvPr>
        </p:nvSpPr>
        <p:spPr/>
        <p:txBody>
          <a:bodyPr/>
          <a:lstStyle/>
          <a:p>
            <a:fld id="{477962CB-39AD-45A9-800F-54DAB53D6021}" type="datetime4">
              <a:rPr lang="en-US" smtClean="0"/>
              <a:t>January 28, 2026</a:t>
            </a:fld>
            <a:endParaRPr lang="en-US"/>
          </a:p>
        </p:txBody>
      </p:sp>
      <p:sp>
        <p:nvSpPr>
          <p:cNvPr id="5" name="Footer Placeholder 4">
            <a:extLst>
              <a:ext uri="{FF2B5EF4-FFF2-40B4-BE49-F238E27FC236}">
                <a16:creationId xmlns:a16="http://schemas.microsoft.com/office/drawing/2014/main" id="{B9018FAD-C4E5-929D-F57E-16756868E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3B35C-7B3D-D2F9-48EF-11AFF30B8726}"/>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84756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F6C7-92C2-EFE2-4E58-5387B8ACC57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00CD3B-D5BD-98E5-60C3-CE3D9C864D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7401A37-BA21-B62A-9AEA-31FF32BBA8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0B39212-B8FD-6C94-0C94-7B9E3E92649F}"/>
              </a:ext>
            </a:extLst>
          </p:cNvPr>
          <p:cNvSpPr>
            <a:spLocks noGrp="1"/>
          </p:cNvSpPr>
          <p:nvPr>
            <p:ph type="dt" sz="half" idx="10"/>
          </p:nvPr>
        </p:nvSpPr>
        <p:spPr/>
        <p:txBody>
          <a:bodyPr/>
          <a:lstStyle/>
          <a:p>
            <a:fld id="{2DEDF93D-55AB-4606-B9D7-742F1FC51983}" type="datetime4">
              <a:rPr lang="en-US" smtClean="0"/>
              <a:t>January 28, 2026</a:t>
            </a:fld>
            <a:endParaRPr lang="en-US" dirty="0"/>
          </a:p>
        </p:txBody>
      </p:sp>
      <p:sp>
        <p:nvSpPr>
          <p:cNvPr id="6" name="Footer Placeholder 5">
            <a:extLst>
              <a:ext uri="{FF2B5EF4-FFF2-40B4-BE49-F238E27FC236}">
                <a16:creationId xmlns:a16="http://schemas.microsoft.com/office/drawing/2014/main" id="{3B05C84C-02EA-4CC6-9E59-1C57CC8D8F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18FCC9-EE9D-8007-566C-DD3020478401}"/>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231348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FABC-F86E-411C-D5F7-AA02A8DF1D8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6134C00-40FF-D1D2-DA85-53735A576C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DB69EB-16A4-2B63-3FF4-5FAF3FA832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EF912B9-10E0-5D71-D5D3-E5D080E3A5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7AD970-117A-B9E7-F534-BFFB403AD1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2CF0898-A5D5-942D-5EFB-84997B76D31F}"/>
              </a:ext>
            </a:extLst>
          </p:cNvPr>
          <p:cNvSpPr>
            <a:spLocks noGrp="1"/>
          </p:cNvSpPr>
          <p:nvPr>
            <p:ph type="dt" sz="half" idx="10"/>
          </p:nvPr>
        </p:nvSpPr>
        <p:spPr/>
        <p:txBody>
          <a:bodyPr/>
          <a:lstStyle/>
          <a:p>
            <a:fld id="{DDF2841D-FB5C-47AB-B2FF-32E855C1EA71}" type="datetime4">
              <a:rPr lang="en-US" smtClean="0"/>
              <a:t>January 28, 2026</a:t>
            </a:fld>
            <a:endParaRPr lang="en-US"/>
          </a:p>
        </p:txBody>
      </p:sp>
      <p:sp>
        <p:nvSpPr>
          <p:cNvPr id="8" name="Footer Placeholder 7">
            <a:extLst>
              <a:ext uri="{FF2B5EF4-FFF2-40B4-BE49-F238E27FC236}">
                <a16:creationId xmlns:a16="http://schemas.microsoft.com/office/drawing/2014/main" id="{EAFE6D41-666C-90D4-773D-DA4994D1FF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C0B5E3-BE16-937E-1D63-E2FE2052C46C}"/>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05862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2B42B-F9C8-AFD6-14FC-9E839BF64DB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2F73C6E-98F1-BE63-FFDF-6D7C81B578D2}"/>
              </a:ext>
            </a:extLst>
          </p:cNvPr>
          <p:cNvSpPr>
            <a:spLocks noGrp="1"/>
          </p:cNvSpPr>
          <p:nvPr>
            <p:ph type="dt" sz="half" idx="10"/>
          </p:nvPr>
        </p:nvSpPr>
        <p:spPr/>
        <p:txBody>
          <a:bodyPr/>
          <a:lstStyle/>
          <a:p>
            <a:fld id="{118537E9-D174-424D-BEE8-AFC4CA5F9F97}" type="datetime4">
              <a:rPr lang="en-US" smtClean="0"/>
              <a:t>January 28, 2026</a:t>
            </a:fld>
            <a:endParaRPr lang="en-US"/>
          </a:p>
        </p:txBody>
      </p:sp>
      <p:sp>
        <p:nvSpPr>
          <p:cNvPr id="4" name="Footer Placeholder 3">
            <a:extLst>
              <a:ext uri="{FF2B5EF4-FFF2-40B4-BE49-F238E27FC236}">
                <a16:creationId xmlns:a16="http://schemas.microsoft.com/office/drawing/2014/main" id="{520DD6D4-BED6-E569-BE38-CFBEA7625B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E3C2A8-E55A-0E02-2A68-2B17C0893F38}"/>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230787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4449E1-F40F-5280-D016-3CB56AF48DF1}"/>
              </a:ext>
            </a:extLst>
          </p:cNvPr>
          <p:cNvSpPr>
            <a:spLocks noGrp="1"/>
          </p:cNvSpPr>
          <p:nvPr>
            <p:ph type="dt" sz="half" idx="10"/>
          </p:nvPr>
        </p:nvSpPr>
        <p:spPr/>
        <p:txBody>
          <a:bodyPr/>
          <a:lstStyle/>
          <a:p>
            <a:fld id="{1C7A44C0-F7AC-49C2-8289-1E7A86D9FB50}" type="datetime4">
              <a:rPr lang="en-US" smtClean="0"/>
              <a:t>January 28, 2026</a:t>
            </a:fld>
            <a:endParaRPr lang="en-US"/>
          </a:p>
        </p:txBody>
      </p:sp>
      <p:sp>
        <p:nvSpPr>
          <p:cNvPr id="3" name="Footer Placeholder 2">
            <a:extLst>
              <a:ext uri="{FF2B5EF4-FFF2-40B4-BE49-F238E27FC236}">
                <a16:creationId xmlns:a16="http://schemas.microsoft.com/office/drawing/2014/main" id="{69FEE693-72CC-6D9B-B6E3-41FA043D5E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276DF2-9511-1325-F43B-5F34A522DFE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74046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9CEDD-1C2B-CB2F-F0CA-F3ECB571AF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823E738-2BAF-5FBA-1AC3-6FF23426DC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80BE98E-5320-51B0-8894-3C9FCB5E6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63D14B-802B-F4DD-84E9-EC82ABB4794B}"/>
              </a:ext>
            </a:extLst>
          </p:cNvPr>
          <p:cNvSpPr>
            <a:spLocks noGrp="1"/>
          </p:cNvSpPr>
          <p:nvPr>
            <p:ph type="dt" sz="half" idx="10"/>
          </p:nvPr>
        </p:nvSpPr>
        <p:spPr/>
        <p:txBody>
          <a:bodyPr/>
          <a:lstStyle/>
          <a:p>
            <a:fld id="{73BB84BC-6E78-40D1-8831-40AB1F596614}" type="datetime4">
              <a:rPr lang="en-US" smtClean="0"/>
              <a:t>January 28, 2026</a:t>
            </a:fld>
            <a:endParaRPr lang="en-US"/>
          </a:p>
        </p:txBody>
      </p:sp>
      <p:sp>
        <p:nvSpPr>
          <p:cNvPr id="6" name="Footer Placeholder 5">
            <a:extLst>
              <a:ext uri="{FF2B5EF4-FFF2-40B4-BE49-F238E27FC236}">
                <a16:creationId xmlns:a16="http://schemas.microsoft.com/office/drawing/2014/main" id="{A9226DA8-21FB-D917-DB87-F7F7C82B76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B643F-F60E-8735-BC77-A50EF64045AC}"/>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5945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55B2-A759-8834-81C9-D6557D724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E8401A5-3ABD-4141-46A9-CE6A76390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913F1DF-5486-B047-2B01-88957F8D1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4BDCBB-932D-0635-933B-E3E1DEFE2AA4}"/>
              </a:ext>
            </a:extLst>
          </p:cNvPr>
          <p:cNvSpPr>
            <a:spLocks noGrp="1"/>
          </p:cNvSpPr>
          <p:nvPr>
            <p:ph type="dt" sz="half" idx="10"/>
          </p:nvPr>
        </p:nvSpPr>
        <p:spPr/>
        <p:txBody>
          <a:bodyPr/>
          <a:lstStyle/>
          <a:p>
            <a:fld id="{ADFA080F-3961-4D42-BEDE-84A1FED032F1}" type="datetime4">
              <a:rPr lang="en-US" smtClean="0"/>
              <a:t>January 28, 2026</a:t>
            </a:fld>
            <a:endParaRPr lang="en-US"/>
          </a:p>
        </p:txBody>
      </p:sp>
      <p:sp>
        <p:nvSpPr>
          <p:cNvPr id="6" name="Footer Placeholder 5">
            <a:extLst>
              <a:ext uri="{FF2B5EF4-FFF2-40B4-BE49-F238E27FC236}">
                <a16:creationId xmlns:a16="http://schemas.microsoft.com/office/drawing/2014/main" id="{7BCC320A-A135-BC21-32C0-B586E2E9F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863208-F92B-0428-968D-541FDB8953D8}"/>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42670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38DE1A-2A05-33FB-EDB9-92955D6FD8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10701B7-2B49-7B22-90F4-176B0457B0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42406DD-7808-D5F1-16E0-E833D75820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3960BD-7AC1-4217-9611-AAA56D3EE38F}" type="datetime4">
              <a:rPr lang="en-US" smtClean="0"/>
              <a:pPr/>
              <a:t>January 28, 2026</a:t>
            </a:fld>
            <a:endParaRPr lang="en-US" dirty="0">
              <a:latin typeface="+mn-lt"/>
            </a:endParaRPr>
          </a:p>
        </p:txBody>
      </p:sp>
      <p:sp>
        <p:nvSpPr>
          <p:cNvPr id="5" name="Footer Placeholder 4">
            <a:extLst>
              <a:ext uri="{FF2B5EF4-FFF2-40B4-BE49-F238E27FC236}">
                <a16:creationId xmlns:a16="http://schemas.microsoft.com/office/drawing/2014/main" id="{0C23AA1C-5202-8B2C-5D31-F7DABEC031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latin typeface="+mn-lt"/>
            </a:endParaRPr>
          </a:p>
        </p:txBody>
      </p:sp>
      <p:sp>
        <p:nvSpPr>
          <p:cNvPr id="6" name="Slide Number Placeholder 5">
            <a:extLst>
              <a:ext uri="{FF2B5EF4-FFF2-40B4-BE49-F238E27FC236}">
                <a16:creationId xmlns:a16="http://schemas.microsoft.com/office/drawing/2014/main" id="{9671C50B-B00B-0A2F-FEF3-CE3E39A29C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216769132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mailto:Christopher.Rannard@aventious.com.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o photo description available.">
            <a:extLst>
              <a:ext uri="{FF2B5EF4-FFF2-40B4-BE49-F238E27FC236}">
                <a16:creationId xmlns:a16="http://schemas.microsoft.com/office/drawing/2014/main" id="{0C2D09F4-B09A-FC03-76AB-FD3B58156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6BC2267-E939-460F-2EA1-C60360F969A6}"/>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550863" y="6308725"/>
            <a:ext cx="1098549" cy="549275"/>
          </a:xfrm>
          <a:prstGeom prst="rect">
            <a:avLst/>
          </a:prstGeom>
        </p:spPr>
      </p:pic>
      <p:sp>
        <p:nvSpPr>
          <p:cNvPr id="5" name="Rectangle 4">
            <a:extLst>
              <a:ext uri="{FF2B5EF4-FFF2-40B4-BE49-F238E27FC236}">
                <a16:creationId xmlns:a16="http://schemas.microsoft.com/office/drawing/2014/main" id="{C7AB61E4-0A61-0EF7-ECF8-3151A34F88D1}"/>
              </a:ext>
            </a:extLst>
          </p:cNvPr>
          <p:cNvSpPr/>
          <p:nvPr/>
        </p:nvSpPr>
        <p:spPr>
          <a:xfrm>
            <a:off x="0" y="0"/>
            <a:ext cx="12192000" cy="6858000"/>
          </a:xfrm>
          <a:prstGeom prst="rect">
            <a:avLst/>
          </a:prstGeom>
          <a:solidFill>
            <a:schemeClr val="bg2">
              <a:lumMod val="25000"/>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Box 2">
            <a:extLst>
              <a:ext uri="{FF2B5EF4-FFF2-40B4-BE49-F238E27FC236}">
                <a16:creationId xmlns:a16="http://schemas.microsoft.com/office/drawing/2014/main" id="{B8308D7C-239F-6803-55CD-8B5286FC0D41}"/>
              </a:ext>
            </a:extLst>
          </p:cNvPr>
          <p:cNvSpPr txBox="1"/>
          <p:nvPr/>
        </p:nvSpPr>
        <p:spPr>
          <a:xfrm>
            <a:off x="550863" y="3028890"/>
            <a:ext cx="4164012" cy="400110"/>
          </a:xfrm>
          <a:prstGeom prst="rect">
            <a:avLst/>
          </a:prstGeom>
          <a:noFill/>
        </p:spPr>
        <p:txBody>
          <a:bodyPr wrap="square" rtlCol="0">
            <a:spAutoFit/>
          </a:bodyPr>
          <a:lstStyle/>
          <a:p>
            <a:r>
              <a:rPr lang="en-AU" sz="2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Creating a Better Workplace Culture</a:t>
            </a:r>
          </a:p>
        </p:txBody>
      </p:sp>
      <p:sp>
        <p:nvSpPr>
          <p:cNvPr id="4" name="TextBox 3">
            <a:extLst>
              <a:ext uri="{FF2B5EF4-FFF2-40B4-BE49-F238E27FC236}">
                <a16:creationId xmlns:a16="http://schemas.microsoft.com/office/drawing/2014/main" id="{56FE07A9-0A75-225C-BDBC-EF16DC848356}"/>
              </a:ext>
            </a:extLst>
          </p:cNvPr>
          <p:cNvSpPr txBox="1"/>
          <p:nvPr/>
        </p:nvSpPr>
        <p:spPr>
          <a:xfrm>
            <a:off x="550862" y="3429000"/>
            <a:ext cx="4164011" cy="646331"/>
          </a:xfrm>
          <a:prstGeom prst="rect">
            <a:avLst/>
          </a:prstGeom>
          <a:noFill/>
        </p:spPr>
        <p:txBody>
          <a:bodyPr wrap="square" rtlCol="0">
            <a:spAutoFit/>
          </a:bodyPr>
          <a:lstStyle/>
          <a:p>
            <a:r>
              <a:rPr lang="en-AU"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Christopher Rannard</a:t>
            </a:r>
          </a:p>
          <a:p>
            <a:r>
              <a:rPr lang="en-AU"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Managing Director | Aventious Pty Ltd</a:t>
            </a:r>
          </a:p>
        </p:txBody>
      </p:sp>
      <p:sp>
        <p:nvSpPr>
          <p:cNvPr id="6" name="TextBox 5">
            <a:extLst>
              <a:ext uri="{FF2B5EF4-FFF2-40B4-BE49-F238E27FC236}">
                <a16:creationId xmlns:a16="http://schemas.microsoft.com/office/drawing/2014/main" id="{9DE5BB89-9A26-3049-8A38-73BD4CA17D6D}"/>
              </a:ext>
            </a:extLst>
          </p:cNvPr>
          <p:cNvSpPr txBox="1"/>
          <p:nvPr/>
        </p:nvSpPr>
        <p:spPr>
          <a:xfrm>
            <a:off x="550863" y="5691925"/>
            <a:ext cx="2321292" cy="523220"/>
          </a:xfrm>
          <a:prstGeom prst="rect">
            <a:avLst/>
          </a:prstGeom>
          <a:noFill/>
        </p:spPr>
        <p:txBody>
          <a:bodyPr wrap="square" rtlCol="0">
            <a:spAutoFit/>
          </a:bodyPr>
          <a:lstStyle/>
          <a:p>
            <a:r>
              <a:rPr lang="en-AU" sz="1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ACT Small Agencies HR Forum</a:t>
            </a:r>
          </a:p>
          <a:p>
            <a:r>
              <a:rPr lang="en-AU" sz="1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Thursday, 12 February 2026</a:t>
            </a:r>
          </a:p>
        </p:txBody>
      </p:sp>
      <p:pic>
        <p:nvPicPr>
          <p:cNvPr id="11" name="Picture 10">
            <a:extLst>
              <a:ext uri="{FF2B5EF4-FFF2-40B4-BE49-F238E27FC236}">
                <a16:creationId xmlns:a16="http://schemas.microsoft.com/office/drawing/2014/main" id="{0F988977-06F2-33A0-BE9C-79D71BD79E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1666" y="3171474"/>
            <a:ext cx="5599471" cy="515052"/>
          </a:xfrm>
          <a:prstGeom prst="rect">
            <a:avLst/>
          </a:prstGeom>
        </p:spPr>
      </p:pic>
    </p:spTree>
    <p:extLst>
      <p:ext uri="{BB962C8B-B14F-4D97-AF65-F5344CB8AC3E}">
        <p14:creationId xmlns:p14="http://schemas.microsoft.com/office/powerpoint/2010/main" val="2758357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DA2DE-A720-38D8-6280-3094E9CFB7EC}"/>
            </a:ext>
          </a:extLst>
        </p:cNvPr>
        <p:cNvGrpSpPr/>
        <p:nvPr/>
      </p:nvGrpSpPr>
      <p:grpSpPr>
        <a:xfrm>
          <a:off x="0" y="0"/>
          <a:ext cx="0" cy="0"/>
          <a:chOff x="0" y="0"/>
          <a:chExt cx="0" cy="0"/>
        </a:xfrm>
      </p:grpSpPr>
      <p:pic>
        <p:nvPicPr>
          <p:cNvPr id="5124" name="Picture 4" descr="Waterfall, Stream, Brook">
            <a:extLst>
              <a:ext uri="{FF2B5EF4-FFF2-40B4-BE49-F238E27FC236}">
                <a16:creationId xmlns:a16="http://schemas.microsoft.com/office/drawing/2014/main" id="{6CA53087-D378-10A0-3D9D-B3018345B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7C4B76C-AF5A-21BD-5D5E-24F61C7EFDBA}"/>
              </a:ext>
            </a:extLst>
          </p:cNvPr>
          <p:cNvSpPr/>
          <p:nvPr/>
        </p:nvSpPr>
        <p:spPr>
          <a:xfrm>
            <a:off x="0" y="0"/>
            <a:ext cx="12192000" cy="6858000"/>
          </a:xfrm>
          <a:prstGeom prst="rect">
            <a:avLst/>
          </a:prstGeom>
          <a:solidFill>
            <a:schemeClr val="bg2">
              <a:lumMod val="25000"/>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76376327-49A5-DAE7-239D-75BAD255912A}"/>
              </a:ext>
            </a:extLst>
          </p:cNvPr>
          <p:cNvSpPr txBox="1"/>
          <p:nvPr/>
        </p:nvSpPr>
        <p:spPr>
          <a:xfrm>
            <a:off x="550862" y="549275"/>
            <a:ext cx="3963987" cy="461665"/>
          </a:xfrm>
          <a:prstGeom prst="rect">
            <a:avLst/>
          </a:prstGeom>
          <a:noFill/>
        </p:spPr>
        <p:txBody>
          <a:bodyPr wrap="square" rtlCol="0">
            <a:spAutoFit/>
          </a:bodyPr>
          <a:lstStyle/>
          <a:p>
            <a:r>
              <a:rPr lang="en-AU" sz="2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Culture is a form of care</a:t>
            </a:r>
          </a:p>
        </p:txBody>
      </p:sp>
      <p:sp>
        <p:nvSpPr>
          <p:cNvPr id="4" name="TextBox 3">
            <a:extLst>
              <a:ext uri="{FF2B5EF4-FFF2-40B4-BE49-F238E27FC236}">
                <a16:creationId xmlns:a16="http://schemas.microsoft.com/office/drawing/2014/main" id="{A60C9D89-87EB-C148-D778-E9E5FDF954BB}"/>
              </a:ext>
            </a:extLst>
          </p:cNvPr>
          <p:cNvSpPr txBox="1"/>
          <p:nvPr/>
        </p:nvSpPr>
        <p:spPr>
          <a:xfrm>
            <a:off x="1881877" y="2951946"/>
            <a:ext cx="8428246" cy="954107"/>
          </a:xfrm>
          <a:prstGeom prst="rect">
            <a:avLst/>
          </a:prstGeom>
          <a:noFill/>
        </p:spPr>
        <p:txBody>
          <a:bodyPr wrap="square" rtlCol="0">
            <a:spAutoFit/>
          </a:bodyPr>
          <a:lstStyle/>
          <a:p>
            <a:pPr algn="ctr"/>
            <a:r>
              <a:rPr lang="en-US" sz="2800" b="1"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Culture isn’t what we say.</a:t>
            </a:r>
          </a:p>
          <a:p>
            <a:pPr algn="ctr"/>
            <a:r>
              <a:rPr lang="en-US" sz="2800" b="1"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It’s how people feel when it matters most.</a:t>
            </a:r>
          </a:p>
        </p:txBody>
      </p:sp>
    </p:spTree>
    <p:extLst>
      <p:ext uri="{BB962C8B-B14F-4D97-AF65-F5344CB8AC3E}">
        <p14:creationId xmlns:p14="http://schemas.microsoft.com/office/powerpoint/2010/main" val="130354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E8971-1337-42A3-6546-997885A98DC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96AB563-7434-54E5-F17B-AE255B7F82E9}"/>
              </a:ext>
            </a:extLst>
          </p:cNvPr>
          <p:cNvSpPr txBox="1"/>
          <p:nvPr/>
        </p:nvSpPr>
        <p:spPr>
          <a:xfrm>
            <a:off x="550862" y="549275"/>
            <a:ext cx="3963987" cy="461665"/>
          </a:xfrm>
          <a:prstGeom prst="rect">
            <a:avLst/>
          </a:prstGeom>
          <a:noFill/>
        </p:spPr>
        <p:txBody>
          <a:bodyPr wrap="square" rtlCol="0">
            <a:spAutoFit/>
          </a:bodyPr>
          <a:lstStyle/>
          <a:p>
            <a:r>
              <a:rPr lang="en-AU" sz="2400" b="1" dirty="0">
                <a:latin typeface="Calibri Light" panose="020F0302020204030204" pitchFamily="34" charset="0"/>
                <a:ea typeface="Calibri Light" panose="020F0302020204030204" pitchFamily="34" charset="0"/>
                <a:cs typeface="Calibri Light" panose="020F0302020204030204" pitchFamily="34" charset="0"/>
              </a:rPr>
              <a:t>Contact us</a:t>
            </a:r>
          </a:p>
        </p:txBody>
      </p:sp>
      <p:pic>
        <p:nvPicPr>
          <p:cNvPr id="9" name="Picture 8">
            <a:extLst>
              <a:ext uri="{FF2B5EF4-FFF2-40B4-BE49-F238E27FC236}">
                <a16:creationId xmlns:a16="http://schemas.microsoft.com/office/drawing/2014/main" id="{2AAFDEFF-CF54-7EB9-C7D7-4F8F0C9FF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121" y="1268412"/>
            <a:ext cx="4032251" cy="5040313"/>
          </a:xfrm>
          <a:prstGeom prst="rect">
            <a:avLst/>
          </a:prstGeom>
        </p:spPr>
      </p:pic>
      <p:sp>
        <p:nvSpPr>
          <p:cNvPr id="10" name="TextBox 9">
            <a:extLst>
              <a:ext uri="{FF2B5EF4-FFF2-40B4-BE49-F238E27FC236}">
                <a16:creationId xmlns:a16="http://schemas.microsoft.com/office/drawing/2014/main" id="{A699BF4F-AB34-76C4-A156-AA03E4762247}"/>
              </a:ext>
            </a:extLst>
          </p:cNvPr>
          <p:cNvSpPr txBox="1"/>
          <p:nvPr/>
        </p:nvSpPr>
        <p:spPr>
          <a:xfrm>
            <a:off x="550862" y="2531446"/>
            <a:ext cx="5923679" cy="1795107"/>
          </a:xfrm>
          <a:prstGeom prst="rect">
            <a:avLst/>
          </a:prstGeom>
          <a:noFill/>
        </p:spPr>
        <p:txBody>
          <a:bodyPr wrap="square">
            <a:spAutoFit/>
          </a:bodyPr>
          <a:lstStyle/>
          <a:p>
            <a:pPr marL="342900" lvl="0" indent="-342900">
              <a:lnSpc>
                <a:spcPct val="115000"/>
              </a:lnSpc>
              <a:spcAft>
                <a:spcPts val="800"/>
              </a:spcAft>
              <a:buSzPts val="1000"/>
              <a:buFont typeface="Arial" panose="020B0604020202020204" pitchFamily="34" charset="0"/>
              <a:buChar char="•"/>
              <a:tabLst>
                <a:tab pos="457200" algn="l"/>
              </a:tabLst>
            </a:pPr>
            <a:r>
              <a:rPr lang="en-US" sz="2000" kern="100" dirty="0">
                <a:latin typeface="Calibri Light" panose="020F0302020204030204" pitchFamily="34" charset="0"/>
                <a:ea typeface="Calibri Light" panose="020F0302020204030204" pitchFamily="34" charset="0"/>
                <a:cs typeface="Calibri Light" panose="020F0302020204030204" pitchFamily="34" charset="0"/>
                <a:hlinkClick r:id="rId4"/>
              </a:rPr>
              <a:t>https://www.linkedin.com/in/christopherrannard/</a:t>
            </a:r>
          </a:p>
          <a:p>
            <a:pPr marL="342900" lvl="0" indent="-342900">
              <a:lnSpc>
                <a:spcPct val="115000"/>
              </a:lnSpc>
              <a:spcAft>
                <a:spcPts val="800"/>
              </a:spcAft>
              <a:buSzPts val="1000"/>
              <a:buFont typeface="Arial" panose="020B0604020202020204" pitchFamily="34" charset="0"/>
              <a:buChar char="•"/>
              <a:tabLst>
                <a:tab pos="457200" algn="l"/>
              </a:tabLst>
            </a:pPr>
            <a:r>
              <a:rPr lang="en-US" sz="2000" kern="100" dirty="0">
                <a:latin typeface="Calibri Light" panose="020F0302020204030204" pitchFamily="34" charset="0"/>
                <a:ea typeface="Calibri Light" panose="020F0302020204030204" pitchFamily="34" charset="0"/>
                <a:cs typeface="Calibri Light" panose="020F0302020204030204" pitchFamily="34" charset="0"/>
                <a:hlinkClick r:id="rId4"/>
              </a:rPr>
              <a:t>https://www.linkedin.com/company/aventious</a:t>
            </a:r>
          </a:p>
          <a:p>
            <a:pPr marL="342900" lvl="0" indent="-342900">
              <a:lnSpc>
                <a:spcPct val="115000"/>
              </a:lnSpc>
              <a:spcAft>
                <a:spcPts val="800"/>
              </a:spcAft>
              <a:buSzPts val="1000"/>
              <a:buFont typeface="Arial" panose="020B0604020202020204" pitchFamily="34" charset="0"/>
              <a:buChar char="•"/>
              <a:tabLst>
                <a:tab pos="457200" algn="l"/>
              </a:tabLst>
            </a:pPr>
            <a:r>
              <a:rPr lang="en-US" sz="2000" kern="100" dirty="0">
                <a:latin typeface="Calibri Light" panose="020F0302020204030204" pitchFamily="34" charset="0"/>
                <a:ea typeface="Calibri Light" panose="020F0302020204030204" pitchFamily="34" charset="0"/>
                <a:cs typeface="Calibri Light" panose="020F0302020204030204" pitchFamily="34" charset="0"/>
                <a:hlinkClick r:id="rId4"/>
              </a:rPr>
              <a:t>Christopher.Rannard@aventious.com.au</a:t>
            </a:r>
            <a:endParaRPr lang="en-US" sz="2000" kern="1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lnSpc>
                <a:spcPct val="115000"/>
              </a:lnSpc>
              <a:spcAft>
                <a:spcPts val="800"/>
              </a:spcAft>
              <a:buSzPts val="1000"/>
              <a:buFont typeface="Arial" panose="020B0604020202020204" pitchFamily="34" charset="0"/>
              <a:buChar char="•"/>
              <a:tabLst>
                <a:tab pos="457200" algn="l"/>
              </a:tabLst>
            </a:pPr>
            <a:r>
              <a:rPr lang="en-US" sz="2000" kern="100" dirty="0">
                <a:latin typeface="Calibri Light" panose="020F0302020204030204" pitchFamily="34" charset="0"/>
                <a:ea typeface="Calibri Light" panose="020F0302020204030204" pitchFamily="34" charset="0"/>
                <a:cs typeface="Calibri Light" panose="020F0302020204030204" pitchFamily="34" charset="0"/>
              </a:rPr>
              <a:t>0468 567 362</a:t>
            </a:r>
          </a:p>
        </p:txBody>
      </p:sp>
    </p:spTree>
    <p:extLst>
      <p:ext uri="{BB962C8B-B14F-4D97-AF65-F5344CB8AC3E}">
        <p14:creationId xmlns:p14="http://schemas.microsoft.com/office/powerpoint/2010/main" val="91319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DEBEB-91F6-1AF1-4448-D748D15EB931}"/>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550863" y="6308725"/>
            <a:ext cx="1098549" cy="549275"/>
          </a:xfrm>
          <a:prstGeom prst="rect">
            <a:avLst/>
          </a:prstGeom>
        </p:spPr>
      </p:pic>
      <p:pic>
        <p:nvPicPr>
          <p:cNvPr id="2050" name="Picture 2" descr="Contact Us – Boutique Care">
            <a:extLst>
              <a:ext uri="{FF2B5EF4-FFF2-40B4-BE49-F238E27FC236}">
                <a16:creationId xmlns:a16="http://schemas.microsoft.com/office/drawing/2014/main" id="{D5EC31D3-8085-96A2-1AF9-7B216FFE9D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74" y="1268413"/>
            <a:ext cx="3533775" cy="5521523"/>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01097E0-E7D2-C917-3116-01C011709B47}"/>
              </a:ext>
            </a:extLst>
          </p:cNvPr>
          <p:cNvSpPr txBox="1"/>
          <p:nvPr/>
        </p:nvSpPr>
        <p:spPr>
          <a:xfrm>
            <a:off x="550862" y="549275"/>
            <a:ext cx="5329238" cy="461665"/>
          </a:xfrm>
          <a:prstGeom prst="rect">
            <a:avLst/>
          </a:prstGeom>
          <a:noFill/>
        </p:spPr>
        <p:txBody>
          <a:bodyPr wrap="square" rtlCol="0">
            <a:spAutoFit/>
          </a:bodyPr>
          <a:lstStyle/>
          <a:p>
            <a:r>
              <a:rPr lang="en-AU" sz="2400" b="1" dirty="0">
                <a:latin typeface="Calibri Light" panose="020F0302020204030204" pitchFamily="34" charset="0"/>
                <a:ea typeface="Calibri Light" panose="020F0302020204030204" pitchFamily="34" charset="0"/>
                <a:cs typeface="Calibri Light" panose="020F0302020204030204" pitchFamily="34" charset="0"/>
              </a:rPr>
              <a:t>A quick expectation setter</a:t>
            </a:r>
          </a:p>
        </p:txBody>
      </p:sp>
      <p:sp>
        <p:nvSpPr>
          <p:cNvPr id="13" name="TextBox 12">
            <a:extLst>
              <a:ext uri="{FF2B5EF4-FFF2-40B4-BE49-F238E27FC236}">
                <a16:creationId xmlns:a16="http://schemas.microsoft.com/office/drawing/2014/main" id="{22D69966-8BCA-853C-71FF-153A4F358592}"/>
              </a:ext>
            </a:extLst>
          </p:cNvPr>
          <p:cNvSpPr txBox="1"/>
          <p:nvPr/>
        </p:nvSpPr>
        <p:spPr>
          <a:xfrm>
            <a:off x="550863" y="2759714"/>
            <a:ext cx="6093500" cy="1338572"/>
          </a:xfrm>
          <a:prstGeom prst="rect">
            <a:avLst/>
          </a:prstGeom>
          <a:noFill/>
        </p:spPr>
        <p:txBody>
          <a:bodyPr wrap="square">
            <a:spAutoFit/>
          </a:bodyPr>
          <a:lstStyle/>
          <a:p>
            <a:pPr marL="342900" lvl="0" indent="-342900">
              <a:lnSpc>
                <a:spcPct val="115000"/>
              </a:lnSpc>
              <a:spcAft>
                <a:spcPts val="800"/>
              </a:spcAft>
              <a:buSzPts val="1000"/>
              <a:buFont typeface="+mj-lt"/>
              <a:buAutoNum type="arabicPeriod"/>
              <a:tabLst>
                <a:tab pos="457200" algn="l"/>
              </a:tabLst>
            </a:pPr>
            <a:r>
              <a:rPr lang="en-AU" sz="2000" kern="100" dirty="0">
                <a:effectLst/>
                <a:latin typeface="Calibri Light" panose="020F0302020204030204" pitchFamily="34" charset="0"/>
                <a:ea typeface="Calibri Light" panose="020F0302020204030204" pitchFamily="34" charset="0"/>
                <a:cs typeface="Calibri Light" panose="020F0302020204030204" pitchFamily="34" charset="0"/>
              </a:rPr>
              <a:t>This isn’t a lecture </a:t>
            </a:r>
          </a:p>
          <a:p>
            <a:pPr marL="342900" lvl="0" indent="-342900">
              <a:lnSpc>
                <a:spcPct val="115000"/>
              </a:lnSpc>
              <a:spcAft>
                <a:spcPts val="800"/>
              </a:spcAft>
              <a:buSzPts val="1000"/>
              <a:buFont typeface="+mj-lt"/>
              <a:buAutoNum type="arabicPeriod"/>
              <a:tabLst>
                <a:tab pos="457200" algn="l"/>
              </a:tabLst>
            </a:pPr>
            <a:r>
              <a:rPr lang="en-AU" sz="2000" kern="100" dirty="0">
                <a:effectLst/>
                <a:latin typeface="Calibri Light" panose="020F0302020204030204" pitchFamily="34" charset="0"/>
                <a:ea typeface="Calibri Light" panose="020F0302020204030204" pitchFamily="34" charset="0"/>
                <a:cs typeface="Calibri Light" panose="020F0302020204030204" pitchFamily="34" charset="0"/>
              </a:rPr>
              <a:t>I’m not here to try tell you what to do</a:t>
            </a:r>
          </a:p>
          <a:p>
            <a:pPr marL="342900" lvl="0" indent="-342900">
              <a:lnSpc>
                <a:spcPct val="115000"/>
              </a:lnSpc>
              <a:spcAft>
                <a:spcPts val="800"/>
              </a:spcAft>
              <a:buSzPts val="1000"/>
              <a:buFont typeface="+mj-lt"/>
              <a:buAutoNum type="arabicPeriod"/>
              <a:tabLst>
                <a:tab pos="457200" algn="l"/>
              </a:tabLst>
            </a:pPr>
            <a:r>
              <a:rPr lang="en-AU" sz="2000" kern="100" dirty="0">
                <a:effectLst/>
                <a:latin typeface="Calibri Light" panose="020F0302020204030204" pitchFamily="34" charset="0"/>
                <a:ea typeface="Calibri Light" panose="020F0302020204030204" pitchFamily="34" charset="0"/>
                <a:cs typeface="Calibri Light" panose="020F0302020204030204" pitchFamily="34" charset="0"/>
              </a:rPr>
              <a:t>I’m sharing lived experience, the good and the bad</a:t>
            </a:r>
          </a:p>
        </p:txBody>
      </p:sp>
    </p:spTree>
    <p:extLst>
      <p:ext uri="{BB962C8B-B14F-4D97-AF65-F5344CB8AC3E}">
        <p14:creationId xmlns:p14="http://schemas.microsoft.com/office/powerpoint/2010/main" val="276537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C86981-E381-2DE9-3B67-839B06C3EE80}"/>
            </a:ext>
          </a:extLst>
        </p:cNvPr>
        <p:cNvGrpSpPr/>
        <p:nvPr/>
      </p:nvGrpSpPr>
      <p:grpSpPr>
        <a:xfrm>
          <a:off x="0" y="0"/>
          <a:ext cx="0" cy="0"/>
          <a:chOff x="0" y="0"/>
          <a:chExt cx="0" cy="0"/>
        </a:xfrm>
      </p:grpSpPr>
      <p:pic>
        <p:nvPicPr>
          <p:cNvPr id="4100" name="Picture 4" descr="Cultivating Attention: The Challenge of Reading Great Literature - Word on  Fire">
            <a:extLst>
              <a:ext uri="{FF2B5EF4-FFF2-40B4-BE49-F238E27FC236}">
                <a16:creationId xmlns:a16="http://schemas.microsoft.com/office/drawing/2014/main" id="{DD5CEC87-FDB7-C3A0-6389-EB26EE985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18047B1-1705-D719-7908-CB9D39AED63A}"/>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550863" y="6308725"/>
            <a:ext cx="1098549" cy="549275"/>
          </a:xfrm>
          <a:prstGeom prst="rect">
            <a:avLst/>
          </a:prstGeom>
        </p:spPr>
      </p:pic>
      <p:sp>
        <p:nvSpPr>
          <p:cNvPr id="2" name="Rectangle 1">
            <a:extLst>
              <a:ext uri="{FF2B5EF4-FFF2-40B4-BE49-F238E27FC236}">
                <a16:creationId xmlns:a16="http://schemas.microsoft.com/office/drawing/2014/main" id="{EB331007-0C68-FB18-08A4-D49D5E022F48}"/>
              </a:ext>
            </a:extLst>
          </p:cNvPr>
          <p:cNvSpPr/>
          <p:nvPr/>
        </p:nvSpPr>
        <p:spPr>
          <a:xfrm>
            <a:off x="0" y="0"/>
            <a:ext cx="12192000" cy="6858000"/>
          </a:xfrm>
          <a:prstGeom prst="rect">
            <a:avLst/>
          </a:prstGeom>
          <a:solidFill>
            <a:schemeClr val="bg2">
              <a:lumMod val="25000"/>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31B3B098-A3EF-9A68-D661-DCCED351BD23}"/>
              </a:ext>
            </a:extLst>
          </p:cNvPr>
          <p:cNvSpPr txBox="1"/>
          <p:nvPr/>
        </p:nvSpPr>
        <p:spPr>
          <a:xfrm>
            <a:off x="550862" y="549275"/>
            <a:ext cx="7475537" cy="461665"/>
          </a:xfrm>
          <a:prstGeom prst="rect">
            <a:avLst/>
          </a:prstGeom>
          <a:noFill/>
        </p:spPr>
        <p:txBody>
          <a:bodyPr wrap="square" rtlCol="0">
            <a:spAutoFit/>
          </a:bodyPr>
          <a:lstStyle/>
          <a:p>
            <a:r>
              <a:rPr lang="en-AU" sz="2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What do we actually mean by “culture”?</a:t>
            </a:r>
          </a:p>
        </p:txBody>
      </p:sp>
      <p:sp>
        <p:nvSpPr>
          <p:cNvPr id="3" name="TextBox 2">
            <a:extLst>
              <a:ext uri="{FF2B5EF4-FFF2-40B4-BE49-F238E27FC236}">
                <a16:creationId xmlns:a16="http://schemas.microsoft.com/office/drawing/2014/main" id="{8DDB5DA7-1FE6-864B-8BE6-5D6B99107C16}"/>
              </a:ext>
            </a:extLst>
          </p:cNvPr>
          <p:cNvSpPr txBox="1"/>
          <p:nvPr/>
        </p:nvSpPr>
        <p:spPr>
          <a:xfrm>
            <a:off x="550862" y="1498660"/>
            <a:ext cx="11090276" cy="707886"/>
          </a:xfrm>
          <a:prstGeom prst="rect">
            <a:avLst/>
          </a:prstGeom>
          <a:noFill/>
        </p:spPr>
        <p:txBody>
          <a:bodyPr wrap="square" rtlCol="0">
            <a:spAutoFit/>
          </a:bodyPr>
          <a:lstStyle/>
          <a:p>
            <a:r>
              <a:rPr lang="en-US" sz="2000"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“Culture is a set of meanings, behavioral norms, and values used by members of a particular society, as they construct their unique view of the world.”</a:t>
            </a:r>
            <a:endParaRPr lang="en-AU" sz="2000"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1B5DE937-EEC4-6978-1E32-5E05DC91B14F}"/>
              </a:ext>
            </a:extLst>
          </p:cNvPr>
          <p:cNvSpPr txBox="1"/>
          <p:nvPr/>
        </p:nvSpPr>
        <p:spPr>
          <a:xfrm>
            <a:off x="550862" y="2409969"/>
            <a:ext cx="11090276" cy="1015663"/>
          </a:xfrm>
          <a:prstGeom prst="rect">
            <a:avLst/>
          </a:prstGeom>
          <a:noFill/>
        </p:spPr>
        <p:txBody>
          <a:bodyPr wrap="square" rtlCol="0">
            <a:spAutoFit/>
          </a:bodyPr>
          <a:lstStyle/>
          <a:p>
            <a:r>
              <a:rPr lang="en-US" sz="2000"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“Culture is conceived as a set of denotative (what is or beliefs), connotative (what should be, or attitudes, norms and values), and pragmatic (how things are done or procedural roles) knowledge, shared by a group of individuals who have a common history and who participate in a social structure.”</a:t>
            </a:r>
            <a:endParaRPr lang="en-AU" sz="2000"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682612F2-F556-8F5E-41BD-7980011166AE}"/>
              </a:ext>
            </a:extLst>
          </p:cNvPr>
          <p:cNvSpPr txBox="1"/>
          <p:nvPr/>
        </p:nvSpPr>
        <p:spPr>
          <a:xfrm>
            <a:off x="550862" y="3598277"/>
            <a:ext cx="11090276" cy="1323439"/>
          </a:xfrm>
          <a:prstGeom prst="rect">
            <a:avLst/>
          </a:prstGeom>
          <a:noFill/>
        </p:spPr>
        <p:txBody>
          <a:bodyPr wrap="square" rtlCol="0">
            <a:spAutoFit/>
          </a:bodyPr>
          <a:lstStyle/>
          <a:p>
            <a:r>
              <a:rPr lang="en-US" sz="2000"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“Culture is an integrated pattern of human behavior which includes but is not limited to—thought, communication, languages, beliefs, values, practices, customs, courtesies, rituals, manners of interacting, roles, relationships, and expected behaviors of an ethnic group or social groups whose members are uniquely identifiable by that pattern of human behavior.”</a:t>
            </a:r>
            <a:endParaRPr lang="en-AU" sz="2000"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936FB384-3CAF-CC37-AADF-91945A96EBB2}"/>
              </a:ext>
            </a:extLst>
          </p:cNvPr>
          <p:cNvSpPr txBox="1"/>
          <p:nvPr/>
        </p:nvSpPr>
        <p:spPr>
          <a:xfrm>
            <a:off x="550862" y="5063585"/>
            <a:ext cx="11090275" cy="1323439"/>
          </a:xfrm>
          <a:prstGeom prst="rect">
            <a:avLst/>
          </a:prstGeom>
          <a:noFill/>
        </p:spPr>
        <p:txBody>
          <a:bodyPr wrap="square" rtlCol="0">
            <a:spAutoFit/>
          </a:bodyPr>
          <a:lstStyle/>
          <a:p>
            <a:r>
              <a:rPr lang="en-US" sz="2000"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“Culture is a system of collectively held values, beliefs, and practices of a group which guides decisions and actions in patterned and recurrent ways. It encompasses the organization of thinking, feeling, believing, valuing and behaving collectively that differentiates one group from another. Values and beliefs often function on an unconscious level.”</a:t>
            </a:r>
            <a:endParaRPr lang="en-AU" sz="2000"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3010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0" name="Picture 8" descr="Neglect of chronic mental health conditions now beyond crisis in Australia  | The Australian">
            <a:extLst>
              <a:ext uri="{FF2B5EF4-FFF2-40B4-BE49-F238E27FC236}">
                <a16:creationId xmlns:a16="http://schemas.microsoft.com/office/drawing/2014/main" id="{87146688-4D6A-25F0-4772-E76FBE9C7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8045D94-99EF-0660-2F1F-6FBF08A0C8B8}"/>
              </a:ext>
            </a:extLst>
          </p:cNvPr>
          <p:cNvSpPr/>
          <p:nvPr/>
        </p:nvSpPr>
        <p:spPr>
          <a:xfrm>
            <a:off x="0" y="0"/>
            <a:ext cx="12192000" cy="6858000"/>
          </a:xfrm>
          <a:prstGeom prst="rect">
            <a:avLst/>
          </a:prstGeom>
          <a:solidFill>
            <a:schemeClr val="bg2">
              <a:lumMod val="25000"/>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8C8F466B-07D2-FCAA-ACD1-6431623AE7B9}"/>
              </a:ext>
            </a:extLst>
          </p:cNvPr>
          <p:cNvSpPr txBox="1"/>
          <p:nvPr/>
        </p:nvSpPr>
        <p:spPr>
          <a:xfrm>
            <a:off x="1881877" y="2951946"/>
            <a:ext cx="8428246" cy="954107"/>
          </a:xfrm>
          <a:prstGeom prst="rect">
            <a:avLst/>
          </a:prstGeom>
          <a:noFill/>
        </p:spPr>
        <p:txBody>
          <a:bodyPr wrap="square" rtlCol="0">
            <a:spAutoFit/>
          </a:bodyPr>
          <a:lstStyle/>
          <a:p>
            <a:pPr algn="ctr"/>
            <a:r>
              <a:rPr lang="en-US" sz="2800" b="1"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…the feeling in your stomach on a Sunday night when thinking about work in the morning </a:t>
            </a:r>
            <a:endParaRPr lang="en-AU" sz="2800" b="1"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5718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8DF62-9B84-3A4B-7D58-A7A9AB7438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3CF85C3-9B9F-B715-E91A-60BF3C6288DE}"/>
              </a:ext>
            </a:extLst>
          </p:cNvPr>
          <p:cNvSpPr txBox="1"/>
          <p:nvPr/>
        </p:nvSpPr>
        <p:spPr>
          <a:xfrm>
            <a:off x="550862" y="549275"/>
            <a:ext cx="5430838" cy="461665"/>
          </a:xfrm>
          <a:prstGeom prst="rect">
            <a:avLst/>
          </a:prstGeom>
          <a:noFill/>
        </p:spPr>
        <p:txBody>
          <a:bodyPr wrap="square" rtlCol="0">
            <a:spAutoFit/>
          </a:bodyPr>
          <a:lstStyle/>
          <a:p>
            <a:r>
              <a:rPr lang="en-AU" sz="2400" b="1" dirty="0">
                <a:latin typeface="Calibri Light" panose="020F0302020204030204" pitchFamily="34" charset="0"/>
                <a:ea typeface="Calibri Light" panose="020F0302020204030204" pitchFamily="34" charset="0"/>
                <a:cs typeface="Calibri Light" panose="020F0302020204030204" pitchFamily="34" charset="0"/>
              </a:rPr>
              <a:t>What we already know to be true</a:t>
            </a:r>
          </a:p>
        </p:txBody>
      </p:sp>
      <p:grpSp>
        <p:nvGrpSpPr>
          <p:cNvPr id="6" name="Group 5">
            <a:extLst>
              <a:ext uri="{FF2B5EF4-FFF2-40B4-BE49-F238E27FC236}">
                <a16:creationId xmlns:a16="http://schemas.microsoft.com/office/drawing/2014/main" id="{0860520C-38FC-978D-00B5-22FB66F9BDA0}"/>
              </a:ext>
            </a:extLst>
          </p:cNvPr>
          <p:cNvGrpSpPr/>
          <p:nvPr/>
        </p:nvGrpSpPr>
        <p:grpSpPr>
          <a:xfrm>
            <a:off x="6096000" y="1933731"/>
            <a:ext cx="5423153" cy="3233455"/>
            <a:chOff x="5768226" y="1857983"/>
            <a:chExt cx="5872912" cy="3735421"/>
          </a:xfrm>
        </p:grpSpPr>
        <p:pic>
          <p:nvPicPr>
            <p:cNvPr id="8202" name="Picture 10" descr="Understanding Different Types of Research Assessment - Open and Universal  Science (OPUS) Project">
              <a:extLst>
                <a:ext uri="{FF2B5EF4-FFF2-40B4-BE49-F238E27FC236}">
                  <a16:creationId xmlns:a16="http://schemas.microsoft.com/office/drawing/2014/main" id="{A03CB304-6227-D919-E8C4-E6767EEBB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226" y="1857983"/>
              <a:ext cx="5872912" cy="37354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030859A-961C-CC1F-751E-F4723EB6D019}"/>
                </a:ext>
              </a:extLst>
            </p:cNvPr>
            <p:cNvSpPr/>
            <p:nvPr/>
          </p:nvSpPr>
          <p:spPr>
            <a:xfrm>
              <a:off x="5972783" y="5068111"/>
              <a:ext cx="1167319" cy="525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7" name="Picture 6">
            <a:extLst>
              <a:ext uri="{FF2B5EF4-FFF2-40B4-BE49-F238E27FC236}">
                <a16:creationId xmlns:a16="http://schemas.microsoft.com/office/drawing/2014/main" id="{37C049CB-6DCB-EDB7-1569-C579CC9219B5}"/>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550863" y="6308725"/>
            <a:ext cx="1098549" cy="549275"/>
          </a:xfrm>
          <a:prstGeom prst="rect">
            <a:avLst/>
          </a:prstGeom>
        </p:spPr>
      </p:pic>
      <p:sp>
        <p:nvSpPr>
          <p:cNvPr id="10" name="TextBox 9">
            <a:extLst>
              <a:ext uri="{FF2B5EF4-FFF2-40B4-BE49-F238E27FC236}">
                <a16:creationId xmlns:a16="http://schemas.microsoft.com/office/drawing/2014/main" id="{AE5D48AE-C5F6-11FD-01C5-CC5F3A4299D2}"/>
              </a:ext>
            </a:extLst>
          </p:cNvPr>
          <p:cNvSpPr txBox="1"/>
          <p:nvPr/>
        </p:nvSpPr>
        <p:spPr>
          <a:xfrm>
            <a:off x="550863" y="1945018"/>
            <a:ext cx="5545138" cy="3210879"/>
          </a:xfrm>
          <a:prstGeom prst="rect">
            <a:avLst/>
          </a:prstGeom>
          <a:noFill/>
        </p:spPr>
        <p:txBody>
          <a:bodyPr wrap="square">
            <a:spAutoFit/>
          </a:bodyPr>
          <a:lstStyle/>
          <a:p>
            <a:pPr marL="342900" lvl="0" indent="-342900">
              <a:lnSpc>
                <a:spcPct val="115000"/>
              </a:lnSpc>
              <a:spcAft>
                <a:spcPts val="800"/>
              </a:spcAft>
              <a:buSzPts val="1000"/>
              <a:buFont typeface="+mj-lt"/>
              <a:buAutoNum type="arabicPeriod"/>
              <a:tabLst>
                <a:tab pos="457200" algn="l"/>
              </a:tabLst>
            </a:pPr>
            <a:r>
              <a:rPr lang="en-US" sz="2000" kern="100" dirty="0">
                <a:latin typeface="Calibri Light" panose="020F0302020204030204" pitchFamily="34" charset="0"/>
                <a:ea typeface="Calibri Light" panose="020F0302020204030204" pitchFamily="34" charset="0"/>
                <a:cs typeface="Calibri Light" panose="020F0302020204030204" pitchFamily="34" charset="0"/>
              </a:rPr>
              <a:t>Workplace culture directly affects wellbeing, retention, and performance.</a:t>
            </a:r>
          </a:p>
          <a:p>
            <a:pPr marL="342900" lvl="0" indent="-342900">
              <a:lnSpc>
                <a:spcPct val="115000"/>
              </a:lnSpc>
              <a:spcAft>
                <a:spcPts val="800"/>
              </a:spcAft>
              <a:buSzPts val="1000"/>
              <a:buFont typeface="+mj-lt"/>
              <a:buAutoNum type="arabicPeriod"/>
              <a:tabLst>
                <a:tab pos="457200" algn="l"/>
              </a:tabLst>
            </a:pPr>
            <a:r>
              <a:rPr lang="en-US" sz="2000" kern="100" dirty="0">
                <a:latin typeface="Calibri Light" panose="020F0302020204030204" pitchFamily="34" charset="0"/>
                <a:ea typeface="Calibri Light" panose="020F0302020204030204" pitchFamily="34" charset="0"/>
                <a:cs typeface="Calibri Light" panose="020F0302020204030204" pitchFamily="34" charset="0"/>
              </a:rPr>
              <a:t>Poor culture increases burnout, absenteeism, and turnover.</a:t>
            </a:r>
          </a:p>
          <a:p>
            <a:pPr marL="342900" lvl="0" indent="-342900">
              <a:lnSpc>
                <a:spcPct val="115000"/>
              </a:lnSpc>
              <a:spcAft>
                <a:spcPts val="800"/>
              </a:spcAft>
              <a:buSzPts val="1000"/>
              <a:buFont typeface="+mj-lt"/>
              <a:buAutoNum type="arabicPeriod"/>
              <a:tabLst>
                <a:tab pos="457200" algn="l"/>
              </a:tabLst>
            </a:pPr>
            <a:r>
              <a:rPr lang="en-US" sz="2000" kern="100" dirty="0">
                <a:latin typeface="Calibri Light" panose="020F0302020204030204" pitchFamily="34" charset="0"/>
                <a:ea typeface="Calibri Light" panose="020F0302020204030204" pitchFamily="34" charset="0"/>
                <a:cs typeface="Calibri Light" panose="020F0302020204030204" pitchFamily="34" charset="0"/>
              </a:rPr>
              <a:t>Psychological safety is one of the strongest predictors of team effectiveness.</a:t>
            </a:r>
          </a:p>
          <a:p>
            <a:pPr marL="342900" lvl="0" indent="-342900">
              <a:lnSpc>
                <a:spcPct val="115000"/>
              </a:lnSpc>
              <a:spcAft>
                <a:spcPts val="800"/>
              </a:spcAft>
              <a:buSzPts val="1000"/>
              <a:buFont typeface="+mj-lt"/>
              <a:buAutoNum type="arabicPeriod"/>
              <a:tabLst>
                <a:tab pos="457200" algn="l"/>
              </a:tabLst>
            </a:pPr>
            <a:r>
              <a:rPr lang="en-US" sz="2000" kern="100" dirty="0">
                <a:latin typeface="Calibri Light" panose="020F0302020204030204" pitchFamily="34" charset="0"/>
                <a:ea typeface="Calibri Light" panose="020F0302020204030204" pitchFamily="34" charset="0"/>
                <a:cs typeface="Calibri Light" panose="020F0302020204030204" pitchFamily="34" charset="0"/>
              </a:rPr>
              <a:t>Most people don’t leave organisations, they leave environments.</a:t>
            </a:r>
          </a:p>
        </p:txBody>
      </p:sp>
    </p:spTree>
    <p:extLst>
      <p:ext uri="{BB962C8B-B14F-4D97-AF65-F5344CB8AC3E}">
        <p14:creationId xmlns:p14="http://schemas.microsoft.com/office/powerpoint/2010/main" val="262195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8A08BE-955C-A21B-F354-C8274F033653}"/>
              </a:ext>
            </a:extLst>
          </p:cNvPr>
          <p:cNvSpPr txBox="1"/>
          <p:nvPr/>
        </p:nvSpPr>
        <p:spPr>
          <a:xfrm>
            <a:off x="550862" y="549275"/>
            <a:ext cx="7805738" cy="461665"/>
          </a:xfrm>
          <a:prstGeom prst="rect">
            <a:avLst/>
          </a:prstGeom>
          <a:noFill/>
        </p:spPr>
        <p:txBody>
          <a:bodyPr wrap="square" rtlCol="0">
            <a:spAutoFit/>
          </a:bodyPr>
          <a:lstStyle/>
          <a:p>
            <a:r>
              <a:rPr lang="en-AU" sz="2400" b="1" dirty="0">
                <a:latin typeface="Calibri Light" panose="020F0302020204030204" pitchFamily="34" charset="0"/>
                <a:ea typeface="Calibri Light" panose="020F0302020204030204" pitchFamily="34" charset="0"/>
                <a:cs typeface="Calibri Light" panose="020F0302020204030204" pitchFamily="34" charset="0"/>
              </a:rPr>
              <a:t>Culture is shaped by patterns, not programs</a:t>
            </a:r>
          </a:p>
        </p:txBody>
      </p:sp>
      <p:pic>
        <p:nvPicPr>
          <p:cNvPr id="9220" name="Picture 4" descr="Shapes Pattern Design Clip Art at Clker.com - vector clip art online,  royalty free &amp; public domain">
            <a:extLst>
              <a:ext uri="{FF2B5EF4-FFF2-40B4-BE49-F238E27FC236}">
                <a16:creationId xmlns:a16="http://schemas.microsoft.com/office/drawing/2014/main" id="{02AFCA96-FC8B-9607-449D-ED54A176B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138" y="908050"/>
            <a:ext cx="5715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BA21770-E66A-6965-A585-F5DFFA24D1FA}"/>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550863" y="6308725"/>
            <a:ext cx="1098549" cy="549275"/>
          </a:xfrm>
          <a:prstGeom prst="rect">
            <a:avLst/>
          </a:prstGeom>
        </p:spPr>
      </p:pic>
      <p:sp>
        <p:nvSpPr>
          <p:cNvPr id="4" name="TextBox 3">
            <a:extLst>
              <a:ext uri="{FF2B5EF4-FFF2-40B4-BE49-F238E27FC236}">
                <a16:creationId xmlns:a16="http://schemas.microsoft.com/office/drawing/2014/main" id="{DE1D27CC-3EAF-18E3-3C60-3D7404264E01}"/>
              </a:ext>
            </a:extLst>
          </p:cNvPr>
          <p:cNvSpPr txBox="1"/>
          <p:nvPr/>
        </p:nvSpPr>
        <p:spPr>
          <a:xfrm>
            <a:off x="550863" y="2759714"/>
            <a:ext cx="5545138" cy="1338572"/>
          </a:xfrm>
          <a:prstGeom prst="rect">
            <a:avLst/>
          </a:prstGeom>
          <a:noFill/>
        </p:spPr>
        <p:txBody>
          <a:bodyPr wrap="square">
            <a:spAutoFit/>
          </a:bodyPr>
          <a:lstStyle/>
          <a:p>
            <a:pPr marL="342900" lvl="0" indent="-342900">
              <a:lnSpc>
                <a:spcPct val="115000"/>
              </a:lnSpc>
              <a:spcAft>
                <a:spcPts val="800"/>
              </a:spcAft>
              <a:buSzPts val="1000"/>
              <a:buFont typeface="+mj-lt"/>
              <a:buAutoNum type="arabicPeriod"/>
              <a:tabLst>
                <a:tab pos="457200" algn="l"/>
              </a:tabLst>
            </a:pPr>
            <a:r>
              <a:rPr lang="en-US" sz="2000" kern="100" dirty="0">
                <a:latin typeface="Calibri Light" panose="020F0302020204030204" pitchFamily="34" charset="0"/>
                <a:ea typeface="Calibri Light" panose="020F0302020204030204" pitchFamily="34" charset="0"/>
                <a:cs typeface="Calibri Light" panose="020F0302020204030204" pitchFamily="34" charset="0"/>
              </a:rPr>
              <a:t>What gets </a:t>
            </a:r>
            <a:r>
              <a:rPr lang="en-US" sz="2000" b="1" kern="100" dirty="0">
                <a:latin typeface="Calibri Light" panose="020F0302020204030204" pitchFamily="34" charset="0"/>
                <a:ea typeface="Calibri Light" panose="020F0302020204030204" pitchFamily="34" charset="0"/>
                <a:cs typeface="Calibri Light" panose="020F0302020204030204" pitchFamily="34" charset="0"/>
              </a:rPr>
              <a:t>noticed</a:t>
            </a:r>
          </a:p>
          <a:p>
            <a:pPr marL="342900" lvl="0" indent="-342900">
              <a:lnSpc>
                <a:spcPct val="115000"/>
              </a:lnSpc>
              <a:spcAft>
                <a:spcPts val="800"/>
              </a:spcAft>
              <a:buSzPts val="1000"/>
              <a:buFont typeface="+mj-lt"/>
              <a:buAutoNum type="arabicPeriod"/>
              <a:tabLst>
                <a:tab pos="457200" algn="l"/>
              </a:tabLst>
            </a:pPr>
            <a:r>
              <a:rPr lang="en-US" sz="2000" kern="100" dirty="0">
                <a:latin typeface="Calibri Light" panose="020F0302020204030204" pitchFamily="34" charset="0"/>
                <a:ea typeface="Calibri Light" panose="020F0302020204030204" pitchFamily="34" charset="0"/>
                <a:cs typeface="Calibri Light" panose="020F0302020204030204" pitchFamily="34" charset="0"/>
              </a:rPr>
              <a:t>What gets </a:t>
            </a:r>
            <a:r>
              <a:rPr lang="en-US" sz="2000" b="1" kern="100" dirty="0">
                <a:latin typeface="Calibri Light" panose="020F0302020204030204" pitchFamily="34" charset="0"/>
                <a:ea typeface="Calibri Light" panose="020F0302020204030204" pitchFamily="34" charset="0"/>
                <a:cs typeface="Calibri Light" panose="020F0302020204030204" pitchFamily="34" charset="0"/>
              </a:rPr>
              <a:t>tolerated</a:t>
            </a:r>
          </a:p>
          <a:p>
            <a:pPr marL="342900" lvl="0" indent="-342900">
              <a:lnSpc>
                <a:spcPct val="115000"/>
              </a:lnSpc>
              <a:spcAft>
                <a:spcPts val="800"/>
              </a:spcAft>
              <a:buSzPts val="1000"/>
              <a:buFont typeface="+mj-lt"/>
              <a:buAutoNum type="arabicPeriod"/>
              <a:tabLst>
                <a:tab pos="457200" algn="l"/>
              </a:tabLst>
            </a:pPr>
            <a:r>
              <a:rPr lang="en-US" sz="2000" kern="100" dirty="0">
                <a:latin typeface="Calibri Light" panose="020F0302020204030204" pitchFamily="34" charset="0"/>
                <a:ea typeface="Calibri Light" panose="020F0302020204030204" pitchFamily="34" charset="0"/>
                <a:cs typeface="Calibri Light" panose="020F0302020204030204" pitchFamily="34" charset="0"/>
              </a:rPr>
              <a:t>What gets </a:t>
            </a:r>
            <a:r>
              <a:rPr lang="en-US" sz="2000" b="1" kern="100" dirty="0">
                <a:latin typeface="Calibri Light" panose="020F0302020204030204" pitchFamily="34" charset="0"/>
                <a:ea typeface="Calibri Light" panose="020F0302020204030204" pitchFamily="34" charset="0"/>
                <a:cs typeface="Calibri Light" panose="020F0302020204030204" pitchFamily="34" charset="0"/>
              </a:rPr>
              <a:t>protected</a:t>
            </a:r>
          </a:p>
        </p:txBody>
      </p:sp>
    </p:spTree>
    <p:extLst>
      <p:ext uri="{BB962C8B-B14F-4D97-AF65-F5344CB8AC3E}">
        <p14:creationId xmlns:p14="http://schemas.microsoft.com/office/powerpoint/2010/main" val="94192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1D436-65CA-64AE-98DE-E6CD47079D10}"/>
            </a:ext>
          </a:extLst>
        </p:cNvPr>
        <p:cNvGrpSpPr/>
        <p:nvPr/>
      </p:nvGrpSpPr>
      <p:grpSpPr>
        <a:xfrm>
          <a:off x="0" y="0"/>
          <a:ext cx="0" cy="0"/>
          <a:chOff x="0" y="0"/>
          <a:chExt cx="0" cy="0"/>
        </a:xfrm>
      </p:grpSpPr>
      <p:pic>
        <p:nvPicPr>
          <p:cNvPr id="1026" name="Picture 2" descr="5 Outdated Recruitment Practices you REALLY Need to Change!">
            <a:extLst>
              <a:ext uri="{FF2B5EF4-FFF2-40B4-BE49-F238E27FC236}">
                <a16:creationId xmlns:a16="http://schemas.microsoft.com/office/drawing/2014/main" id="{D4F83A67-AF86-87C9-8ED9-02B954DD1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A876373-A5B2-4877-7F73-E4D01BA210C7}"/>
              </a:ext>
            </a:extLst>
          </p:cNvPr>
          <p:cNvSpPr/>
          <p:nvPr/>
        </p:nvSpPr>
        <p:spPr>
          <a:xfrm>
            <a:off x="0" y="0"/>
            <a:ext cx="12192000" cy="6858000"/>
          </a:xfrm>
          <a:prstGeom prst="rect">
            <a:avLst/>
          </a:prstGeom>
          <a:solidFill>
            <a:schemeClr val="bg2">
              <a:lumMod val="25000"/>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1D2135FC-E0C5-BADB-0C62-49D01E9897A8}"/>
              </a:ext>
            </a:extLst>
          </p:cNvPr>
          <p:cNvSpPr txBox="1"/>
          <p:nvPr/>
        </p:nvSpPr>
        <p:spPr>
          <a:xfrm>
            <a:off x="550862" y="549275"/>
            <a:ext cx="7805738" cy="461665"/>
          </a:xfrm>
          <a:prstGeom prst="rect">
            <a:avLst/>
          </a:prstGeom>
          <a:noFill/>
        </p:spPr>
        <p:txBody>
          <a:bodyPr wrap="square" rtlCol="0">
            <a:spAutoFit/>
          </a:bodyPr>
          <a:lstStyle/>
          <a:p>
            <a:r>
              <a:rPr lang="en-AU" sz="2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 quiet culture killer</a:t>
            </a:r>
          </a:p>
        </p:txBody>
      </p:sp>
      <p:pic>
        <p:nvPicPr>
          <p:cNvPr id="3" name="Picture 2">
            <a:extLst>
              <a:ext uri="{FF2B5EF4-FFF2-40B4-BE49-F238E27FC236}">
                <a16:creationId xmlns:a16="http://schemas.microsoft.com/office/drawing/2014/main" id="{4F4DA5A5-3CA3-4507-BBA6-BAA09CDE0518}"/>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550863" y="6308725"/>
            <a:ext cx="1098549" cy="549275"/>
          </a:xfrm>
          <a:prstGeom prst="rect">
            <a:avLst/>
          </a:prstGeom>
        </p:spPr>
      </p:pic>
      <p:sp>
        <p:nvSpPr>
          <p:cNvPr id="4" name="TextBox 3">
            <a:extLst>
              <a:ext uri="{FF2B5EF4-FFF2-40B4-BE49-F238E27FC236}">
                <a16:creationId xmlns:a16="http://schemas.microsoft.com/office/drawing/2014/main" id="{C7FC0B89-E44F-154B-0465-B721C9859BEA}"/>
              </a:ext>
            </a:extLst>
          </p:cNvPr>
          <p:cNvSpPr txBox="1"/>
          <p:nvPr/>
        </p:nvSpPr>
        <p:spPr>
          <a:xfrm>
            <a:off x="550862" y="2759714"/>
            <a:ext cx="10952879" cy="882036"/>
          </a:xfrm>
          <a:prstGeom prst="rect">
            <a:avLst/>
          </a:prstGeom>
          <a:noFill/>
        </p:spPr>
        <p:txBody>
          <a:bodyPr wrap="square">
            <a:spAutoFit/>
          </a:bodyPr>
          <a:lstStyle/>
          <a:p>
            <a:pPr lvl="0" algn="ctr">
              <a:lnSpc>
                <a:spcPct val="115000"/>
              </a:lnSpc>
              <a:spcAft>
                <a:spcPts val="800"/>
              </a:spcAft>
              <a:buSzPts val="1000"/>
              <a:tabLst>
                <a:tab pos="457200" algn="l"/>
              </a:tabLst>
            </a:pPr>
            <a:r>
              <a:rPr lang="en-US" sz="2000" b="1" kern="1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People are hired </a:t>
            </a:r>
            <a:r>
              <a:rPr lang="en-US" sz="2000" b="1" i="1" u="sng" kern="1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for</a:t>
            </a:r>
            <a:r>
              <a:rPr lang="en-US" sz="2000" b="1" kern="1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 a job description but expected to </a:t>
            </a:r>
            <a:r>
              <a:rPr lang="en-US" sz="2000" b="1" i="1" u="sng" kern="1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do</a:t>
            </a:r>
            <a:r>
              <a:rPr lang="en-US" sz="2000" b="1" kern="1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 the job. The gap is where frustration grows.</a:t>
            </a:r>
          </a:p>
          <a:p>
            <a:pPr lvl="0" algn="ctr">
              <a:lnSpc>
                <a:spcPct val="115000"/>
              </a:lnSpc>
              <a:spcAft>
                <a:spcPts val="800"/>
              </a:spcAft>
              <a:buSzPts val="1000"/>
              <a:tabLst>
                <a:tab pos="457200" algn="l"/>
              </a:tabLst>
            </a:pPr>
            <a:r>
              <a:rPr lang="en-US" sz="2000" b="1" kern="1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If people don’t know what ‘good’ looks like, they will assume they are failing.  </a:t>
            </a:r>
          </a:p>
        </p:txBody>
      </p:sp>
    </p:spTree>
    <p:extLst>
      <p:ext uri="{BB962C8B-B14F-4D97-AF65-F5344CB8AC3E}">
        <p14:creationId xmlns:p14="http://schemas.microsoft.com/office/powerpoint/2010/main" val="153663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B50A8-EC53-41DB-5CEB-3A8DD46E558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D0E6A0B-58D4-D8B2-8927-FC894025D114}"/>
              </a:ext>
            </a:extLst>
          </p:cNvPr>
          <p:cNvSpPr txBox="1"/>
          <p:nvPr/>
        </p:nvSpPr>
        <p:spPr>
          <a:xfrm>
            <a:off x="550863" y="549275"/>
            <a:ext cx="4922192" cy="461665"/>
          </a:xfrm>
          <a:prstGeom prst="rect">
            <a:avLst/>
          </a:prstGeom>
          <a:noFill/>
        </p:spPr>
        <p:txBody>
          <a:bodyPr wrap="square" rtlCol="0">
            <a:spAutoFit/>
          </a:bodyPr>
          <a:lstStyle/>
          <a:p>
            <a:r>
              <a:rPr lang="en-AU" sz="2400" b="1" dirty="0">
                <a:latin typeface="Calibri Light" panose="020F0302020204030204" pitchFamily="34" charset="0"/>
                <a:ea typeface="Calibri Light" panose="020F0302020204030204" pitchFamily="34" charset="0"/>
                <a:cs typeface="Calibri Light" panose="020F0302020204030204" pitchFamily="34" charset="0"/>
              </a:rPr>
              <a:t>Small agencies have the advantage</a:t>
            </a:r>
          </a:p>
        </p:txBody>
      </p:sp>
      <p:pic>
        <p:nvPicPr>
          <p:cNvPr id="7174" name="Picture 6" descr="Healthy Workplace Culture Is the Real Engine Behind High ...">
            <a:extLst>
              <a:ext uri="{FF2B5EF4-FFF2-40B4-BE49-F238E27FC236}">
                <a16:creationId xmlns:a16="http://schemas.microsoft.com/office/drawing/2014/main" id="{B35A3535-E8E8-C87B-F5DC-02C3041BB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285" y="1328164"/>
            <a:ext cx="4922193" cy="49221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3BD48C-BEC1-2F54-8C5A-0CC719C4F3A6}"/>
              </a:ext>
            </a:extLst>
          </p:cNvPr>
          <p:cNvSpPr txBox="1"/>
          <p:nvPr/>
        </p:nvSpPr>
        <p:spPr>
          <a:xfrm>
            <a:off x="550863" y="2531446"/>
            <a:ext cx="5545138" cy="1795107"/>
          </a:xfrm>
          <a:prstGeom prst="rect">
            <a:avLst/>
          </a:prstGeom>
          <a:noFill/>
        </p:spPr>
        <p:txBody>
          <a:bodyPr wrap="square">
            <a:spAutoFit/>
          </a:bodyPr>
          <a:lstStyle/>
          <a:p>
            <a:pPr marL="342900" lvl="0" indent="-342900">
              <a:lnSpc>
                <a:spcPct val="115000"/>
              </a:lnSpc>
              <a:spcAft>
                <a:spcPts val="800"/>
              </a:spcAft>
              <a:buSzPts val="1000"/>
              <a:buFont typeface="+mj-lt"/>
              <a:buAutoNum type="arabicPeriod"/>
              <a:tabLst>
                <a:tab pos="457200" algn="l"/>
              </a:tabLst>
            </a:pPr>
            <a:r>
              <a:rPr lang="en-US" sz="2000" kern="100" dirty="0">
                <a:latin typeface="Calibri Light" panose="020F0302020204030204" pitchFamily="34" charset="0"/>
                <a:ea typeface="Calibri Light" panose="020F0302020204030204" pitchFamily="34" charset="0"/>
                <a:cs typeface="Calibri Light" panose="020F0302020204030204" pitchFamily="34" charset="0"/>
              </a:rPr>
              <a:t>Proximity to leadership.</a:t>
            </a:r>
          </a:p>
          <a:p>
            <a:pPr marL="342900" lvl="0" indent="-342900">
              <a:lnSpc>
                <a:spcPct val="115000"/>
              </a:lnSpc>
              <a:spcAft>
                <a:spcPts val="800"/>
              </a:spcAft>
              <a:buSzPts val="1000"/>
              <a:buFont typeface="+mj-lt"/>
              <a:buAutoNum type="arabicPeriod"/>
              <a:tabLst>
                <a:tab pos="457200" algn="l"/>
              </a:tabLst>
            </a:pPr>
            <a:r>
              <a:rPr lang="en-US" sz="2000" kern="100" dirty="0">
                <a:latin typeface="Calibri Light" panose="020F0302020204030204" pitchFamily="34" charset="0"/>
                <a:ea typeface="Calibri Light" panose="020F0302020204030204" pitchFamily="34" charset="0"/>
                <a:cs typeface="Calibri Light" panose="020F0302020204030204" pitchFamily="34" charset="0"/>
              </a:rPr>
              <a:t>Visibility of behaviour.</a:t>
            </a:r>
          </a:p>
          <a:p>
            <a:pPr marL="342900" lvl="0" indent="-342900">
              <a:lnSpc>
                <a:spcPct val="115000"/>
              </a:lnSpc>
              <a:spcAft>
                <a:spcPts val="800"/>
              </a:spcAft>
              <a:buSzPts val="1000"/>
              <a:buFont typeface="+mj-lt"/>
              <a:buAutoNum type="arabicPeriod"/>
              <a:tabLst>
                <a:tab pos="457200" algn="l"/>
              </a:tabLst>
            </a:pPr>
            <a:r>
              <a:rPr lang="en-US" sz="2000" kern="100" dirty="0">
                <a:latin typeface="Calibri Light" panose="020F0302020204030204" pitchFamily="34" charset="0"/>
                <a:ea typeface="Calibri Light" panose="020F0302020204030204" pitchFamily="34" charset="0"/>
                <a:cs typeface="Calibri Light" panose="020F0302020204030204" pitchFamily="34" charset="0"/>
              </a:rPr>
              <a:t>Faster feedback loops.</a:t>
            </a:r>
          </a:p>
          <a:p>
            <a:pPr marL="342900" lvl="0" indent="-342900">
              <a:lnSpc>
                <a:spcPct val="115000"/>
              </a:lnSpc>
              <a:spcAft>
                <a:spcPts val="800"/>
              </a:spcAft>
              <a:buSzPts val="1000"/>
              <a:buFont typeface="+mj-lt"/>
              <a:buAutoNum type="arabicPeriod"/>
              <a:tabLst>
                <a:tab pos="457200" algn="l"/>
              </a:tabLst>
            </a:pPr>
            <a:r>
              <a:rPr lang="en-US" sz="2000" kern="100" dirty="0">
                <a:latin typeface="Calibri Light" panose="020F0302020204030204" pitchFamily="34" charset="0"/>
                <a:ea typeface="Calibri Light" panose="020F0302020204030204" pitchFamily="34" charset="0"/>
                <a:cs typeface="Calibri Light" panose="020F0302020204030204" pitchFamily="34" charset="0"/>
              </a:rPr>
              <a:t>Culture is harder to hide.</a:t>
            </a:r>
          </a:p>
        </p:txBody>
      </p:sp>
    </p:spTree>
    <p:extLst>
      <p:ext uri="{BB962C8B-B14F-4D97-AF65-F5344CB8AC3E}">
        <p14:creationId xmlns:p14="http://schemas.microsoft.com/office/powerpoint/2010/main" val="311723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DF401-F4F8-53E4-89EB-C8D4CBF8BA53}"/>
            </a:ext>
          </a:extLst>
        </p:cNvPr>
        <p:cNvGrpSpPr/>
        <p:nvPr/>
      </p:nvGrpSpPr>
      <p:grpSpPr>
        <a:xfrm>
          <a:off x="0" y="0"/>
          <a:ext cx="0" cy="0"/>
          <a:chOff x="0" y="0"/>
          <a:chExt cx="0" cy="0"/>
        </a:xfrm>
      </p:grpSpPr>
      <p:pic>
        <p:nvPicPr>
          <p:cNvPr id="6148" name="Picture 4" descr="Man walking on desert photo – Free Beach Image on Unsplash">
            <a:extLst>
              <a:ext uri="{FF2B5EF4-FFF2-40B4-BE49-F238E27FC236}">
                <a16:creationId xmlns:a16="http://schemas.microsoft.com/office/drawing/2014/main" id="{1599108E-E76A-92D4-B915-0B46B5EC4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59D74F2-4382-2B95-5282-60EEFD16CAB4}"/>
              </a:ext>
            </a:extLst>
          </p:cNvPr>
          <p:cNvSpPr/>
          <p:nvPr/>
        </p:nvSpPr>
        <p:spPr>
          <a:xfrm>
            <a:off x="0" y="0"/>
            <a:ext cx="12192000" cy="6858000"/>
          </a:xfrm>
          <a:prstGeom prst="rect">
            <a:avLst/>
          </a:prstGeom>
          <a:solidFill>
            <a:schemeClr val="bg2">
              <a:lumMod val="25000"/>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308481B5-D12F-468C-4D2F-49FF5C2AC537}"/>
              </a:ext>
            </a:extLst>
          </p:cNvPr>
          <p:cNvSpPr txBox="1"/>
          <p:nvPr/>
        </p:nvSpPr>
        <p:spPr>
          <a:xfrm>
            <a:off x="550862" y="549275"/>
            <a:ext cx="3544887" cy="461665"/>
          </a:xfrm>
          <a:prstGeom prst="rect">
            <a:avLst/>
          </a:prstGeom>
          <a:noFill/>
        </p:spPr>
        <p:txBody>
          <a:bodyPr wrap="square" rtlCol="0">
            <a:spAutoFit/>
          </a:bodyPr>
          <a:lstStyle/>
          <a:p>
            <a:r>
              <a:rPr lang="en-AU" sz="2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 personal reflection</a:t>
            </a:r>
          </a:p>
        </p:txBody>
      </p:sp>
      <p:sp>
        <p:nvSpPr>
          <p:cNvPr id="4" name="TextBox 3">
            <a:extLst>
              <a:ext uri="{FF2B5EF4-FFF2-40B4-BE49-F238E27FC236}">
                <a16:creationId xmlns:a16="http://schemas.microsoft.com/office/drawing/2014/main" id="{BD26903E-55E6-EC91-6469-EAEBDC197A9C}"/>
              </a:ext>
            </a:extLst>
          </p:cNvPr>
          <p:cNvSpPr txBox="1"/>
          <p:nvPr/>
        </p:nvSpPr>
        <p:spPr>
          <a:xfrm>
            <a:off x="1881877" y="2951946"/>
            <a:ext cx="8428246" cy="954107"/>
          </a:xfrm>
          <a:prstGeom prst="rect">
            <a:avLst/>
          </a:prstGeom>
          <a:noFill/>
        </p:spPr>
        <p:txBody>
          <a:bodyPr wrap="square" rtlCol="0">
            <a:spAutoFit/>
          </a:bodyPr>
          <a:lstStyle/>
          <a:p>
            <a:pPr algn="ctr"/>
            <a:r>
              <a:rPr lang="en-US" sz="2800" b="1"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Culture is something you carry with you, long after you’ve finished working.</a:t>
            </a:r>
            <a:endParaRPr lang="en-AU" sz="2800" b="1"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6288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6866</TotalTime>
  <Words>2807</Words>
  <Application>Microsoft Office PowerPoint</Application>
  <PresentationFormat>Widescreen</PresentationFormat>
  <Paragraphs>191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Rannard</dc:creator>
  <cp:lastModifiedBy>Chris Rannard</cp:lastModifiedBy>
  <cp:revision>1</cp:revision>
  <dcterms:created xsi:type="dcterms:W3CDTF">2026-01-15T03:17:18Z</dcterms:created>
  <dcterms:modified xsi:type="dcterms:W3CDTF">2026-01-27T23:16:24Z</dcterms:modified>
</cp:coreProperties>
</file>