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3" r:id="rId11"/>
    <p:sldId id="268" r:id="rId12"/>
    <p:sldId id="269" r:id="rId13"/>
    <p:sldId id="271" r:id="rId14"/>
    <p:sldId id="27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4CA"/>
    <a:srgbClr val="000D33"/>
    <a:srgbClr val="D7D9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8" autoAdjust="0"/>
    <p:restoredTop sz="85739" autoAdjust="0"/>
  </p:normalViewPr>
  <p:slideViewPr>
    <p:cSldViewPr snapToGrid="0">
      <p:cViewPr varScale="1">
        <p:scale>
          <a:sx n="116" d="100"/>
          <a:sy n="116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7D9F5"/>
            </a:solidFill>
          </c:spPr>
          <c:dPt>
            <c:idx val="0"/>
            <c:bubble3D val="0"/>
            <c:spPr>
              <a:solidFill>
                <a:srgbClr val="000D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19-4E05-8081-E89C2DBCD484}"/>
              </c:ext>
            </c:extLst>
          </c:dPt>
          <c:dPt>
            <c:idx val="1"/>
            <c:bubble3D val="0"/>
            <c:spPr>
              <a:solidFill>
                <a:srgbClr val="D7D9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438-4264-8985-1F514308D849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0.69</c:v>
                </c:pt>
                <c:pt idx="1">
                  <c:v>0.31000000000000005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9-4E05-8081-E89C2DBCD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7D9F5"/>
            </a:solidFill>
          </c:spPr>
          <c:dPt>
            <c:idx val="0"/>
            <c:bubble3D val="0"/>
            <c:spPr>
              <a:solidFill>
                <a:srgbClr val="000D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19-4E05-8081-E89C2DBCD484}"/>
              </c:ext>
            </c:extLst>
          </c:dPt>
          <c:dPt>
            <c:idx val="1"/>
            <c:bubble3D val="0"/>
            <c:spPr>
              <a:solidFill>
                <a:srgbClr val="D7D9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55-4DF9-A59E-08B86753F376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0.61</c:v>
                </c:pt>
                <c:pt idx="1">
                  <c:v>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9-4E05-8081-E89C2DBCD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D7D9F5"/>
            </a:solidFill>
          </c:spPr>
          <c:dPt>
            <c:idx val="0"/>
            <c:bubble3D val="0"/>
            <c:spPr>
              <a:solidFill>
                <a:srgbClr val="000D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919-4E05-8081-E89C2DBCD484}"/>
              </c:ext>
            </c:extLst>
          </c:dPt>
          <c:dPt>
            <c:idx val="1"/>
            <c:bubble3D val="0"/>
            <c:spPr>
              <a:solidFill>
                <a:srgbClr val="D7D9F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55-4DF9-A59E-08B86753F376}"/>
              </c:ext>
            </c:extLst>
          </c:dPt>
          <c:cat>
            <c:strRef>
              <c:f>Sheet1!$A$2:$A$3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0.4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19-4E05-8081-E89C2DBCD4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A64F4-4A49-1DE4-3F41-79270ADC8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B187C4-F56D-F991-8236-7BFA0CB5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F19FF-E9B8-3D20-5074-313B842D50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211E0-030B-24F5-FE90-BC24B9224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568ED-1BC4-1B58-37F5-9A541CA60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2583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0B96D-ED37-A39B-D8AA-07B5254B7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6F7771-741A-DE2A-3528-B2912463C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ACCA3E-82BD-4CDD-9571-7DDE00B765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5671A-F484-0BDB-2E89-E9DE30B1A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4E866-FDC9-1B40-2121-7DF45B91E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65240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D2D378-90C6-412D-7143-A1EF4E77A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27B7BA-91A9-0DE1-19D1-5035C3167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3AF84B-BB40-743D-41DD-7B42969176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CE3FE-3501-ABCE-3F3D-43527F707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E80970-30AE-46B9-F838-2EF44938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1727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73EDF-11C2-53B8-127A-2B3199906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08E9E-7B2D-76EA-1FD4-09910F9D2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454ED-22F5-F2F3-8EDC-02D8BC01C5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F17DD-8D16-7199-2759-731F8B332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290F1-4D05-A62E-F506-F04DC3D36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5341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450DB-253B-9F1E-DC87-BD8B9D446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D6126-D413-98F9-05A3-D374215A7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A9B7B-57F8-2EDB-2ADE-43AA4C4132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CBFA26-79C1-9422-4814-84E58B4C1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D2476-75A6-064D-0D62-674D35E91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035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731DB-0793-65F3-0F9D-C6316AB4B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89080-6EC8-BEC8-4AA7-FC12ED9F9C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2C2508-F1DE-591D-5560-BD533D6EA3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0E586-6532-E324-D06D-6E4C713ED8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C3160-0014-CC1F-7E85-9B060E379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6EE14-CC20-4308-7D34-E41938C64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6654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09506-29DE-DA4A-FBCD-0A0D7F03C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372938-2062-DEE1-5FBF-3ED35E5310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FB7993-6F56-35A0-44B0-8331CBCE4F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5F6D5B-EB73-6FFA-BB90-C0BA6D0B8D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84ED30-6351-E57A-A10E-D94484637C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D9BB6E-DF70-C311-1CC3-12E095FB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199F27-A970-C650-0C94-910FB19BF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3CBE01-0F9D-1BE2-90BF-9BC16228B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19034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6EDFA-2E00-4923-B0D5-EA8A6E0B6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546F05-D1F2-B6DC-22BA-A89048C3B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44A7BC-8F56-7233-B2BF-AB3B95B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CFEF0F-BCC8-D48F-D90E-70F7EBACC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6279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F0C859-9F8C-858E-D2A1-B219C5025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63C879-11C0-A01B-3076-EEB19BCAB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D89ACA-22A4-7639-E3DA-5A18809E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9698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5542A-1037-DD32-B241-E0BC36CC3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B5BAB-7F5F-A1F3-E6F1-7437213B9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1A4CB-0EA6-7745-F9E9-603D0D76C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52E943-0313-C325-87A1-ADE712D92A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91FD2-D05D-FE45-7C30-282976706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ED52A-898E-1D98-FC05-10109F3FB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943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86E4C-7A2C-4A35-32FB-EFE1F32F2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875BB-3BCB-3FF0-B16B-1345986578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7673E2-0C5E-97C7-6D3D-1E50E5826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9AE83-1DB0-C56D-F3F6-2B086A30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9BD6CE-3B34-49D8-A860-C7F7A195C43C}" type="datetimeFigureOut">
              <a:rPr lang="en-AU" smtClean="0"/>
              <a:t>23/10/2025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08D19-31AA-A57B-7D33-D9E803363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B985B-90BD-F043-20B0-B6690D002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DD33A9-069A-4642-8F7B-8EF6449B1F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0371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F8A118-D106-D8B3-8A27-61047ED4BF16}"/>
              </a:ext>
            </a:extLst>
          </p:cNvPr>
          <p:cNvSpPr txBox="1">
            <a:spLocks/>
          </p:cNvSpPr>
          <p:nvPr userDrawn="1"/>
        </p:nvSpPr>
        <p:spPr>
          <a:xfrm>
            <a:off x="10972800" y="6430089"/>
            <a:ext cx="461211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1218209" rtl="0" eaLnBrk="1" latinLnBrk="0" hangingPunct="1">
              <a:defRPr lang="en-AU" sz="900" kern="1200" smtClean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Arial" pitchFamily="34" charset="0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8209" rtl="0" eaLnBrk="1" fontAlgn="auto" latinLnBrk="0" hangingPunct="1">
              <a:buClrTx/>
              <a:buSzTx/>
              <a:buFontTx/>
              <a:buNone/>
              <a:tabLst/>
              <a:defRPr/>
            </a:pPr>
            <a:fld id="{CE1B70CE-F4BC-4B6F-A663-B479B5E51611}" type="slidenum">
              <a:rPr kumimoji="0" lang="en-AU" sz="800" b="1" i="0" u="none" strike="noStrike" kern="1200" cap="none" spc="0" normalizeH="0" baseline="0" noProof="0" smtClean="0">
                <a:ln>
                  <a:noFill/>
                </a:ln>
                <a:solidFill>
                  <a:srgbClr val="3C3D41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Arial" pitchFamily="34" charset="0"/>
              </a:rPr>
              <a:pPr marL="0" marR="0" lvl="0" indent="0" algn="l" defTabSz="1218209" rtl="0" eaLnBrk="1" fontAlgn="auto" latinLnBrk="0" hangingPunct="1"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800" b="1" i="0" u="none" strike="noStrike" kern="1200" cap="none" spc="0" normalizeH="0" baseline="0" noProof="0">
              <a:ln>
                <a:noFill/>
              </a:ln>
              <a:solidFill>
                <a:srgbClr val="3C3D41"/>
              </a:solidFill>
              <a:effectLst/>
              <a:uLnTx/>
              <a:uFillTx/>
              <a:latin typeface="Inter" panose="020B0502030000000004" pitchFamily="34" charset="0"/>
              <a:ea typeface="Inter" panose="020B0502030000000004" pitchFamily="34" charset="0"/>
              <a:cs typeface="Arial" pitchFamily="34" charset="0"/>
            </a:endParaRP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4A291091-B889-5A15-8273-301DE4F23F5C}"/>
              </a:ext>
            </a:extLst>
          </p:cNvPr>
          <p:cNvSpPr txBox="1">
            <a:spLocks/>
          </p:cNvSpPr>
          <p:nvPr userDrawn="1"/>
        </p:nvSpPr>
        <p:spPr>
          <a:xfrm>
            <a:off x="9039677" y="6430089"/>
            <a:ext cx="1770502" cy="12311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l" defTabSz="1218209" rtl="0" eaLnBrk="1" latinLnBrk="0" hangingPunct="1">
              <a:defRPr sz="900" b="0" kern="1200" cap="all" baseline="0">
                <a:solidFill>
                  <a:schemeClr val="tx2"/>
                </a:solidFill>
                <a:latin typeface="Inter SemiBold" panose="020B0502030000000004" pitchFamily="34" charset="0"/>
                <a:ea typeface="Inter SemiBold" panose="020B0502030000000004" pitchFamily="34" charset="0"/>
                <a:cs typeface="+mn-cs"/>
              </a:defRPr>
            </a:lvl1pPr>
            <a:lvl2pPr marL="609105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209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7314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1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5523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628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3730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2837" algn="l" defTabSz="1218209" rtl="0" eaLnBrk="1" latinLnBrk="0" hangingPunct="1">
              <a:defRPr sz="2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AU" sz="800" cap="none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Australian Taxation Office</a:t>
            </a:r>
          </a:p>
        </p:txBody>
      </p:sp>
    </p:spTree>
    <p:extLst>
      <p:ext uri="{BB962C8B-B14F-4D97-AF65-F5344CB8AC3E}">
        <p14:creationId xmlns:p14="http://schemas.microsoft.com/office/powerpoint/2010/main" val="351907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yber.gov.au/business-government/secure-design/artificial-intelligence/an-introduction-to-artificial-intelligence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hyperlink" Target="https://www.digital.gov.au/initiatives/copilot-trial" TargetMode="External"/><Relationship Id="rId7" Type="http://schemas.openxmlformats.org/officeDocument/2006/relationships/image" Target="../media/image12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10" Type="http://schemas.openxmlformats.org/officeDocument/2006/relationships/chart" Target="../charts/chart3.xml"/><Relationship Id="rId4" Type="http://schemas.openxmlformats.org/officeDocument/2006/relationships/image" Target="../media/image9.png"/><Relationship Id="rId9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obsandskills.gov.au/studies/generative-artificial-intelligence-capacity-study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robohub.org/artificial-intelligence-is-a-tool-not-a-threa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apolitical.co/solution-articles/en/risks-and-rewards-of-ai-in-the-public-secto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rm.org/executive-network/insights/disruption-opportunity-key-quotes-hr-visionaries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es.org/wp-content/uploads/2024/04/26-29-Interview-Spring-2024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F1F8D0-774D-E0D5-51D2-8369CF5CA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49"/>
          <a:stretch/>
        </p:blipFill>
        <p:spPr>
          <a:xfrm>
            <a:off x="3137349" y="0"/>
            <a:ext cx="9054651" cy="68580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8955CDE-F608-3142-DA48-CB9C55152F5A}"/>
              </a:ext>
            </a:extLst>
          </p:cNvPr>
          <p:cNvSpPr/>
          <p:nvPr/>
        </p:nvSpPr>
        <p:spPr>
          <a:xfrm>
            <a:off x="6624595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C1EF5EC3-EDB8-F4ED-77A7-B06BFC23C5CC}"/>
              </a:ext>
            </a:extLst>
          </p:cNvPr>
          <p:cNvSpPr/>
          <p:nvPr/>
        </p:nvSpPr>
        <p:spPr>
          <a:xfrm>
            <a:off x="0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61CBAB-BD0B-BB12-6A4A-64D77CABB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193717"/>
            <a:ext cx="2137684" cy="62323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18A2F8C-7958-0030-3B22-357EA5721254}"/>
              </a:ext>
            </a:extLst>
          </p:cNvPr>
          <p:cNvSpPr txBox="1">
            <a:spLocks/>
          </p:cNvSpPr>
          <p:nvPr/>
        </p:nvSpPr>
        <p:spPr>
          <a:xfrm>
            <a:off x="852038" y="2803288"/>
            <a:ext cx="5343296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>
                <a:solidFill>
                  <a:srgbClr val="131313"/>
                </a:solidFill>
                <a:latin typeface="Poppins"/>
              </a:rPr>
              <a:t>AI's Impact on Human Resource Management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23EB50A-5664-C70A-35ED-1FED78D0C727}"/>
              </a:ext>
            </a:extLst>
          </p:cNvPr>
          <p:cNvSpPr txBox="1">
            <a:spLocks/>
          </p:cNvSpPr>
          <p:nvPr/>
        </p:nvSpPr>
        <p:spPr>
          <a:xfrm>
            <a:off x="852038" y="3845771"/>
            <a:ext cx="3895496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1600" b="0" dirty="0">
                <a:solidFill>
                  <a:srgbClr val="3844CA"/>
                </a:solidFill>
                <a:latin typeface="Poppins"/>
              </a:rPr>
              <a:t>Transforming recruitment, training, and employee engagement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D8BB4FED-8FC1-349E-A08A-C0D5F457ED6E}"/>
              </a:ext>
            </a:extLst>
          </p:cNvPr>
          <p:cNvSpPr txBox="1">
            <a:spLocks/>
          </p:cNvSpPr>
          <p:nvPr/>
        </p:nvSpPr>
        <p:spPr>
          <a:xfrm>
            <a:off x="852038" y="5291104"/>
            <a:ext cx="5343296" cy="86946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AU" sz="1000" b="0" dirty="0">
                <a:solidFill>
                  <a:srgbClr val="131313">
                    <a:lumMod val="50000"/>
                    <a:lumOff val="50000"/>
                  </a:srgbClr>
                </a:solidFill>
                <a:latin typeface="Inter" panose="020B0502030000000004" pitchFamily="34" charset="0"/>
                <a:ea typeface="Inter" panose="020B0502030000000004" pitchFamily="34" charset="0"/>
              </a:rPr>
              <a:t>PRESENTER</a:t>
            </a:r>
            <a:endParaRPr lang="en-AU" sz="1050" b="0" dirty="0">
              <a:solidFill>
                <a:srgbClr val="131313">
                  <a:lumMod val="50000"/>
                  <a:lumOff val="50000"/>
                </a:srgbClr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AU" sz="120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Scott Keane</a:t>
            </a:r>
            <a:br>
              <a:rPr lang="en-AU" sz="120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AU" sz="1000" b="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Assistant Commissioner</a:t>
            </a:r>
            <a:br>
              <a:rPr lang="en-AU" sz="1000" b="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AU" sz="1000" b="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ATO People Workplace Relations &amp; Strategy</a:t>
            </a:r>
            <a:br>
              <a:rPr lang="en-AU" sz="1000" b="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</a:br>
            <a:r>
              <a:rPr lang="en-AU" sz="1000" b="0" dirty="0">
                <a:solidFill>
                  <a:srgbClr val="131313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Australian Taxation Office</a:t>
            </a:r>
            <a:endParaRPr lang="en-AU" sz="1050" dirty="0">
              <a:solidFill>
                <a:srgbClr val="131313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8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B9C0F1-8CAD-B9EB-AE27-38CDFA1523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0" r="36159"/>
          <a:stretch/>
        </p:blipFill>
        <p:spPr>
          <a:xfrm>
            <a:off x="7648575" y="0"/>
            <a:ext cx="4543425" cy="6865200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39C4043-E901-B022-4BCE-B4197102F2FC}"/>
              </a:ext>
            </a:extLst>
          </p:cNvPr>
          <p:cNvSpPr/>
          <p:nvPr/>
        </p:nvSpPr>
        <p:spPr>
          <a:xfrm>
            <a:off x="1159787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0F5ECAD-D15F-7854-0899-05AC833D8D17}"/>
              </a:ext>
            </a:extLst>
          </p:cNvPr>
          <p:cNvSpPr/>
          <p:nvPr/>
        </p:nvSpPr>
        <p:spPr>
          <a:xfrm>
            <a:off x="7784382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852038" y="1981343"/>
            <a:ext cx="439306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AI in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4857B-D999-4E2B-DCAA-356C07CA6DC9}"/>
              </a:ext>
            </a:extLst>
          </p:cNvPr>
          <p:cNvSpPr txBox="1"/>
          <p:nvPr/>
        </p:nvSpPr>
        <p:spPr>
          <a:xfrm>
            <a:off x="852038" y="2561552"/>
            <a:ext cx="6096000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7238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defRPr>
            </a:lvl1pPr>
          </a:lstStyle>
          <a:p>
            <a:r>
              <a:rPr lang="en-AU" sz="1400" dirty="0">
                <a:latin typeface="Inter" panose="020B0502030000000004" pitchFamily="34" charset="0"/>
                <a:ea typeface="Inter" panose="020B0502030000000004" pitchFamily="34" charset="0"/>
              </a:rPr>
              <a:t>Examples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A8B4E48-234F-CEA9-59BC-60D1E551F613}"/>
              </a:ext>
            </a:extLst>
          </p:cNvPr>
          <p:cNvSpPr/>
          <p:nvPr/>
        </p:nvSpPr>
        <p:spPr>
          <a:xfrm>
            <a:off x="806384" y="2936157"/>
            <a:ext cx="2453584" cy="1626758"/>
          </a:xfrm>
          <a:prstGeom prst="roundRect">
            <a:avLst>
              <a:gd name="adj" fmla="val 9541"/>
            </a:avLst>
          </a:prstGeom>
          <a:solidFill>
            <a:srgbClr val="000D3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936000" rIns="108000" bIns="72000" rtlCol="0" anchor="t"/>
          <a:lstStyle/>
          <a:p>
            <a:pPr algn="ctr"/>
            <a:r>
              <a:rPr lang="en-AU" sz="1400" b="1" dirty="0">
                <a:latin typeface="Inter" panose="020B0502030000000004" pitchFamily="34" charset="0"/>
                <a:ea typeface="Inter" panose="020B0502030000000004" pitchFamily="34" charset="0"/>
              </a:rPr>
              <a:t>Digital HR Assistants and Chatbots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66E581-C60E-C338-47B4-AC8522546BF5}"/>
              </a:ext>
            </a:extLst>
          </p:cNvPr>
          <p:cNvGrpSpPr/>
          <p:nvPr/>
        </p:nvGrpSpPr>
        <p:grpSpPr>
          <a:xfrm>
            <a:off x="3564249" y="2867339"/>
            <a:ext cx="2453584" cy="1695576"/>
            <a:chOff x="3564249" y="2867339"/>
            <a:chExt cx="2453584" cy="1695576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96AE8B8-8785-BD84-94A0-5A6A5B1F27A5}"/>
                </a:ext>
              </a:extLst>
            </p:cNvPr>
            <p:cNvSpPr/>
            <p:nvPr/>
          </p:nvSpPr>
          <p:spPr>
            <a:xfrm>
              <a:off x="3564249" y="2936157"/>
              <a:ext cx="2453584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Employee Engagement &amp; Wellbeing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7E834B-0EA0-173F-83BF-DF5633C78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4208" y="2867339"/>
              <a:ext cx="1213666" cy="1213666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1DBCFB-4F14-EDCF-515F-CBF05ADB79D0}"/>
              </a:ext>
            </a:extLst>
          </p:cNvPr>
          <p:cNvGrpSpPr/>
          <p:nvPr/>
        </p:nvGrpSpPr>
        <p:grpSpPr>
          <a:xfrm>
            <a:off x="6322115" y="2867339"/>
            <a:ext cx="2453584" cy="1695576"/>
            <a:chOff x="6322115" y="2867339"/>
            <a:chExt cx="2453584" cy="169557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5486D61-0A75-173D-5018-FC32844167C5}"/>
                </a:ext>
              </a:extLst>
            </p:cNvPr>
            <p:cNvSpPr/>
            <p:nvPr/>
          </p:nvSpPr>
          <p:spPr>
            <a:xfrm>
              <a:off x="6322115" y="2936157"/>
              <a:ext cx="2453584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Workforce Planning &amp; Analytics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BADE3E5-2511-9451-A136-345A236E7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2074" y="2867339"/>
              <a:ext cx="1213666" cy="121366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FD92B3A7-5088-421E-5354-E056B3F45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29" y="2867313"/>
            <a:ext cx="1214094" cy="121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201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BA0A80-3A3A-8B17-3742-E69159F4F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6" r="36153"/>
          <a:stretch/>
        </p:blipFill>
        <p:spPr>
          <a:xfrm>
            <a:off x="7528265" y="0"/>
            <a:ext cx="4663736" cy="68652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D429B4-B395-132E-404C-7D150F85AD95}"/>
              </a:ext>
            </a:extLst>
          </p:cNvPr>
          <p:cNvSpPr/>
          <p:nvPr/>
        </p:nvSpPr>
        <p:spPr>
          <a:xfrm>
            <a:off x="1159787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852038" y="1209818"/>
            <a:ext cx="570116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>
                <a:solidFill>
                  <a:srgbClr val="131313"/>
                </a:solidFill>
                <a:latin typeface="Poppins"/>
              </a:rPr>
              <a:t>Practical Implementation</a:t>
            </a:r>
            <a:endParaRPr kumimoji="0" lang="en-AU" sz="3200" b="1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Poppins"/>
              <a:ea typeface="+mj-ea"/>
              <a:cs typeface="Arial" pitchFamily="34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1D70E9-67CE-43EE-2EC1-D517EF244113}"/>
              </a:ext>
            </a:extLst>
          </p:cNvPr>
          <p:cNvSpPr/>
          <p:nvPr/>
        </p:nvSpPr>
        <p:spPr>
          <a:xfrm>
            <a:off x="7784382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0FFEB-E821-140F-C233-ABC1F0A496F0}"/>
              </a:ext>
            </a:extLst>
          </p:cNvPr>
          <p:cNvSpPr txBox="1"/>
          <p:nvPr/>
        </p:nvSpPr>
        <p:spPr>
          <a:xfrm>
            <a:off x="797745" y="1822639"/>
            <a:ext cx="6593656" cy="3754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b="1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Focus on use cases</a:t>
            </a:r>
            <a:br>
              <a:rPr lang="en-AU" sz="1200" b="1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Begin AI adoption by identifying inefficiencies and repetitive tasks in HR that AI can address effectively.</a:t>
            </a:r>
          </a:p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b="1" kern="100" dirty="0">
                <a:latin typeface="Inter" panose="020B0502030000000004" pitchFamily="34" charset="0"/>
                <a:cs typeface="Times New Roman" panose="02020603050405020304" pitchFamily="18" charset="0"/>
              </a:rPr>
              <a:t>Build AI awareness and literacy</a:t>
            </a:r>
            <a:br>
              <a:rPr lang="en-AU" sz="1400" b="1" kern="100" dirty="0">
                <a:latin typeface="Inter" panose="020B0502030000000004" pitchFamily="34" charset="0"/>
                <a:cs typeface="Times New Roman" panose="02020603050405020304" pitchFamily="18" charset="0"/>
              </a:rPr>
            </a:b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Increase HR staff understanding through courses and webinars to foster AI literacy and acceptance.</a:t>
            </a:r>
          </a:p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b="1" kern="100" dirty="0">
                <a:latin typeface="Inter" panose="020B0502030000000004" pitchFamily="34" charset="0"/>
                <a:cs typeface="Times New Roman" panose="02020603050405020304" pitchFamily="18" charset="0"/>
              </a:rPr>
              <a:t>Start small</a:t>
            </a:r>
            <a:br>
              <a:rPr lang="en-AU" sz="1200" b="1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 simple AI tools like Copilot to demonstrate immediate value in tasks.</a:t>
            </a:r>
          </a:p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b="1" kern="100" dirty="0">
                <a:latin typeface="Inter" panose="020B0502030000000004" pitchFamily="34" charset="0"/>
                <a:cs typeface="Times New Roman" panose="02020603050405020304" pitchFamily="18" charset="0"/>
              </a:rPr>
              <a:t>Define ethics and governance</a:t>
            </a:r>
            <a:br>
              <a:rPr lang="en-AU" sz="1200" b="1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Establish AI governance frameworks to promote ethical use, transparency, and accountability.</a:t>
            </a:r>
          </a:p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b="1" kern="100" dirty="0">
                <a:latin typeface="Inter" panose="020B0502030000000004" pitchFamily="34" charset="0"/>
                <a:cs typeface="Times New Roman" panose="02020603050405020304" pitchFamily="18" charset="0"/>
              </a:rPr>
              <a:t>Pilot and Collaborate</a:t>
            </a:r>
            <a:br>
              <a:rPr lang="en-AU" sz="1200" b="1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AU" sz="1200" kern="100" dirty="0" err="1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Collaborate</a:t>
            </a: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pilot AI tools, measure outcomes, and iteratively improve HR processes.</a:t>
            </a:r>
          </a:p>
        </p:txBody>
      </p:sp>
    </p:spTree>
    <p:extLst>
      <p:ext uri="{BB962C8B-B14F-4D97-AF65-F5344CB8AC3E}">
        <p14:creationId xmlns:p14="http://schemas.microsoft.com/office/powerpoint/2010/main" val="3453994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3245419" y="1660091"/>
            <a:ext cx="5701162" cy="86177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sz="3200" dirty="0">
                <a:solidFill>
                  <a:srgbClr val="131313"/>
                </a:solidFill>
                <a:latin typeface="Poppins"/>
              </a:rPr>
              <a:t>Checklist</a:t>
            </a:r>
            <a:br>
              <a:rPr lang="en-AU" sz="3200" dirty="0">
                <a:solidFill>
                  <a:srgbClr val="131313"/>
                </a:solidFill>
                <a:latin typeface="Poppins"/>
              </a:rPr>
            </a:br>
            <a:r>
              <a:rPr lang="en-AU" dirty="0">
                <a:solidFill>
                  <a:srgbClr val="3844CA"/>
                </a:solidFill>
                <a:latin typeface="Poppins"/>
              </a:rPr>
              <a:t>How to start with AI in HR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0FFEB-E821-140F-C233-ABC1F0A496F0}"/>
              </a:ext>
            </a:extLst>
          </p:cNvPr>
          <p:cNvSpPr txBox="1"/>
          <p:nvPr/>
        </p:nvSpPr>
        <p:spPr>
          <a:xfrm>
            <a:off x="4411868" y="2682487"/>
            <a:ext cx="3368265" cy="298229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 sz="1200" b="1" kern="10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Audit HR processes for inefficiencies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Identify high-impact use cases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Engage staff in AI discussions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Start with free or low-cost AI tools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Invest in basic AI literacy training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Define ethical guidelines and governance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Ensure human oversight in decisions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Monitor for bias and fairness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Collaborate across departments</a:t>
            </a:r>
            <a:endParaRPr lang="en-AU" b="0" dirty="0"/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b="0" dirty="0"/>
              <a:t>Pilot, measure, and iterate</a:t>
            </a:r>
            <a:endParaRPr lang="en-AU"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484B0-4311-93B9-C3BC-A4B4DE95D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27" y="581504"/>
            <a:ext cx="1342546" cy="134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3363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6E8B7C-FBCB-E451-0499-1D9423DFD17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" r="10849"/>
          <a:stretch/>
        </p:blipFill>
        <p:spPr>
          <a:xfrm>
            <a:off x="3137349" y="0"/>
            <a:ext cx="9054651" cy="6858000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D429B4-B395-132E-404C-7D150F85AD95}"/>
              </a:ext>
            </a:extLst>
          </p:cNvPr>
          <p:cNvSpPr/>
          <p:nvPr/>
        </p:nvSpPr>
        <p:spPr>
          <a:xfrm>
            <a:off x="0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1D70E9-67CE-43EE-2EC1-D517EF244113}"/>
              </a:ext>
            </a:extLst>
          </p:cNvPr>
          <p:cNvSpPr/>
          <p:nvPr/>
        </p:nvSpPr>
        <p:spPr>
          <a:xfrm>
            <a:off x="6624595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852038" y="2157774"/>
            <a:ext cx="439306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Final thoughts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13CFEAB-E3FD-1B27-8CEB-9F344D84640B}"/>
              </a:ext>
            </a:extLst>
          </p:cNvPr>
          <p:cNvSpPr txBox="1"/>
          <p:nvPr/>
        </p:nvSpPr>
        <p:spPr>
          <a:xfrm>
            <a:off x="797746" y="2770595"/>
            <a:ext cx="4928620" cy="1929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AI is not a universal fix but can enhance impact, fairness, and agility.</a:t>
            </a:r>
          </a:p>
          <a:p>
            <a:pPr marL="17145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dirty="0">
                <a:latin typeface="Inter" panose="020B0502030000000004" pitchFamily="34" charset="0"/>
                <a:ea typeface="Inter" panose="020B0502030000000004" pitchFamily="34" charset="0"/>
              </a:rPr>
              <a:t>Understanding risks and opportunities enables HR leaders to integrate AI responsibly.</a:t>
            </a:r>
          </a:p>
          <a:p>
            <a:pPr marL="171450" indent="-171450">
              <a:lnSpc>
                <a:spcPct val="120000"/>
              </a:lnSpc>
              <a:spcAft>
                <a:spcPts val="12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AU" sz="1400" dirty="0">
                <a:latin typeface="Inter" panose="020B0502030000000004" pitchFamily="34" charset="0"/>
                <a:ea typeface="Inter" panose="020B0502030000000004" pitchFamily="34" charset="0"/>
              </a:rPr>
              <a:t>Use cases and checklists can guide agencies in their AI journey.</a:t>
            </a:r>
          </a:p>
        </p:txBody>
      </p:sp>
    </p:spTree>
    <p:extLst>
      <p:ext uri="{BB962C8B-B14F-4D97-AF65-F5344CB8AC3E}">
        <p14:creationId xmlns:p14="http://schemas.microsoft.com/office/powerpoint/2010/main" val="1232553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D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3899469" y="3429000"/>
            <a:ext cx="439306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ctr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Questions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707D57-30C1-1964-C5D1-18F04873E5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25" y="2320925"/>
            <a:ext cx="1327150" cy="132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1304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7B77AF1-347C-717C-E67B-0E841119A7A8}"/>
              </a:ext>
            </a:extLst>
          </p:cNvPr>
          <p:cNvSpPr txBox="1">
            <a:spLocks/>
          </p:cNvSpPr>
          <p:nvPr/>
        </p:nvSpPr>
        <p:spPr>
          <a:xfrm>
            <a:off x="852037" y="2718911"/>
            <a:ext cx="2529337" cy="98488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What we’ll cover…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A1276F-6889-F552-9F08-2BAE5CF8FFE3}"/>
              </a:ext>
            </a:extLst>
          </p:cNvPr>
          <p:cNvGrpSpPr/>
          <p:nvPr/>
        </p:nvGrpSpPr>
        <p:grpSpPr>
          <a:xfrm>
            <a:off x="7406047" y="1743383"/>
            <a:ext cx="1673733" cy="3267060"/>
            <a:chOff x="6045200" y="1600200"/>
            <a:chExt cx="1538628" cy="3003342"/>
          </a:xfrm>
        </p:grpSpPr>
        <p:sp>
          <p:nvSpPr>
            <p:cNvPr id="8" name="Title 1">
              <a:extLst>
                <a:ext uri="{FF2B5EF4-FFF2-40B4-BE49-F238E27FC236}">
                  <a16:creationId xmlns:a16="http://schemas.microsoft.com/office/drawing/2014/main" id="{CE17657F-F729-6344-8163-E8EF543E348B}"/>
                </a:ext>
              </a:extLst>
            </p:cNvPr>
            <p:cNvSpPr txBox="1">
              <a:spLocks/>
            </p:cNvSpPr>
            <p:nvPr/>
          </p:nvSpPr>
          <p:spPr>
            <a:xfrm>
              <a:off x="6045200" y="4028804"/>
              <a:ext cx="700776" cy="3395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Poppins" panose="00000500000000000000" pitchFamily="2" charset="0"/>
                  <a:ea typeface="Inter" panose="020B0502030000000004" pitchFamily="34" charset="0"/>
                  <a:cs typeface="Poppins" panose="00000500000000000000" pitchFamily="2" charset="0"/>
                </a:rPr>
                <a:t>03</a:t>
              </a:r>
            </a:p>
          </p:txBody>
        </p: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69E6CD43-608A-DE05-878E-C1CE1DF9D831}"/>
                </a:ext>
              </a:extLst>
            </p:cNvPr>
            <p:cNvSpPr txBox="1">
              <a:spLocks/>
            </p:cNvSpPr>
            <p:nvPr/>
          </p:nvSpPr>
          <p:spPr>
            <a:xfrm>
              <a:off x="6045200" y="4326543"/>
              <a:ext cx="140400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j-cs"/>
                </a:rPr>
                <a:t>AI in action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A18396A-3454-7232-DD94-2EFFFD03B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3" r="36160"/>
            <a:stretch/>
          </p:blipFill>
          <p:spPr>
            <a:xfrm>
              <a:off x="6116434" y="1600200"/>
              <a:ext cx="1467394" cy="24150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24B7D4E-D652-2D1C-1C38-53EA3A84C911}"/>
              </a:ext>
            </a:extLst>
          </p:cNvPr>
          <p:cNvGrpSpPr/>
          <p:nvPr/>
        </p:nvGrpSpPr>
        <p:grpSpPr>
          <a:xfrm>
            <a:off x="5429693" y="1743383"/>
            <a:ext cx="1703758" cy="3467941"/>
            <a:chOff x="4140200" y="1600200"/>
            <a:chExt cx="1566230" cy="3188008"/>
          </a:xfrm>
        </p:grpSpPr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1B055B02-9F25-4AEB-920A-27124FA33E31}"/>
                </a:ext>
              </a:extLst>
            </p:cNvPr>
            <p:cNvSpPr txBox="1">
              <a:spLocks/>
            </p:cNvSpPr>
            <p:nvPr/>
          </p:nvSpPr>
          <p:spPr>
            <a:xfrm>
              <a:off x="4140200" y="4028804"/>
              <a:ext cx="700776" cy="3395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Poppins" panose="00000500000000000000" pitchFamily="2" charset="0"/>
                  <a:ea typeface="Inter" panose="020B0502030000000004" pitchFamily="34" charset="0"/>
                  <a:cs typeface="Poppins" panose="00000500000000000000" pitchFamily="2" charset="0"/>
                </a:rPr>
                <a:t>02</a:t>
              </a:r>
            </a:p>
          </p:txBody>
        </p:sp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67E32CBD-F2E2-01BC-2EB8-94217737E250}"/>
                </a:ext>
              </a:extLst>
            </p:cNvPr>
            <p:cNvSpPr txBox="1">
              <a:spLocks/>
            </p:cNvSpPr>
            <p:nvPr/>
          </p:nvSpPr>
          <p:spPr>
            <a:xfrm>
              <a:off x="4140200" y="4326543"/>
              <a:ext cx="1404000" cy="461665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j-cs"/>
                </a:rPr>
                <a:t>AI’s impact on HR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j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4F5DEA7-614D-A93F-D105-A42D74FA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6" r="30830"/>
            <a:stretch/>
          </p:blipFill>
          <p:spPr>
            <a:xfrm>
              <a:off x="4239036" y="1600200"/>
              <a:ext cx="1467394" cy="241506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FCA25D-796A-EC45-BBC4-808C374FB997}"/>
              </a:ext>
            </a:extLst>
          </p:cNvPr>
          <p:cNvGrpSpPr/>
          <p:nvPr/>
        </p:nvGrpSpPr>
        <p:grpSpPr>
          <a:xfrm>
            <a:off x="9352375" y="1743383"/>
            <a:ext cx="1706582" cy="3267060"/>
            <a:chOff x="7892400" y="1600200"/>
            <a:chExt cx="1568826" cy="3003342"/>
          </a:xfrm>
        </p:grpSpPr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E0ADD9FC-0F3A-6657-7C61-4A27EA659E67}"/>
                </a:ext>
              </a:extLst>
            </p:cNvPr>
            <p:cNvSpPr txBox="1">
              <a:spLocks/>
            </p:cNvSpPr>
            <p:nvPr/>
          </p:nvSpPr>
          <p:spPr>
            <a:xfrm>
              <a:off x="7892400" y="4028804"/>
              <a:ext cx="700776" cy="3395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Poppins" panose="00000500000000000000" pitchFamily="2" charset="0"/>
                  <a:ea typeface="Inter" panose="020B0502030000000004" pitchFamily="34" charset="0"/>
                  <a:cs typeface="Poppins" panose="00000500000000000000" pitchFamily="2" charset="0"/>
                </a:rPr>
                <a:t>04</a:t>
              </a:r>
            </a:p>
          </p:txBody>
        </p:sp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5EC6F176-E866-DE96-5017-224CA3B77DA0}"/>
                </a:ext>
              </a:extLst>
            </p:cNvPr>
            <p:cNvSpPr txBox="1">
              <a:spLocks/>
            </p:cNvSpPr>
            <p:nvPr/>
          </p:nvSpPr>
          <p:spPr>
            <a:xfrm>
              <a:off x="7892400" y="4326543"/>
              <a:ext cx="1404000" cy="27699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j-cs"/>
                </a:rPr>
                <a:t>Getting started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538CF8-E378-56D7-2BC2-FFBE25060E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20" r="36153"/>
            <a:stretch/>
          </p:blipFill>
          <p:spPr>
            <a:xfrm>
              <a:off x="7993832" y="1600200"/>
              <a:ext cx="1467394" cy="2415064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40C6C676-204F-CD65-BD61-2D235EAD2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28323"/>
          <a:stretch/>
        </p:blipFill>
        <p:spPr>
          <a:xfrm>
            <a:off x="3560855" y="1743383"/>
            <a:ext cx="1596243" cy="26271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50E2B07-2254-D588-65DE-7B9AC30A0397}"/>
              </a:ext>
            </a:extLst>
          </p:cNvPr>
          <p:cNvGrpSpPr/>
          <p:nvPr/>
        </p:nvGrpSpPr>
        <p:grpSpPr>
          <a:xfrm>
            <a:off x="3478575" y="4385238"/>
            <a:ext cx="1527283" cy="600877"/>
            <a:chOff x="2286000" y="4028804"/>
            <a:chExt cx="1404000" cy="552374"/>
          </a:xfrm>
        </p:grpSpPr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BC6483C6-B1E6-C9F5-3DCB-19F72D3998B9}"/>
                </a:ext>
              </a:extLst>
            </p:cNvPr>
            <p:cNvSpPr txBox="1">
              <a:spLocks/>
            </p:cNvSpPr>
            <p:nvPr/>
          </p:nvSpPr>
          <p:spPr>
            <a:xfrm>
              <a:off x="2286000" y="4028804"/>
              <a:ext cx="700776" cy="33951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20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Poppins" panose="00000500000000000000" pitchFamily="2" charset="0"/>
                  <a:ea typeface="Inter" panose="020B0502030000000004" pitchFamily="34" charset="0"/>
                  <a:cs typeface="Poppins" panose="00000500000000000000" pitchFamily="2" charset="0"/>
                </a:rPr>
                <a:t>01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7748485E-D4D3-2B1E-D8A9-2E5A76E66CC5}"/>
                </a:ext>
              </a:extLst>
            </p:cNvPr>
            <p:cNvSpPr txBox="1">
              <a:spLocks/>
            </p:cNvSpPr>
            <p:nvPr/>
          </p:nvSpPr>
          <p:spPr>
            <a:xfrm>
              <a:off x="2286000" y="4326539"/>
              <a:ext cx="1404000" cy="254639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6900" b="0" kern="1200" spc="-1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3844CA"/>
                </a:buClr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Inter" panose="020B0502030000000004" pitchFamily="34" charset="0"/>
                  <a:ea typeface="Inter" panose="020B0502030000000004" pitchFamily="34" charset="0"/>
                  <a:cs typeface="+mj-cs"/>
                </a:rPr>
                <a:t>What is AI?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cs typeface="+mj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86ED424-6429-11B3-3BAC-DAE16DE11E1D}"/>
              </a:ext>
            </a:extLst>
          </p:cNvPr>
          <p:cNvGrpSpPr/>
          <p:nvPr/>
        </p:nvGrpSpPr>
        <p:grpSpPr>
          <a:xfrm>
            <a:off x="10697508" y="1646677"/>
            <a:ext cx="1337595" cy="2745850"/>
            <a:chOff x="654080" y="0"/>
            <a:chExt cx="8967440" cy="68580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BF015EA-F5EC-280D-A21F-E9AA75DA09D1}"/>
                </a:ext>
              </a:extLst>
            </p:cNvPr>
            <p:cNvSpPr/>
            <p:nvPr/>
          </p:nvSpPr>
          <p:spPr>
            <a:xfrm flipH="1">
              <a:off x="654080" y="0"/>
              <a:ext cx="2440184" cy="6858000"/>
            </a:xfrm>
            <a:custGeom>
              <a:avLst/>
              <a:gdLst>
                <a:gd name="connsiteX0" fmla="*/ 1400933 w 2440184"/>
                <a:gd name="connsiteY0" fmla="*/ 0 h 6858000"/>
                <a:gd name="connsiteX1" fmla="*/ 2440184 w 2440184"/>
                <a:gd name="connsiteY1" fmla="*/ 0 h 6858000"/>
                <a:gd name="connsiteX2" fmla="*/ 2290881 w 2440184"/>
                <a:gd name="connsiteY2" fmla="*/ 129330 h 6858000"/>
                <a:gd name="connsiteX3" fmla="*/ 830438 w 2440184"/>
                <a:gd name="connsiteY3" fmla="*/ 3429000 h 6858000"/>
                <a:gd name="connsiteX4" fmla="*/ 2290881 w 2440184"/>
                <a:gd name="connsiteY4" fmla="*/ 6728671 h 6858000"/>
                <a:gd name="connsiteX5" fmla="*/ 2440184 w 2440184"/>
                <a:gd name="connsiteY5" fmla="*/ 6858000 h 6858000"/>
                <a:gd name="connsiteX6" fmla="*/ 1400934 w 2440184"/>
                <a:gd name="connsiteY6" fmla="*/ 6858000 h 6858000"/>
                <a:gd name="connsiteX7" fmla="*/ 1272993 w 2440184"/>
                <a:gd name="connsiteY7" fmla="*/ 6723807 h 6858000"/>
                <a:gd name="connsiteX8" fmla="*/ 0 w 2440184"/>
                <a:gd name="connsiteY8" fmla="*/ 3429000 h 6858000"/>
                <a:gd name="connsiteX9" fmla="*/ 1272993 w 2440184"/>
                <a:gd name="connsiteY9" fmla="*/ 13419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40184" h="6858000">
                  <a:moveTo>
                    <a:pt x="1400933" y="0"/>
                  </a:moveTo>
                  <a:lnTo>
                    <a:pt x="2440184" y="0"/>
                  </a:lnTo>
                  <a:lnTo>
                    <a:pt x="2290881" y="129330"/>
                  </a:lnTo>
                  <a:cubicBezTo>
                    <a:pt x="1393701" y="944767"/>
                    <a:pt x="830438" y="2121105"/>
                    <a:pt x="830438" y="3429000"/>
                  </a:cubicBezTo>
                  <a:cubicBezTo>
                    <a:pt x="830438" y="4736895"/>
                    <a:pt x="1393701" y="5913233"/>
                    <a:pt x="2290881" y="6728671"/>
                  </a:cubicBezTo>
                  <a:lnTo>
                    <a:pt x="2440184" y="6858000"/>
                  </a:lnTo>
                  <a:lnTo>
                    <a:pt x="1400934" y="6858000"/>
                  </a:lnTo>
                  <a:lnTo>
                    <a:pt x="1272993" y="6723807"/>
                  </a:lnTo>
                  <a:cubicBezTo>
                    <a:pt x="482061" y="5853589"/>
                    <a:pt x="0" y="4697590"/>
                    <a:pt x="0" y="3429000"/>
                  </a:cubicBezTo>
                  <a:cubicBezTo>
                    <a:pt x="0" y="2160410"/>
                    <a:pt x="482061" y="1004412"/>
                    <a:pt x="1272993" y="134193"/>
                  </a:cubicBezTo>
                  <a:close/>
                </a:path>
              </a:pathLst>
            </a:custGeom>
            <a:gradFill>
              <a:gsLst>
                <a:gs pos="0">
                  <a:sysClr val="window" lastClr="FFFFFF"/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2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799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C6ADEC3-64D7-ED9F-8493-5E42A37CFC94}"/>
                </a:ext>
              </a:extLst>
            </p:cNvPr>
            <p:cNvSpPr/>
            <p:nvPr/>
          </p:nvSpPr>
          <p:spPr>
            <a:xfrm flipH="1">
              <a:off x="1454971" y="0"/>
              <a:ext cx="8166549" cy="6858000"/>
            </a:xfrm>
            <a:custGeom>
              <a:avLst/>
              <a:gdLst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6549" h="6858000">
                  <a:moveTo>
                    <a:pt x="0" y="0"/>
                  </a:moveTo>
                  <a:lnTo>
                    <a:pt x="2643053" y="0"/>
                  </a:lnTo>
                  <a:lnTo>
                    <a:pt x="3434756" y="0"/>
                  </a:lnTo>
                  <a:lnTo>
                    <a:pt x="8166548" y="0"/>
                  </a:lnTo>
                  <a:lnTo>
                    <a:pt x="8038608" y="134193"/>
                  </a:lnTo>
                  <a:cubicBezTo>
                    <a:pt x="7247676" y="1004412"/>
                    <a:pt x="6765615" y="2160410"/>
                    <a:pt x="6765615" y="3429000"/>
                  </a:cubicBezTo>
                  <a:cubicBezTo>
                    <a:pt x="6765615" y="4697590"/>
                    <a:pt x="7247676" y="5853589"/>
                    <a:pt x="8038608" y="6723807"/>
                  </a:cubicBezTo>
                  <a:lnTo>
                    <a:pt x="8166549" y="6858000"/>
                  </a:lnTo>
                  <a:lnTo>
                    <a:pt x="3434756" y="6858000"/>
                  </a:lnTo>
                  <a:lnTo>
                    <a:pt x="2643053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94081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B336CC59-976A-0078-D3D5-233F2D990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4" r="28323"/>
          <a:stretch/>
        </p:blipFill>
        <p:spPr>
          <a:xfrm>
            <a:off x="8020050" y="0"/>
            <a:ext cx="4171950" cy="6866268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D429B4-B395-132E-404C-7D150F85AD95}"/>
              </a:ext>
            </a:extLst>
          </p:cNvPr>
          <p:cNvSpPr/>
          <p:nvPr/>
        </p:nvSpPr>
        <p:spPr>
          <a:xfrm>
            <a:off x="1159787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92AB12-0251-E7E9-ED21-2DFB3D641191}"/>
              </a:ext>
            </a:extLst>
          </p:cNvPr>
          <p:cNvGrpSpPr/>
          <p:nvPr/>
        </p:nvGrpSpPr>
        <p:grpSpPr>
          <a:xfrm>
            <a:off x="852038" y="1981343"/>
            <a:ext cx="6717092" cy="2802981"/>
            <a:chOff x="852038" y="868918"/>
            <a:chExt cx="6717092" cy="2802981"/>
          </a:xfrm>
        </p:grpSpPr>
        <p:sp>
          <p:nvSpPr>
            <p:cNvPr id="2" name="Title 3">
              <a:extLst>
                <a:ext uri="{FF2B5EF4-FFF2-40B4-BE49-F238E27FC236}">
                  <a16:creationId xmlns:a16="http://schemas.microsoft.com/office/drawing/2014/main" id="{4C90D8B4-A1E7-0300-EC7B-71182C996691}"/>
                </a:ext>
              </a:extLst>
            </p:cNvPr>
            <p:cNvSpPr txBox="1">
              <a:spLocks/>
            </p:cNvSpPr>
            <p:nvPr/>
          </p:nvSpPr>
          <p:spPr>
            <a:xfrm>
              <a:off x="852038" y="868918"/>
              <a:ext cx="3095625" cy="984885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723825" rtl="0" eaLnBrk="1" latinLnBrk="0" hangingPunct="1">
                <a:lnSpc>
                  <a:spcPts val="2500"/>
                </a:lnSpc>
                <a:spcBef>
                  <a:spcPct val="0"/>
                </a:spcBef>
                <a:spcAft>
                  <a:spcPts val="1200"/>
                </a:spcAft>
                <a:buNone/>
                <a:defRPr sz="2400" b="1" kern="1200" spc="0" baseline="0">
                  <a:solidFill>
                    <a:schemeClr val="bg2"/>
                  </a:solidFill>
                  <a:latin typeface="+mj-lt"/>
                  <a:ea typeface="+mj-ea"/>
                  <a:cs typeface="Arial" pitchFamily="34" charset="0"/>
                </a:defRPr>
              </a:lvl1pPr>
            </a:lstStyle>
            <a:p>
              <a:pPr marL="0" marR="0" lvl="0" indent="0" algn="l" defTabSz="7238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31313"/>
                  </a:solidFill>
                  <a:effectLst/>
                  <a:uLnTx/>
                  <a:uFillTx/>
                  <a:latin typeface="Poppins"/>
                  <a:ea typeface="+mj-ea"/>
                  <a:cs typeface="Arial" pitchFamily="34" charset="0"/>
                </a:rPr>
                <a:t>Artificial Intelligence</a:t>
              </a:r>
            </a:p>
          </p:txBody>
        </p:sp>
        <p:sp>
          <p:nvSpPr>
            <p:cNvPr id="3" name="Title 3">
              <a:extLst>
                <a:ext uri="{FF2B5EF4-FFF2-40B4-BE49-F238E27FC236}">
                  <a16:creationId xmlns:a16="http://schemas.microsoft.com/office/drawing/2014/main" id="{4E984956-CD82-35A3-810D-85D066CCEEE9}"/>
                </a:ext>
              </a:extLst>
            </p:cNvPr>
            <p:cNvSpPr txBox="1">
              <a:spLocks/>
            </p:cNvSpPr>
            <p:nvPr/>
          </p:nvSpPr>
          <p:spPr>
            <a:xfrm>
              <a:off x="852038" y="2065801"/>
              <a:ext cx="4124325" cy="1270989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723825" rtl="0" eaLnBrk="1" latinLnBrk="0" hangingPunct="1">
                <a:lnSpc>
                  <a:spcPts val="2500"/>
                </a:lnSpc>
                <a:spcBef>
                  <a:spcPct val="0"/>
                </a:spcBef>
                <a:spcAft>
                  <a:spcPts val="1200"/>
                </a:spcAft>
                <a:buNone/>
                <a:defRPr sz="2400" b="1" kern="1200" spc="0" baseline="0">
                  <a:solidFill>
                    <a:schemeClr val="bg2"/>
                  </a:solidFill>
                  <a:latin typeface="+mj-lt"/>
                  <a:ea typeface="+mj-ea"/>
                  <a:cs typeface="Arial" pitchFamily="34" charset="0"/>
                </a:defRPr>
              </a:lvl1pPr>
            </a:lstStyle>
            <a:p>
              <a:pPr marL="0" marR="0" lvl="0" indent="0" algn="l" defTabSz="72382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400" b="0" i="1" dirty="0">
                  <a:solidFill>
                    <a:srgbClr val="3844CA"/>
                  </a:solidFill>
                  <a:effectLst/>
                  <a:latin typeface="Inter Light" panose="020B0502030000000004" pitchFamily="34" charset="0"/>
                  <a:ea typeface="Inter Light" panose="020B0502030000000004" pitchFamily="34" charset="0"/>
                </a:rPr>
                <a:t>‘AI is the theory and development of computer systems able to perform tasks normally requiring human intelligence, such as visual perception, speech recognition, decision-making and translation between languages’</a:t>
              </a:r>
              <a:endParaRPr kumimoji="0" lang="en-AU" sz="1400" b="0" i="1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Inter Light" panose="020B0502030000000004" pitchFamily="34" charset="0"/>
                <a:ea typeface="Inter Light" panose="020B05020300000000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07D0AAA-1C83-92F6-B124-0F21A851F6DD}"/>
                </a:ext>
              </a:extLst>
            </p:cNvPr>
            <p:cNvSpPr txBox="1"/>
            <p:nvPr>
              <p:extLst>
                <p:ext uri="{E7BDC344-281C-4309-B0C6-D0EE65EED2A8}">
                  <p202:designPr xmlns:p202="http://schemas.microsoft.com/office/powerpoint/2020/02/main">
                    <p202:designTagLst>
                      <p202:designTag name="ARCH:1:CLS" val="InformationBlock"/>
                      <p202:designTag name="ARCH:1:VSVAR" val="TitledTextBox"/>
                    </p202:designTagLst>
                  </p202:designPr>
                </p:ext>
              </p:extLst>
            </p:nvPr>
          </p:nvSpPr>
          <p:spPr>
            <a:xfrm>
              <a:off x="852038" y="3548788"/>
              <a:ext cx="6717092" cy="12311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1262063" lvl="1" indent="-1262063">
                <a:spcBef>
                  <a:spcPts val="100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AU" sz="800" b="1" dirty="0">
                  <a:latin typeface="Inter" panose="020B0502030000000004" pitchFamily="34" charset="0"/>
                  <a:ea typeface="Inter" panose="020B0502030000000004" pitchFamily="34" charset="0"/>
                </a:rPr>
                <a:t>Definition from:</a:t>
              </a:r>
              <a:r>
                <a:rPr lang="en-AU" sz="800" dirty="0">
                  <a:latin typeface="Inter" panose="020B0502030000000004" pitchFamily="34" charset="0"/>
                  <a:ea typeface="Inter" panose="020B0502030000000004" pitchFamily="34" charset="0"/>
                </a:rPr>
                <a:t> “An introduction to artificial intelligence”,</a:t>
              </a:r>
              <a:r>
                <a:rPr lang="en-AU" sz="800" dirty="0">
                  <a:solidFill>
                    <a:srgbClr val="3844CA"/>
                  </a:solidFill>
                  <a:latin typeface="Inter" panose="020B0502030000000004" pitchFamily="34" charset="0"/>
                  <a:ea typeface="Inter" panose="020B0502030000000004" pitchFamily="34" charset="0"/>
                </a:rPr>
                <a:t> </a:t>
              </a:r>
              <a:r>
                <a:rPr lang="en-AU" sz="800" dirty="0">
                  <a:solidFill>
                    <a:srgbClr val="3844CA"/>
                  </a:solidFill>
                  <a:latin typeface="Inter" panose="020B0502030000000004" pitchFamily="34" charset="0"/>
                  <a:ea typeface="Inter" panose="020B05020300000000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Cyber.gov.au</a:t>
              </a:r>
              <a:endParaRPr lang="en-US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</a:endParaRPr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EE5678C-52EF-A6A2-39D8-FB705DC70B76}"/>
              </a:ext>
            </a:extLst>
          </p:cNvPr>
          <p:cNvSpPr/>
          <p:nvPr/>
        </p:nvSpPr>
        <p:spPr>
          <a:xfrm>
            <a:off x="7784382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9DEB00-C226-C9FB-9BFC-5358205929D7}"/>
              </a:ext>
            </a:extLst>
          </p:cNvPr>
          <p:cNvGrpSpPr/>
          <p:nvPr/>
        </p:nvGrpSpPr>
        <p:grpSpPr>
          <a:xfrm>
            <a:off x="7753351" y="1748393"/>
            <a:ext cx="3437513" cy="3258739"/>
            <a:chOff x="7753351" y="1748393"/>
            <a:chExt cx="3437513" cy="32587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D825BF8-E724-5DC1-A29F-887752BC02F9}"/>
                </a:ext>
              </a:extLst>
            </p:cNvPr>
            <p:cNvSpPr/>
            <p:nvPr/>
          </p:nvSpPr>
          <p:spPr>
            <a:xfrm>
              <a:off x="7753351" y="1850869"/>
              <a:ext cx="3437513" cy="3156263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600"/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B1EAE5AD-3846-53BD-E2D4-9AFED88F5175}"/>
                </a:ext>
              </a:extLst>
            </p:cNvPr>
            <p:cNvSpPr txBox="1">
              <a:spLocks/>
            </p:cNvSpPr>
            <p:nvPr/>
          </p:nvSpPr>
          <p:spPr>
            <a:xfrm>
              <a:off x="8202571" y="2793060"/>
              <a:ext cx="2539073" cy="227198"/>
            </a:xfrm>
            <a:prstGeom prst="rect">
              <a:avLst/>
            </a:prstGeom>
          </p:spPr>
          <p:txBody>
            <a:bodyPr vert="horz" wrap="square" lIns="0" tIns="0" rIns="0" bIns="0" rtlCol="0" anchor="t">
              <a:spAutoFit/>
            </a:bodyPr>
            <a:lstStyle>
              <a:lvl1pPr algn="l" defTabSz="723825" rtl="0" eaLnBrk="1" latinLnBrk="0" hangingPunct="1">
                <a:lnSpc>
                  <a:spcPts val="2500"/>
                </a:lnSpc>
                <a:spcBef>
                  <a:spcPct val="0"/>
                </a:spcBef>
                <a:spcAft>
                  <a:spcPts val="1200"/>
                </a:spcAft>
                <a:buNone/>
                <a:defRPr sz="2400" b="1" kern="1200" spc="0" baseline="0">
                  <a:solidFill>
                    <a:schemeClr val="bg2"/>
                  </a:solidFill>
                  <a:latin typeface="+mj-lt"/>
                  <a:ea typeface="+mj-ea"/>
                  <a:cs typeface="Arial" pitchFamily="34" charset="0"/>
                </a:defRPr>
              </a:lvl1pPr>
            </a:lstStyle>
            <a:p>
              <a:pPr marL="0" marR="0" lvl="0" indent="0" algn="ctr" defTabSz="7238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Poppins"/>
                  <a:ea typeface="+mj-ea"/>
                  <a:cs typeface="Arial" pitchFamily="34" charset="0"/>
                </a:rPr>
                <a:t>How does AI learn?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8655CBB3-BE06-6114-41C6-DC3755D46FE6}"/>
                </a:ext>
              </a:extLst>
            </p:cNvPr>
            <p:cNvGrpSpPr/>
            <p:nvPr/>
          </p:nvGrpSpPr>
          <p:grpSpPr>
            <a:xfrm>
              <a:off x="8202570" y="3219821"/>
              <a:ext cx="2539074" cy="1519419"/>
              <a:chOff x="6553201" y="3173969"/>
              <a:chExt cx="3095626" cy="185246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6FC9226-A756-EC69-FB3A-B5E78A15D855}"/>
                  </a:ext>
                </a:extLst>
              </p:cNvPr>
              <p:cNvSpPr/>
              <p:nvPr/>
            </p:nvSpPr>
            <p:spPr>
              <a:xfrm>
                <a:off x="6553201" y="3173969"/>
                <a:ext cx="3095626" cy="561688"/>
              </a:xfrm>
              <a:prstGeom prst="roundRect">
                <a:avLst>
                  <a:gd name="adj" fmla="val 2117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Learning from Data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7F9A7DA3-2830-FB33-5999-2BDBDCC63493}"/>
                  </a:ext>
                </a:extLst>
              </p:cNvPr>
              <p:cNvSpPr/>
              <p:nvPr/>
            </p:nvSpPr>
            <p:spPr>
              <a:xfrm>
                <a:off x="6553201" y="3819359"/>
                <a:ext cx="3095626" cy="561688"/>
              </a:xfrm>
              <a:prstGeom prst="roundRect">
                <a:avLst>
                  <a:gd name="adj" fmla="val 2117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Reinforcement Learning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9F71B48-8CB8-A4BB-B721-C05282D4ACC2}"/>
                  </a:ext>
                </a:extLst>
              </p:cNvPr>
              <p:cNvSpPr/>
              <p:nvPr/>
            </p:nvSpPr>
            <p:spPr>
              <a:xfrm>
                <a:off x="6553201" y="4464749"/>
                <a:ext cx="3095626" cy="561688"/>
              </a:xfrm>
              <a:prstGeom prst="roundRect">
                <a:avLst>
                  <a:gd name="adj" fmla="val 21172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AU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Inter" panose="020B0502030000000004" pitchFamily="34" charset="0"/>
                    <a:ea typeface="Inter" panose="020B0502030000000004" pitchFamily="34" charset="0"/>
                  </a:rPr>
                  <a:t>Pattern Recognition</a:t>
                </a:r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7C32289-D10D-65EE-51DE-FE4D81D10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43457" y="1748393"/>
              <a:ext cx="1257300" cy="1257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49786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FE9EEB-C750-AF62-4C63-2218CD50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952" y="2151390"/>
            <a:ext cx="2059848" cy="2927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</p:pic>
      <p:sp>
        <p:nvSpPr>
          <p:cNvPr id="2" name="Title 3">
            <a:extLst>
              <a:ext uri="{FF2B5EF4-FFF2-40B4-BE49-F238E27FC236}">
                <a16:creationId xmlns:a16="http://schemas.microsoft.com/office/drawing/2014/main" id="{054DCC11-2FB0-0AE6-05E8-7A5989C0E839}"/>
              </a:ext>
            </a:extLst>
          </p:cNvPr>
          <p:cNvSpPr txBox="1">
            <a:spLocks/>
          </p:cNvSpPr>
          <p:nvPr/>
        </p:nvSpPr>
        <p:spPr>
          <a:xfrm>
            <a:off x="852038" y="1981343"/>
            <a:ext cx="419621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Why AI matters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085E57-9F03-FC8A-59B3-9DEBBE12A634}"/>
              </a:ext>
            </a:extLst>
          </p:cNvPr>
          <p:cNvSpPr txBox="1"/>
          <p:nvPr/>
        </p:nvSpPr>
        <p:spPr>
          <a:xfrm>
            <a:off x="852038" y="2561552"/>
            <a:ext cx="6096000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7238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defRPr>
            </a:lvl1pPr>
          </a:lstStyle>
          <a:p>
            <a:r>
              <a:rPr lang="en-AU" sz="1400" dirty="0">
                <a:latin typeface="Inter" panose="020B0502030000000004" pitchFamily="34" charset="0"/>
                <a:ea typeface="Inter" panose="020B0502030000000004" pitchFamily="34" charset="0"/>
              </a:rPr>
              <a:t>Key findings from the Australian Government trial of Copilot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E4822D-82F5-64E3-765D-D8945B52BD8C}"/>
              </a:ext>
            </a:extLst>
          </p:cNvPr>
          <p:cNvSpPr txBox="1"/>
          <p:nvPr>
            <p:extLst>
              <p:ext uri="{E7BDC344-281C-4309-B0C6-D0EE65EED2A8}">
                <p202:designPr xmlns:p202="http://schemas.microsoft.com/office/powerpoint/2020/02/main">
                  <p202:designTagLst>
                    <p202:designTag name="ARCH:1:CLS" val="InformationBlock"/>
                    <p202:designTag name="ARCH:1:VSVAR" val="TitledTextBox"/>
                  </p202:designTagLst>
                </p202:designPr>
              </p:ext>
            </p:extLst>
          </p:nvPr>
        </p:nvSpPr>
        <p:spPr>
          <a:xfrm>
            <a:off x="852038" y="4977640"/>
            <a:ext cx="6717092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262063" lvl="1" indent="-1262063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Source: 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“Australian Government trial of Microsoft 365 Copilot”,</a:t>
            </a:r>
            <a:r>
              <a:rPr lang="en-AU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AU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Digital.gov.au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B6A2780-BF49-11C8-DC2B-31057F6951EA}"/>
              </a:ext>
            </a:extLst>
          </p:cNvPr>
          <p:cNvGrpSpPr/>
          <p:nvPr/>
        </p:nvGrpSpPr>
        <p:grpSpPr>
          <a:xfrm>
            <a:off x="746125" y="3040677"/>
            <a:ext cx="995145" cy="492443"/>
            <a:chOff x="133350" y="2971800"/>
            <a:chExt cx="1847850" cy="914400"/>
          </a:xfrm>
        </p:grpSpPr>
        <p:pic>
          <p:nvPicPr>
            <p:cNvPr id="13" name="Graphic 12" descr="Man with solid fill">
              <a:extLst>
                <a:ext uri="{FF2B5EF4-FFF2-40B4-BE49-F238E27FC236}">
                  <a16:creationId xmlns:a16="http://schemas.microsoft.com/office/drawing/2014/main" id="{1551F83C-E4B2-790F-85AC-776482A5C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00075" y="2971800"/>
              <a:ext cx="914400" cy="914400"/>
            </a:xfrm>
            <a:prstGeom prst="rect">
              <a:avLst/>
            </a:prstGeom>
          </p:spPr>
        </p:pic>
        <p:pic>
          <p:nvPicPr>
            <p:cNvPr id="14" name="Graphic 13" descr="Man with solid fill">
              <a:extLst>
                <a:ext uri="{FF2B5EF4-FFF2-40B4-BE49-F238E27FC236}">
                  <a16:creationId xmlns:a16="http://schemas.microsoft.com/office/drawing/2014/main" id="{9B9C1E14-1667-7AF0-9B6B-617E0BBFDE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66800" y="2971800"/>
              <a:ext cx="914400" cy="914400"/>
            </a:xfrm>
            <a:prstGeom prst="rect">
              <a:avLst/>
            </a:prstGeom>
          </p:spPr>
        </p:pic>
        <p:pic>
          <p:nvPicPr>
            <p:cNvPr id="15" name="Graphic 14" descr="Man with solid fill">
              <a:extLst>
                <a:ext uri="{FF2B5EF4-FFF2-40B4-BE49-F238E27FC236}">
                  <a16:creationId xmlns:a16="http://schemas.microsoft.com/office/drawing/2014/main" id="{F9D9F78F-12D5-AA8D-D3E1-6E5694CAF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3350" y="2971800"/>
              <a:ext cx="914400" cy="9144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8201011-E5C4-2B1E-232F-6F83FDBE513F}"/>
              </a:ext>
            </a:extLst>
          </p:cNvPr>
          <p:cNvSpPr txBox="1"/>
          <p:nvPr/>
        </p:nvSpPr>
        <p:spPr>
          <a:xfrm>
            <a:off x="797745" y="3619905"/>
            <a:ext cx="1511300" cy="8088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r>
              <a:rPr lang="en-AU" sz="2000" b="1" kern="100" dirty="0">
                <a:effectLst/>
                <a:latin typeface="Poppins" panose="00000500000000000000" pitchFamily="2" charset="0"/>
                <a:ea typeface="Aptos" panose="020B0004020202020204" pitchFamily="34" charset="0"/>
                <a:cs typeface="Poppins" panose="00000500000000000000" pitchFamily="2" charset="0"/>
              </a:rPr>
              <a:t>1 in 3 </a:t>
            </a:r>
            <a:r>
              <a:rPr lang="en-AU" sz="1200" kern="100" dirty="0">
                <a:effectLst/>
                <a:latin typeface="Inter" panose="020B05020300000000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participants used Copilot daily</a:t>
            </a:r>
            <a:endParaRPr lang="en-AU" sz="12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6101C9D-9881-47FC-89AC-24A4F55EBA6C}"/>
              </a:ext>
            </a:extLst>
          </p:cNvPr>
          <p:cNvGrpSpPr/>
          <p:nvPr/>
        </p:nvGrpSpPr>
        <p:grpSpPr>
          <a:xfrm>
            <a:off x="2611175" y="2914949"/>
            <a:ext cx="1712690" cy="1711385"/>
            <a:chOff x="2611175" y="2914949"/>
            <a:chExt cx="1712690" cy="1711385"/>
          </a:xfrm>
        </p:grpSpPr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EF1E276A-384C-5B14-06D9-39F982BABDD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06687164"/>
                </p:ext>
              </p:extLst>
            </p:nvPr>
          </p:nvGraphicFramePr>
          <p:xfrm>
            <a:off x="2611175" y="2914949"/>
            <a:ext cx="743897" cy="743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2306952-D965-D7E6-D101-285828F6332A}"/>
                </a:ext>
              </a:extLst>
            </p:cNvPr>
            <p:cNvSpPr txBox="1"/>
            <p:nvPr/>
          </p:nvSpPr>
          <p:spPr>
            <a:xfrm>
              <a:off x="2666097" y="3619905"/>
              <a:ext cx="1657768" cy="10064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69%</a:t>
              </a:r>
              <a:b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</a:br>
              <a:r>
                <a:rPr lang="en-AU" sz="1200" kern="100" dirty="0">
                  <a:effectLst/>
                  <a:latin typeface="Inter" panose="020B05020300000000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agreed it improved the speed of task completion</a:t>
              </a:r>
              <a:endParaRPr lang="en-A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373F66-7561-69AE-BD05-2F2B53C0EEB1}"/>
              </a:ext>
            </a:extLst>
          </p:cNvPr>
          <p:cNvGrpSpPr/>
          <p:nvPr/>
        </p:nvGrpSpPr>
        <p:grpSpPr>
          <a:xfrm>
            <a:off x="4568566" y="2914949"/>
            <a:ext cx="1712690" cy="1513767"/>
            <a:chOff x="4568566" y="2914949"/>
            <a:chExt cx="1712690" cy="1513767"/>
          </a:xfrm>
        </p:grpSpPr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2978B91F-9859-0E8D-41DA-E2436F24C77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15213346"/>
                </p:ext>
              </p:extLst>
            </p:nvPr>
          </p:nvGraphicFramePr>
          <p:xfrm>
            <a:off x="4568566" y="2914949"/>
            <a:ext cx="743897" cy="743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321C97F-3C20-8E5B-4ED2-0C14EDD231D0}"/>
                </a:ext>
              </a:extLst>
            </p:cNvPr>
            <p:cNvSpPr txBox="1"/>
            <p:nvPr/>
          </p:nvSpPr>
          <p:spPr>
            <a:xfrm>
              <a:off x="4623488" y="3619905"/>
              <a:ext cx="1657768" cy="8088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61%</a:t>
              </a:r>
              <a:b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</a:br>
              <a:r>
                <a:rPr lang="en-AU" sz="1200" kern="100" dirty="0">
                  <a:effectLst/>
                  <a:latin typeface="Inter" panose="020B05020300000000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said it improved the quality of their work</a:t>
              </a:r>
              <a:endParaRPr lang="en-A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4824998-3773-E9BD-7264-5BE7A55BBFF3}"/>
              </a:ext>
            </a:extLst>
          </p:cNvPr>
          <p:cNvGrpSpPr/>
          <p:nvPr/>
        </p:nvGrpSpPr>
        <p:grpSpPr>
          <a:xfrm>
            <a:off x="6576089" y="2914949"/>
            <a:ext cx="2114770" cy="1909004"/>
            <a:chOff x="6576089" y="2914949"/>
            <a:chExt cx="2114770" cy="1909004"/>
          </a:xfrm>
        </p:grpSpPr>
        <p:graphicFrame>
          <p:nvGraphicFramePr>
            <p:cNvPr id="25" name="Chart 24">
              <a:extLst>
                <a:ext uri="{FF2B5EF4-FFF2-40B4-BE49-F238E27FC236}">
                  <a16:creationId xmlns:a16="http://schemas.microsoft.com/office/drawing/2014/main" id="{78D1A96F-D0DE-C247-43C8-614877C89A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069215503"/>
                </p:ext>
              </p:extLst>
            </p:nvPr>
          </p:nvGraphicFramePr>
          <p:xfrm>
            <a:off x="6576089" y="2914949"/>
            <a:ext cx="743897" cy="74389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C58A6-23BC-426D-586D-4D06342A4E63}"/>
                </a:ext>
              </a:extLst>
            </p:cNvPr>
            <p:cNvSpPr txBox="1"/>
            <p:nvPr/>
          </p:nvSpPr>
          <p:spPr>
            <a:xfrm>
              <a:off x="6631011" y="3619905"/>
              <a:ext cx="2059848" cy="1204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40%</a:t>
              </a:r>
              <a:br>
                <a:rPr lang="en-AU" sz="2000" b="1" kern="100" dirty="0"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</a:br>
              <a:r>
                <a:rPr lang="en-AU" sz="1200" kern="100" dirty="0">
                  <a:effectLst/>
                  <a:latin typeface="Inter" panose="020B05020300000000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reported they could reallocate time to higher-level strategic and staff engagement tasks</a:t>
              </a:r>
              <a:endParaRPr lang="en-AU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01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0AC18E-C346-C29D-0D53-9910C2CEF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9" r="30830"/>
          <a:stretch/>
        </p:blipFill>
        <p:spPr>
          <a:xfrm>
            <a:off x="7105650" y="0"/>
            <a:ext cx="5086351" cy="686627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FD429B4-B395-132E-404C-7D150F85AD95}"/>
              </a:ext>
            </a:extLst>
          </p:cNvPr>
          <p:cNvSpPr/>
          <p:nvPr/>
        </p:nvSpPr>
        <p:spPr>
          <a:xfrm>
            <a:off x="1159787" y="0"/>
            <a:ext cx="8166549" cy="6858000"/>
          </a:xfrm>
          <a:custGeom>
            <a:avLst/>
            <a:gdLst>
              <a:gd name="connsiteX0" fmla="*/ 0 w 8166549"/>
              <a:gd name="connsiteY0" fmla="*/ 0 h 6858000"/>
              <a:gd name="connsiteX1" fmla="*/ 2643053 w 8166549"/>
              <a:gd name="connsiteY1" fmla="*/ 0 h 6858000"/>
              <a:gd name="connsiteX2" fmla="*/ 3434756 w 8166549"/>
              <a:gd name="connsiteY2" fmla="*/ 0 h 6858000"/>
              <a:gd name="connsiteX3" fmla="*/ 8166548 w 8166549"/>
              <a:gd name="connsiteY3" fmla="*/ 0 h 6858000"/>
              <a:gd name="connsiteX4" fmla="*/ 8038608 w 8166549"/>
              <a:gd name="connsiteY4" fmla="*/ 134193 h 6858000"/>
              <a:gd name="connsiteX5" fmla="*/ 6765615 w 8166549"/>
              <a:gd name="connsiteY5" fmla="*/ 3429000 h 6858000"/>
              <a:gd name="connsiteX6" fmla="*/ 8038608 w 8166549"/>
              <a:gd name="connsiteY6" fmla="*/ 6723807 h 6858000"/>
              <a:gd name="connsiteX7" fmla="*/ 8166549 w 8166549"/>
              <a:gd name="connsiteY7" fmla="*/ 6858000 h 6858000"/>
              <a:gd name="connsiteX8" fmla="*/ 3434756 w 8166549"/>
              <a:gd name="connsiteY8" fmla="*/ 6858000 h 6858000"/>
              <a:gd name="connsiteX9" fmla="*/ 2643053 w 8166549"/>
              <a:gd name="connsiteY9" fmla="*/ 6858000 h 6858000"/>
              <a:gd name="connsiteX10" fmla="*/ 0 w 8166549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166549" h="6858000">
                <a:moveTo>
                  <a:pt x="0" y="0"/>
                </a:moveTo>
                <a:lnTo>
                  <a:pt x="2643053" y="0"/>
                </a:lnTo>
                <a:lnTo>
                  <a:pt x="3434756" y="0"/>
                </a:lnTo>
                <a:lnTo>
                  <a:pt x="8166548" y="0"/>
                </a:lnTo>
                <a:lnTo>
                  <a:pt x="8038608" y="134193"/>
                </a:lnTo>
                <a:cubicBezTo>
                  <a:pt x="7247676" y="1004412"/>
                  <a:pt x="6765615" y="2160410"/>
                  <a:pt x="6765615" y="3429000"/>
                </a:cubicBezTo>
                <a:cubicBezTo>
                  <a:pt x="6765615" y="4697590"/>
                  <a:pt x="7247676" y="5853589"/>
                  <a:pt x="8038608" y="6723807"/>
                </a:cubicBezTo>
                <a:lnTo>
                  <a:pt x="8166549" y="6858000"/>
                </a:lnTo>
                <a:lnTo>
                  <a:pt x="3434756" y="6858000"/>
                </a:lnTo>
                <a:lnTo>
                  <a:pt x="2643053" y="6858000"/>
                </a:lnTo>
                <a:lnTo>
                  <a:pt x="0" y="6858000"/>
                </a:ln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4C90D8B4-A1E7-0300-EC7B-71182C996691}"/>
              </a:ext>
            </a:extLst>
          </p:cNvPr>
          <p:cNvSpPr txBox="1">
            <a:spLocks/>
          </p:cNvSpPr>
          <p:nvPr/>
        </p:nvSpPr>
        <p:spPr>
          <a:xfrm>
            <a:off x="852038" y="1981343"/>
            <a:ext cx="4393062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 marL="0" marR="0" lvl="0" indent="0" algn="l" defTabSz="7238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AI’s impact on HR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44857B-D999-4E2B-DCAA-356C07CA6DC9}"/>
              </a:ext>
            </a:extLst>
          </p:cNvPr>
          <p:cNvSpPr txBox="1"/>
          <p:nvPr/>
        </p:nvSpPr>
        <p:spPr>
          <a:xfrm>
            <a:off x="852038" y="2561552"/>
            <a:ext cx="6096000" cy="21544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defPPr>
              <a:defRPr lang="en-US"/>
            </a:defPPr>
            <a:lvl1pPr marR="0" lvl="0" indent="0" defTabSz="7238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200" b="1" i="0" u="none" strike="noStrike" cap="none" spc="0" normalizeH="0" baseline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defRPr>
            </a:lvl1pPr>
          </a:lstStyle>
          <a:p>
            <a:r>
              <a:rPr lang="en-AU" sz="1400" dirty="0">
                <a:latin typeface="Inter" panose="020B0502030000000004" pitchFamily="34" charset="0"/>
                <a:ea typeface="Inter" panose="020B0502030000000004" pitchFamily="34" charset="0"/>
              </a:rPr>
              <a:t>Focus areas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01D70E9-67CE-43EE-2EC1-D517EF244113}"/>
              </a:ext>
            </a:extLst>
          </p:cNvPr>
          <p:cNvSpPr/>
          <p:nvPr/>
        </p:nvSpPr>
        <p:spPr>
          <a:xfrm>
            <a:off x="7784382" y="0"/>
            <a:ext cx="2440184" cy="6858000"/>
          </a:xfrm>
          <a:custGeom>
            <a:avLst/>
            <a:gdLst>
              <a:gd name="connsiteX0" fmla="*/ 1400933 w 2440184"/>
              <a:gd name="connsiteY0" fmla="*/ 0 h 6858000"/>
              <a:gd name="connsiteX1" fmla="*/ 2440184 w 2440184"/>
              <a:gd name="connsiteY1" fmla="*/ 0 h 6858000"/>
              <a:gd name="connsiteX2" fmla="*/ 2290881 w 2440184"/>
              <a:gd name="connsiteY2" fmla="*/ 129330 h 6858000"/>
              <a:gd name="connsiteX3" fmla="*/ 830438 w 2440184"/>
              <a:gd name="connsiteY3" fmla="*/ 3429000 h 6858000"/>
              <a:gd name="connsiteX4" fmla="*/ 2290881 w 2440184"/>
              <a:gd name="connsiteY4" fmla="*/ 6728671 h 6858000"/>
              <a:gd name="connsiteX5" fmla="*/ 2440184 w 2440184"/>
              <a:gd name="connsiteY5" fmla="*/ 6858000 h 6858000"/>
              <a:gd name="connsiteX6" fmla="*/ 1400934 w 2440184"/>
              <a:gd name="connsiteY6" fmla="*/ 6858000 h 6858000"/>
              <a:gd name="connsiteX7" fmla="*/ 1272993 w 2440184"/>
              <a:gd name="connsiteY7" fmla="*/ 6723807 h 6858000"/>
              <a:gd name="connsiteX8" fmla="*/ 0 w 2440184"/>
              <a:gd name="connsiteY8" fmla="*/ 3429000 h 6858000"/>
              <a:gd name="connsiteX9" fmla="*/ 1272993 w 2440184"/>
              <a:gd name="connsiteY9" fmla="*/ 1341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0184" h="6858000">
                <a:moveTo>
                  <a:pt x="1400933" y="0"/>
                </a:moveTo>
                <a:lnTo>
                  <a:pt x="2440184" y="0"/>
                </a:lnTo>
                <a:lnTo>
                  <a:pt x="2290881" y="129330"/>
                </a:lnTo>
                <a:cubicBezTo>
                  <a:pt x="1393701" y="944767"/>
                  <a:pt x="830438" y="2121105"/>
                  <a:pt x="830438" y="3429000"/>
                </a:cubicBezTo>
                <a:cubicBezTo>
                  <a:pt x="830438" y="4736895"/>
                  <a:pt x="1393701" y="5913233"/>
                  <a:pt x="2290881" y="6728671"/>
                </a:cubicBezTo>
                <a:lnTo>
                  <a:pt x="2440184" y="6858000"/>
                </a:lnTo>
                <a:lnTo>
                  <a:pt x="1400934" y="6858000"/>
                </a:lnTo>
                <a:lnTo>
                  <a:pt x="1272993" y="6723807"/>
                </a:lnTo>
                <a:cubicBezTo>
                  <a:pt x="482061" y="5853589"/>
                  <a:pt x="0" y="4697590"/>
                  <a:pt x="0" y="3429000"/>
                </a:cubicBezTo>
                <a:cubicBezTo>
                  <a:pt x="0" y="2160410"/>
                  <a:pt x="482061" y="1004412"/>
                  <a:pt x="1272993" y="134193"/>
                </a:cubicBezTo>
                <a:close/>
              </a:path>
            </a:pathLst>
          </a:custGeom>
          <a:gradFill>
            <a:gsLst>
              <a:gs pos="0">
                <a:sysClr val="window" lastClr="FFFFFF"/>
              </a:gs>
              <a:gs pos="100000">
                <a:sysClr val="window" lastClr="FFFFFF">
                  <a:alpha val="8000"/>
                </a:sys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wrap="square" rtlCol="0" anchor="ctr">
            <a:noAutofit/>
          </a:bodyPr>
          <a:lstStyle/>
          <a:p>
            <a:pPr algn="ctr" defTabSz="914235">
              <a:defRPr/>
            </a:pPr>
            <a:endParaRPr lang="en-AU" sz="1799" kern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79AAC0C-4203-4F9C-34BE-B72EE1ACBC1A}"/>
              </a:ext>
            </a:extLst>
          </p:cNvPr>
          <p:cNvGrpSpPr/>
          <p:nvPr/>
        </p:nvGrpSpPr>
        <p:grpSpPr>
          <a:xfrm>
            <a:off x="5883587" y="2701690"/>
            <a:ext cx="2258512" cy="1861225"/>
            <a:chOff x="5883587" y="2701690"/>
            <a:chExt cx="2258512" cy="1861225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5486D61-0A75-173D-5018-FC32844167C5}"/>
                </a:ext>
              </a:extLst>
            </p:cNvPr>
            <p:cNvSpPr/>
            <p:nvPr/>
          </p:nvSpPr>
          <p:spPr>
            <a:xfrm>
              <a:off x="5883587" y="2936157"/>
              <a:ext cx="2258512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Shifting Skills Demand</a:t>
              </a:r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970BDAA9-E82B-FB85-D93E-A090F87C4F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046" y="2701690"/>
              <a:ext cx="1447594" cy="144759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AE8C36B-B452-751C-E76E-96FB025222FB}"/>
              </a:ext>
            </a:extLst>
          </p:cNvPr>
          <p:cNvGrpSpPr/>
          <p:nvPr/>
        </p:nvGrpSpPr>
        <p:grpSpPr>
          <a:xfrm>
            <a:off x="806385" y="2701690"/>
            <a:ext cx="2258512" cy="1861225"/>
            <a:chOff x="806385" y="2701690"/>
            <a:chExt cx="2258512" cy="18612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BA8B4E48-234F-CEA9-59BC-60D1E551F613}"/>
                </a:ext>
              </a:extLst>
            </p:cNvPr>
            <p:cNvSpPr/>
            <p:nvPr/>
          </p:nvSpPr>
          <p:spPr>
            <a:xfrm>
              <a:off x="806385" y="2936157"/>
              <a:ext cx="2258512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AI Augmenting Human Roles</a:t>
              </a: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F6D4F2C-B125-CB8F-5187-D8620C5B0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1844" y="2701690"/>
              <a:ext cx="1447594" cy="1447594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BB2C65D-2B05-0F67-05A0-8B1105C7CE05}"/>
              </a:ext>
            </a:extLst>
          </p:cNvPr>
          <p:cNvGrpSpPr/>
          <p:nvPr/>
        </p:nvGrpSpPr>
        <p:grpSpPr>
          <a:xfrm>
            <a:off x="3344986" y="2701690"/>
            <a:ext cx="2258512" cy="1861225"/>
            <a:chOff x="3344986" y="2701690"/>
            <a:chExt cx="2258512" cy="18612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096AE8B8-8785-BD84-94A0-5A6A5B1F27A5}"/>
                </a:ext>
              </a:extLst>
            </p:cNvPr>
            <p:cNvSpPr/>
            <p:nvPr/>
          </p:nvSpPr>
          <p:spPr>
            <a:xfrm>
              <a:off x="3344986" y="2936157"/>
              <a:ext cx="2258512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Uneven AI Adoption </a:t>
              </a:r>
              <a:b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</a:br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&amp; Shadow Use</a:t>
              </a:r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61B59863-CB35-41B1-57AD-4C9ED6BA9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0445" y="2701690"/>
              <a:ext cx="1447594" cy="1447594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08869C0A-053D-57D1-8AA6-F00F459C404D}"/>
              </a:ext>
            </a:extLst>
          </p:cNvPr>
          <p:cNvGrpSpPr/>
          <p:nvPr/>
        </p:nvGrpSpPr>
        <p:grpSpPr>
          <a:xfrm>
            <a:off x="8422188" y="2701690"/>
            <a:ext cx="2258512" cy="1861225"/>
            <a:chOff x="8422188" y="2701690"/>
            <a:chExt cx="2258512" cy="1861225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EC8F21C-07E9-1FA7-3A33-065090384F47}"/>
                </a:ext>
              </a:extLst>
            </p:cNvPr>
            <p:cNvSpPr/>
            <p:nvPr/>
          </p:nvSpPr>
          <p:spPr>
            <a:xfrm>
              <a:off x="8422188" y="2936157"/>
              <a:ext cx="2258512" cy="1626758"/>
            </a:xfrm>
            <a:prstGeom prst="roundRect">
              <a:avLst>
                <a:gd name="adj" fmla="val 9541"/>
              </a:avLst>
            </a:prstGeom>
            <a:solidFill>
              <a:srgbClr val="000D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936000" rIns="108000" bIns="72000" rtlCol="0" anchor="t"/>
            <a:lstStyle/>
            <a:p>
              <a:pPr algn="ctr"/>
              <a:r>
                <a:rPr lang="en-AU" sz="1400" b="1" dirty="0">
                  <a:latin typeface="Inter" panose="020B0502030000000004" pitchFamily="34" charset="0"/>
                  <a:ea typeface="Inter" panose="020B0502030000000004" pitchFamily="34" charset="0"/>
                </a:rPr>
                <a:t>Inclusive Workforce Focus</a:t>
              </a:r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4C871C6-0ADB-C7D8-CC04-258EB488F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7647" y="2701690"/>
              <a:ext cx="1447594" cy="1447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25839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D3379A-174E-339F-2751-DAC19A083DAD}"/>
              </a:ext>
            </a:extLst>
          </p:cNvPr>
          <p:cNvGrpSpPr/>
          <p:nvPr/>
        </p:nvGrpSpPr>
        <p:grpSpPr>
          <a:xfrm flipH="1">
            <a:off x="0" y="0"/>
            <a:ext cx="10584831" cy="6858000"/>
            <a:chOff x="1607169" y="0"/>
            <a:chExt cx="1058483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15CFB-3015-352E-DBA8-1EDD58E29AB7}"/>
                </a:ext>
              </a:extLst>
            </p:cNvPr>
            <p:cNvSpPr/>
            <p:nvPr/>
          </p:nvSpPr>
          <p:spPr>
            <a:xfrm>
              <a:off x="7620000" y="0"/>
              <a:ext cx="4572000" cy="6858000"/>
            </a:xfrm>
            <a:prstGeom prst="rect">
              <a:avLst/>
            </a:prstGeom>
            <a:solidFill>
              <a:srgbClr val="000D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6B02C35-B411-E42D-3097-2100627309BC}"/>
                </a:ext>
              </a:extLst>
            </p:cNvPr>
            <p:cNvSpPr/>
            <p:nvPr/>
          </p:nvSpPr>
          <p:spPr>
            <a:xfrm>
              <a:off x="1607169" y="0"/>
              <a:ext cx="8166549" cy="6858000"/>
            </a:xfrm>
            <a:custGeom>
              <a:avLst/>
              <a:gdLst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6858000 h 6858000"/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6549" h="6858000">
                  <a:moveTo>
                    <a:pt x="0" y="0"/>
                  </a:moveTo>
                  <a:lnTo>
                    <a:pt x="2643053" y="0"/>
                  </a:lnTo>
                  <a:lnTo>
                    <a:pt x="3434756" y="0"/>
                  </a:lnTo>
                  <a:lnTo>
                    <a:pt x="8166548" y="0"/>
                  </a:lnTo>
                  <a:lnTo>
                    <a:pt x="8038608" y="134193"/>
                  </a:lnTo>
                  <a:cubicBezTo>
                    <a:pt x="7247676" y="1004412"/>
                    <a:pt x="6765615" y="2160410"/>
                    <a:pt x="6765615" y="3429000"/>
                  </a:cubicBezTo>
                  <a:cubicBezTo>
                    <a:pt x="6765615" y="4697590"/>
                    <a:pt x="7247676" y="5853589"/>
                    <a:pt x="8038608" y="6723807"/>
                  </a:cubicBezTo>
                  <a:lnTo>
                    <a:pt x="8166549" y="6858000"/>
                  </a:lnTo>
                  <a:lnTo>
                    <a:pt x="3434756" y="6858000"/>
                  </a:lnTo>
                  <a:lnTo>
                    <a:pt x="2643053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</p:grpSp>
      <p:sp>
        <p:nvSpPr>
          <p:cNvPr id="56" name="Title 3">
            <a:extLst>
              <a:ext uri="{FF2B5EF4-FFF2-40B4-BE49-F238E27FC236}">
                <a16:creationId xmlns:a16="http://schemas.microsoft.com/office/drawing/2014/main" id="{5A53C1C4-E9E9-56F4-5945-35841D1C4306}"/>
              </a:ext>
            </a:extLst>
          </p:cNvPr>
          <p:cNvSpPr txBox="1">
            <a:spLocks/>
          </p:cNvSpPr>
          <p:nvPr/>
        </p:nvSpPr>
        <p:spPr>
          <a:xfrm>
            <a:off x="4659170" y="1280885"/>
            <a:ext cx="4862962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AI will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augment more jobs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than it automates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EB87BC0-44E8-5B00-D083-5C414CC9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686879"/>
              </p:ext>
            </p:extLst>
          </p:nvPr>
        </p:nvGraphicFramePr>
        <p:xfrm>
          <a:off x="4659170" y="2332347"/>
          <a:ext cx="6618348" cy="217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878">
                  <a:extLst>
                    <a:ext uri="{9D8B030D-6E8A-4147-A177-3AD203B41FA5}">
                      <a16:colId xmlns:a16="http://schemas.microsoft.com/office/drawing/2014/main" val="2609903678"/>
                    </a:ext>
                  </a:extLst>
                </a:gridCol>
                <a:gridCol w="4421470">
                  <a:extLst>
                    <a:ext uri="{9D8B030D-6E8A-4147-A177-3AD203B41FA5}">
                      <a16:colId xmlns:a16="http://schemas.microsoft.com/office/drawing/2014/main" val="715706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AI empowering employment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AI is viewed as a tool that empowers workers rather than replacing them, improving productivity and job quality.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15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Low automation </a:t>
                      </a:r>
                      <a:br>
                        <a:rPr lang="en-US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</a:b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risk jobs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Most jobs, about 79%*, have low risk of automation and are more likely to be augmented by AI technologies.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546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Focus on upskilling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HR leaders should focus on upskilling staff to integrate AI into workflows and enhance strategic decision-making.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669749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A2BAABC-350F-90F5-1DC6-3CB87216A3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21" y="852863"/>
            <a:ext cx="1594708" cy="1594708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AB1C6-2640-7803-0227-DDA80B8C58B8}"/>
              </a:ext>
            </a:extLst>
          </p:cNvPr>
          <p:cNvGrpSpPr/>
          <p:nvPr/>
        </p:nvGrpSpPr>
        <p:grpSpPr>
          <a:xfrm>
            <a:off x="595008" y="2846218"/>
            <a:ext cx="2554347" cy="1165565"/>
            <a:chOff x="8955314" y="3292732"/>
            <a:chExt cx="2554347" cy="11655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3B7D5-660C-B476-0488-1BBB68051418}"/>
                </a:ext>
              </a:extLst>
            </p:cNvPr>
            <p:cNvSpPr txBox="1"/>
            <p:nvPr/>
          </p:nvSpPr>
          <p:spPr>
            <a:xfrm>
              <a:off x="8955314" y="3292732"/>
              <a:ext cx="2554347" cy="63696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defTabSz="723825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1" spc="0" baseline="0">
                  <a:solidFill>
                    <a:srgbClr val="3844CA"/>
                  </a:solidFill>
                  <a:effectLst/>
                  <a:latin typeface="Inter Light" panose="020B0502030000000004" pitchFamily="34" charset="0"/>
                  <a:ea typeface="Inter Light" panose="020B05020300000000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AU" sz="1800" dirty="0">
                  <a:solidFill>
                    <a:schemeClr val="bg1"/>
                  </a:solidFill>
                </a:rPr>
                <a:t>‘Artificial Intelligence is a tool, not a threat’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72176A-D61A-2CFD-2EBE-BFAD961002E1}"/>
                </a:ext>
              </a:extLst>
            </p:cNvPr>
            <p:cNvSpPr txBox="1"/>
            <p:nvPr/>
          </p:nvSpPr>
          <p:spPr>
            <a:xfrm>
              <a:off x="9424986" y="4058187"/>
              <a:ext cx="161500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Rodney Brooks</a:t>
              </a:r>
            </a:p>
            <a:p>
              <a:pPr algn="ctr"/>
              <a:r>
                <a:rPr lang="en-AU" sz="80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  <a:cs typeface="Poppins" panose="00000500000000000000" pitchFamily="2" charset="0"/>
                </a:rPr>
                <a:t>Australian Roboticist</a:t>
              </a:r>
            </a:p>
          </p:txBody>
        </p:sp>
      </p:grpSp>
      <p:sp>
        <p:nvSpPr>
          <p:cNvPr id="2" name="TextBox 25">
            <a:extLst>
              <a:ext uri="{FF2B5EF4-FFF2-40B4-BE49-F238E27FC236}">
                <a16:creationId xmlns:a16="http://schemas.microsoft.com/office/drawing/2014/main" id="{0E58D9F7-2547-D82E-B5A8-277148626BA5}"/>
              </a:ext>
            </a:extLst>
          </p:cNvPr>
          <p:cNvSpPr txBox="1"/>
          <p:nvPr/>
        </p:nvSpPr>
        <p:spPr>
          <a:xfrm>
            <a:off x="4582758" y="4606981"/>
            <a:ext cx="5234835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2063" lvl="1" indent="-1262063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*Source: 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Jobs and Skills Australia, “Our Gen AI Transition”, </a:t>
            </a:r>
            <a:r>
              <a:rPr lang="en-AU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jobsandskills.gov.au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  <p:sp>
        <p:nvSpPr>
          <p:cNvPr id="7" name="TextBox 25">
            <a:extLst>
              <a:ext uri="{FF2B5EF4-FFF2-40B4-BE49-F238E27FC236}">
                <a16:creationId xmlns:a16="http://schemas.microsoft.com/office/drawing/2014/main" id="{CA09E714-0A7B-F1A6-9A71-047A5D62025C}"/>
              </a:ext>
            </a:extLst>
          </p:cNvPr>
          <p:cNvSpPr txBox="1"/>
          <p:nvPr/>
        </p:nvSpPr>
        <p:spPr>
          <a:xfrm>
            <a:off x="3238500" y="6382511"/>
            <a:ext cx="5644590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Quote from: 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“Artificial intelligence is a tool, not a threat”, </a:t>
            </a:r>
            <a:r>
              <a:rPr lang="en-AU" sz="800" dirty="0" err="1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Robohub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14497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D3379A-174E-339F-2751-DAC19A083DAD}"/>
              </a:ext>
            </a:extLst>
          </p:cNvPr>
          <p:cNvGrpSpPr/>
          <p:nvPr/>
        </p:nvGrpSpPr>
        <p:grpSpPr>
          <a:xfrm flipH="1">
            <a:off x="0" y="0"/>
            <a:ext cx="10584831" cy="6858000"/>
            <a:chOff x="1607169" y="0"/>
            <a:chExt cx="1058483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15CFB-3015-352E-DBA8-1EDD58E29AB7}"/>
                </a:ext>
              </a:extLst>
            </p:cNvPr>
            <p:cNvSpPr/>
            <p:nvPr/>
          </p:nvSpPr>
          <p:spPr>
            <a:xfrm>
              <a:off x="7620000" y="0"/>
              <a:ext cx="4572000" cy="6858000"/>
            </a:xfrm>
            <a:prstGeom prst="rect">
              <a:avLst/>
            </a:prstGeom>
            <a:solidFill>
              <a:srgbClr val="000D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6B02C35-B411-E42D-3097-2100627309BC}"/>
                </a:ext>
              </a:extLst>
            </p:cNvPr>
            <p:cNvSpPr/>
            <p:nvPr/>
          </p:nvSpPr>
          <p:spPr>
            <a:xfrm>
              <a:off x="1607169" y="0"/>
              <a:ext cx="8166549" cy="6858000"/>
            </a:xfrm>
            <a:custGeom>
              <a:avLst/>
              <a:gdLst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6858000 h 6858000"/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6549" h="6858000">
                  <a:moveTo>
                    <a:pt x="0" y="0"/>
                  </a:moveTo>
                  <a:lnTo>
                    <a:pt x="2643053" y="0"/>
                  </a:lnTo>
                  <a:lnTo>
                    <a:pt x="3434756" y="0"/>
                  </a:lnTo>
                  <a:lnTo>
                    <a:pt x="8166548" y="0"/>
                  </a:lnTo>
                  <a:lnTo>
                    <a:pt x="8038608" y="134193"/>
                  </a:lnTo>
                  <a:cubicBezTo>
                    <a:pt x="7247676" y="1004412"/>
                    <a:pt x="6765615" y="2160410"/>
                    <a:pt x="6765615" y="3429000"/>
                  </a:cubicBezTo>
                  <a:cubicBezTo>
                    <a:pt x="6765615" y="4697590"/>
                    <a:pt x="7247676" y="5853589"/>
                    <a:pt x="8038608" y="6723807"/>
                  </a:cubicBezTo>
                  <a:lnTo>
                    <a:pt x="8166549" y="6858000"/>
                  </a:lnTo>
                  <a:lnTo>
                    <a:pt x="3434756" y="6858000"/>
                  </a:lnTo>
                  <a:lnTo>
                    <a:pt x="2643053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</p:grpSp>
      <p:sp>
        <p:nvSpPr>
          <p:cNvPr id="56" name="Title 3">
            <a:extLst>
              <a:ext uri="{FF2B5EF4-FFF2-40B4-BE49-F238E27FC236}">
                <a16:creationId xmlns:a16="http://schemas.microsoft.com/office/drawing/2014/main" id="{5A53C1C4-E9E9-56F4-5945-35841D1C4306}"/>
              </a:ext>
            </a:extLst>
          </p:cNvPr>
          <p:cNvSpPr txBox="1">
            <a:spLocks/>
          </p:cNvSpPr>
          <p:nvPr/>
        </p:nvSpPr>
        <p:spPr>
          <a:xfrm>
            <a:off x="4659170" y="1280885"/>
            <a:ext cx="559454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Adoption is accelerating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, but uneven: ‘Shadow Use’ is common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EB87BC0-44E8-5B00-D083-5C414CC9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03381"/>
              </p:ext>
            </p:extLst>
          </p:nvPr>
        </p:nvGraphicFramePr>
        <p:xfrm>
          <a:off x="4659170" y="2332347"/>
          <a:ext cx="6618348" cy="290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878">
                  <a:extLst>
                    <a:ext uri="{9D8B030D-6E8A-4147-A177-3AD203B41FA5}">
                      <a16:colId xmlns:a16="http://schemas.microsoft.com/office/drawing/2014/main" val="2609903678"/>
                    </a:ext>
                  </a:extLst>
                </a:gridCol>
                <a:gridCol w="4421470">
                  <a:extLst>
                    <a:ext uri="{9D8B030D-6E8A-4147-A177-3AD203B41FA5}">
                      <a16:colId xmlns:a16="http://schemas.microsoft.com/office/drawing/2014/main" val="715706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Rapid but uneven AI adoption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AI adoption grows quickly in tech and finance but varies widely across other sectors.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15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Shadow AI use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Employees independently use AI tools without formal approval, increasing efficiency and risks.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546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Governance and training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Develop guidelines and training to manage AI use and address security concerns.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669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HR role in AI adoption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HR must implement governance frameworks to balance innovation with safe, consistent AI use.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158058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AB1C6-2640-7803-0227-DDA80B8C58B8}"/>
              </a:ext>
            </a:extLst>
          </p:cNvPr>
          <p:cNvGrpSpPr/>
          <p:nvPr/>
        </p:nvGrpSpPr>
        <p:grpSpPr>
          <a:xfrm>
            <a:off x="595008" y="2332497"/>
            <a:ext cx="2554347" cy="2193007"/>
            <a:chOff x="8955314" y="2280678"/>
            <a:chExt cx="2554347" cy="21930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3B7D5-660C-B476-0488-1BBB68051418}"/>
                </a:ext>
              </a:extLst>
            </p:cNvPr>
            <p:cNvSpPr txBox="1"/>
            <p:nvPr/>
          </p:nvSpPr>
          <p:spPr>
            <a:xfrm>
              <a:off x="8955314" y="2280678"/>
              <a:ext cx="2554347" cy="1634165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defTabSz="723825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1" spc="0" baseline="0">
                  <a:solidFill>
                    <a:srgbClr val="3844CA"/>
                  </a:solidFill>
                  <a:effectLst/>
                  <a:latin typeface="Inter Light" panose="020B0502030000000004" pitchFamily="34" charset="0"/>
                  <a:ea typeface="Inter Light" panose="020B05020300000000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AU" sz="1800" dirty="0">
                  <a:solidFill>
                    <a:schemeClr val="bg1"/>
                  </a:solidFill>
                </a:rPr>
                <a:t>‘AI’s success in government hinges on robust governance, transparency, and ethical considerations.’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72176A-D61A-2CFD-2EBE-BFAD961002E1}"/>
                </a:ext>
              </a:extLst>
            </p:cNvPr>
            <p:cNvSpPr txBox="1"/>
            <p:nvPr/>
          </p:nvSpPr>
          <p:spPr>
            <a:xfrm>
              <a:off x="9148404" y="4058187"/>
              <a:ext cx="216816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Christina Montgomery</a:t>
              </a:r>
            </a:p>
            <a:p>
              <a:pPr algn="ctr"/>
              <a:r>
                <a:rPr lang="en-AU" sz="80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  <a:cs typeface="Poppins" panose="00000500000000000000" pitchFamily="2" charset="0"/>
                </a:rPr>
                <a:t>VP &amp; Chief Privacy Officer at IBM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8BCFA81-09EC-859B-EFB9-2C740B05509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29" y="852863"/>
            <a:ext cx="1594800" cy="1594800"/>
          </a:xfrm>
          <a:prstGeom prst="rect">
            <a:avLst/>
          </a:prstGeom>
        </p:spPr>
      </p:pic>
      <p:sp>
        <p:nvSpPr>
          <p:cNvPr id="22" name="TextBox 25">
            <a:extLst>
              <a:ext uri="{FF2B5EF4-FFF2-40B4-BE49-F238E27FC236}">
                <a16:creationId xmlns:a16="http://schemas.microsoft.com/office/drawing/2014/main" id="{CE8B3E2E-869F-3E21-5151-7299E300006C}"/>
              </a:ext>
            </a:extLst>
          </p:cNvPr>
          <p:cNvSpPr txBox="1"/>
          <p:nvPr/>
        </p:nvSpPr>
        <p:spPr>
          <a:xfrm>
            <a:off x="3238500" y="6382511"/>
            <a:ext cx="6618348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Quote from: 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“Risks and Rewards of AI in the Public Sector”, 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apolitical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96518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D3379A-174E-339F-2751-DAC19A083DAD}"/>
              </a:ext>
            </a:extLst>
          </p:cNvPr>
          <p:cNvGrpSpPr/>
          <p:nvPr/>
        </p:nvGrpSpPr>
        <p:grpSpPr>
          <a:xfrm flipH="1">
            <a:off x="0" y="0"/>
            <a:ext cx="10584831" cy="6858000"/>
            <a:chOff x="1607169" y="0"/>
            <a:chExt cx="1058483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15CFB-3015-352E-DBA8-1EDD58E29AB7}"/>
                </a:ext>
              </a:extLst>
            </p:cNvPr>
            <p:cNvSpPr/>
            <p:nvPr/>
          </p:nvSpPr>
          <p:spPr>
            <a:xfrm>
              <a:off x="7620000" y="0"/>
              <a:ext cx="4572000" cy="6858000"/>
            </a:xfrm>
            <a:prstGeom prst="rect">
              <a:avLst/>
            </a:prstGeom>
            <a:solidFill>
              <a:srgbClr val="000D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6B02C35-B411-E42D-3097-2100627309BC}"/>
                </a:ext>
              </a:extLst>
            </p:cNvPr>
            <p:cNvSpPr/>
            <p:nvPr/>
          </p:nvSpPr>
          <p:spPr>
            <a:xfrm>
              <a:off x="1607169" y="0"/>
              <a:ext cx="8166549" cy="6858000"/>
            </a:xfrm>
            <a:custGeom>
              <a:avLst/>
              <a:gdLst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6858000 h 6858000"/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6549" h="6858000">
                  <a:moveTo>
                    <a:pt x="0" y="0"/>
                  </a:moveTo>
                  <a:lnTo>
                    <a:pt x="2643053" y="0"/>
                  </a:lnTo>
                  <a:lnTo>
                    <a:pt x="3434756" y="0"/>
                  </a:lnTo>
                  <a:lnTo>
                    <a:pt x="8166548" y="0"/>
                  </a:lnTo>
                  <a:lnTo>
                    <a:pt x="8038608" y="134193"/>
                  </a:lnTo>
                  <a:cubicBezTo>
                    <a:pt x="7247676" y="1004412"/>
                    <a:pt x="6765615" y="2160410"/>
                    <a:pt x="6765615" y="3429000"/>
                  </a:cubicBezTo>
                  <a:cubicBezTo>
                    <a:pt x="6765615" y="4697590"/>
                    <a:pt x="7247676" y="5853589"/>
                    <a:pt x="8038608" y="6723807"/>
                  </a:cubicBezTo>
                  <a:lnTo>
                    <a:pt x="8166549" y="6858000"/>
                  </a:lnTo>
                  <a:lnTo>
                    <a:pt x="3434756" y="6858000"/>
                  </a:lnTo>
                  <a:lnTo>
                    <a:pt x="2643053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</p:grpSp>
      <p:sp>
        <p:nvSpPr>
          <p:cNvPr id="56" name="Title 3">
            <a:extLst>
              <a:ext uri="{FF2B5EF4-FFF2-40B4-BE49-F238E27FC236}">
                <a16:creationId xmlns:a16="http://schemas.microsoft.com/office/drawing/2014/main" id="{5A53C1C4-E9E9-56F4-5945-35841D1C4306}"/>
              </a:ext>
            </a:extLst>
          </p:cNvPr>
          <p:cNvSpPr txBox="1">
            <a:spLocks/>
          </p:cNvSpPr>
          <p:nvPr/>
        </p:nvSpPr>
        <p:spPr>
          <a:xfrm>
            <a:off x="4659170" y="1280885"/>
            <a:ext cx="559454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Skills demand is shifting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: Digital and human-centric capabilities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EB87BC0-44E8-5B00-D083-5C414CC9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947131"/>
              </p:ext>
            </p:extLst>
          </p:nvPr>
        </p:nvGraphicFramePr>
        <p:xfrm>
          <a:off x="4659170" y="2332347"/>
          <a:ext cx="6618348" cy="290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878">
                  <a:extLst>
                    <a:ext uri="{9D8B030D-6E8A-4147-A177-3AD203B41FA5}">
                      <a16:colId xmlns:a16="http://schemas.microsoft.com/office/drawing/2014/main" val="2609903678"/>
                    </a:ext>
                  </a:extLst>
                </a:gridCol>
                <a:gridCol w="4421470">
                  <a:extLst>
                    <a:ext uri="{9D8B030D-6E8A-4147-A177-3AD203B41FA5}">
                      <a16:colId xmlns:a16="http://schemas.microsoft.com/office/drawing/2014/main" val="715706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Rising demand for digital literacy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AI integration increases need for digital skills alongside traditional knowledge across industries.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15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Importance of human-centric skills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Ethical decision-making, communication, and adaptability are critical alongside technical skills.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546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Continuous upskilling and reskilling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HR must ensure equitable access to training to maintain employability in AI-driven markets.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669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HR skills as strategic differentiators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Traditional HR capabilities should be enhanced to guide workforce transformation in AI era.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02788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AB1C6-2640-7803-0227-DDA80B8C58B8}"/>
              </a:ext>
            </a:extLst>
          </p:cNvPr>
          <p:cNvGrpSpPr/>
          <p:nvPr/>
        </p:nvGrpSpPr>
        <p:grpSpPr>
          <a:xfrm>
            <a:off x="521769" y="2664895"/>
            <a:ext cx="2700826" cy="1528210"/>
            <a:chOff x="8882075" y="2945475"/>
            <a:chExt cx="2700826" cy="152821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3B7D5-660C-B476-0488-1BBB68051418}"/>
                </a:ext>
              </a:extLst>
            </p:cNvPr>
            <p:cNvSpPr txBox="1"/>
            <p:nvPr/>
          </p:nvSpPr>
          <p:spPr>
            <a:xfrm>
              <a:off x="8882075" y="2945475"/>
              <a:ext cx="2700826" cy="969368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defTabSz="723825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1" spc="0" baseline="0">
                  <a:solidFill>
                    <a:srgbClr val="3844CA"/>
                  </a:solidFill>
                  <a:effectLst/>
                  <a:latin typeface="Inter Light" panose="020B0502030000000004" pitchFamily="34" charset="0"/>
                  <a:ea typeface="Inter Light" panose="020B05020300000000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AU" sz="1800" dirty="0">
                  <a:solidFill>
                    <a:schemeClr val="bg1"/>
                  </a:solidFill>
                </a:rPr>
                <a:t>‘AI is not going to take your job, but somebody who’s willing to use AI is.’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72176A-D61A-2CFD-2EBE-BFAD961002E1}"/>
                </a:ext>
              </a:extLst>
            </p:cNvPr>
            <p:cNvSpPr txBox="1"/>
            <p:nvPr/>
          </p:nvSpPr>
          <p:spPr>
            <a:xfrm>
              <a:off x="9148404" y="4058187"/>
              <a:ext cx="216816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Kristen Howe</a:t>
              </a:r>
            </a:p>
            <a:p>
              <a:pPr algn="ctr"/>
              <a:r>
                <a:rPr lang="en-AU" sz="80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  <a:cs typeface="Poppins" panose="00000500000000000000" pitchFamily="2" charset="0"/>
                </a:rPr>
                <a:t>VP of SHRM Business Products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F7CBB6A-155C-A13D-D580-B94FAC51980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29" y="852863"/>
            <a:ext cx="1594800" cy="1594800"/>
          </a:xfrm>
          <a:prstGeom prst="rect">
            <a:avLst/>
          </a:prstGeom>
        </p:spPr>
      </p:pic>
      <p:sp>
        <p:nvSpPr>
          <p:cNvPr id="11" name="TextBox 25">
            <a:extLst>
              <a:ext uri="{FF2B5EF4-FFF2-40B4-BE49-F238E27FC236}">
                <a16:creationId xmlns:a16="http://schemas.microsoft.com/office/drawing/2014/main" id="{3021B7DC-37BD-86F9-A9C5-A88486B43905}"/>
              </a:ext>
            </a:extLst>
          </p:cNvPr>
          <p:cNvSpPr txBox="1"/>
          <p:nvPr/>
        </p:nvSpPr>
        <p:spPr>
          <a:xfrm>
            <a:off x="3238499" y="6382511"/>
            <a:ext cx="6162675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Quote from: 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“Disruption as Opportunity: 10 Key Quotes from HR Visionaries”, </a:t>
            </a: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3844CA"/>
                </a:solidFill>
                <a:effectLst/>
                <a:uLnTx/>
                <a:uFillTx/>
                <a:latin typeface="Inter" panose="020B0502030000000004" pitchFamily="34" charset="0"/>
                <a:ea typeface="Inter" panose="020B050203000000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SHRM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32954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2FD3379A-174E-339F-2751-DAC19A083DAD}"/>
              </a:ext>
            </a:extLst>
          </p:cNvPr>
          <p:cNvGrpSpPr/>
          <p:nvPr/>
        </p:nvGrpSpPr>
        <p:grpSpPr>
          <a:xfrm flipH="1">
            <a:off x="0" y="0"/>
            <a:ext cx="10584831" cy="6858000"/>
            <a:chOff x="1607169" y="0"/>
            <a:chExt cx="10584831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E15CFB-3015-352E-DBA8-1EDD58E29AB7}"/>
                </a:ext>
              </a:extLst>
            </p:cNvPr>
            <p:cNvSpPr/>
            <p:nvPr/>
          </p:nvSpPr>
          <p:spPr>
            <a:xfrm>
              <a:off x="7620000" y="0"/>
              <a:ext cx="4572000" cy="6858000"/>
            </a:xfrm>
            <a:prstGeom prst="rect">
              <a:avLst/>
            </a:prstGeom>
            <a:solidFill>
              <a:srgbClr val="000D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6B02C35-B411-E42D-3097-2100627309BC}"/>
                </a:ext>
              </a:extLst>
            </p:cNvPr>
            <p:cNvSpPr/>
            <p:nvPr/>
          </p:nvSpPr>
          <p:spPr>
            <a:xfrm>
              <a:off x="1607169" y="0"/>
              <a:ext cx="8166549" cy="6858000"/>
            </a:xfrm>
            <a:custGeom>
              <a:avLst/>
              <a:gdLst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6858000 h 6858000"/>
                <a:gd name="connsiteX0" fmla="*/ 0 w 8166549"/>
                <a:gd name="connsiteY0" fmla="*/ 0 h 6858000"/>
                <a:gd name="connsiteX1" fmla="*/ 2643053 w 8166549"/>
                <a:gd name="connsiteY1" fmla="*/ 0 h 6858000"/>
                <a:gd name="connsiteX2" fmla="*/ 3434756 w 8166549"/>
                <a:gd name="connsiteY2" fmla="*/ 0 h 6858000"/>
                <a:gd name="connsiteX3" fmla="*/ 8166548 w 8166549"/>
                <a:gd name="connsiteY3" fmla="*/ 0 h 6858000"/>
                <a:gd name="connsiteX4" fmla="*/ 8038608 w 8166549"/>
                <a:gd name="connsiteY4" fmla="*/ 134193 h 6858000"/>
                <a:gd name="connsiteX5" fmla="*/ 6765615 w 8166549"/>
                <a:gd name="connsiteY5" fmla="*/ 3429000 h 6858000"/>
                <a:gd name="connsiteX6" fmla="*/ 8038608 w 8166549"/>
                <a:gd name="connsiteY6" fmla="*/ 6723807 h 6858000"/>
                <a:gd name="connsiteX7" fmla="*/ 8166549 w 8166549"/>
                <a:gd name="connsiteY7" fmla="*/ 6858000 h 6858000"/>
                <a:gd name="connsiteX8" fmla="*/ 3434756 w 8166549"/>
                <a:gd name="connsiteY8" fmla="*/ 6858000 h 6858000"/>
                <a:gd name="connsiteX9" fmla="*/ 2643053 w 8166549"/>
                <a:gd name="connsiteY9" fmla="*/ 6858000 h 6858000"/>
                <a:gd name="connsiteX10" fmla="*/ 0 w 8166549"/>
                <a:gd name="connsiteY10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166549" h="6858000">
                  <a:moveTo>
                    <a:pt x="0" y="0"/>
                  </a:moveTo>
                  <a:lnTo>
                    <a:pt x="2643053" y="0"/>
                  </a:lnTo>
                  <a:lnTo>
                    <a:pt x="3434756" y="0"/>
                  </a:lnTo>
                  <a:lnTo>
                    <a:pt x="8166548" y="0"/>
                  </a:lnTo>
                  <a:lnTo>
                    <a:pt x="8038608" y="134193"/>
                  </a:lnTo>
                  <a:cubicBezTo>
                    <a:pt x="7247676" y="1004412"/>
                    <a:pt x="6765615" y="2160410"/>
                    <a:pt x="6765615" y="3429000"/>
                  </a:cubicBezTo>
                  <a:cubicBezTo>
                    <a:pt x="6765615" y="4697590"/>
                    <a:pt x="7247676" y="5853589"/>
                    <a:pt x="8038608" y="6723807"/>
                  </a:cubicBezTo>
                  <a:lnTo>
                    <a:pt x="8166549" y="6858000"/>
                  </a:lnTo>
                  <a:lnTo>
                    <a:pt x="3434756" y="6858000"/>
                  </a:lnTo>
                  <a:lnTo>
                    <a:pt x="2643053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endParaRPr>
            </a:p>
          </p:txBody>
        </p:sp>
      </p:grpSp>
      <p:sp>
        <p:nvSpPr>
          <p:cNvPr id="56" name="Title 3">
            <a:extLst>
              <a:ext uri="{FF2B5EF4-FFF2-40B4-BE49-F238E27FC236}">
                <a16:creationId xmlns:a16="http://schemas.microsoft.com/office/drawing/2014/main" id="{5A53C1C4-E9E9-56F4-5945-35841D1C4306}"/>
              </a:ext>
            </a:extLst>
          </p:cNvPr>
          <p:cNvSpPr txBox="1">
            <a:spLocks/>
          </p:cNvSpPr>
          <p:nvPr/>
        </p:nvSpPr>
        <p:spPr>
          <a:xfrm>
            <a:off x="4659170" y="1280885"/>
            <a:ext cx="5594540" cy="73866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723825" rtl="0" eaLnBrk="1" latinLnBrk="0" hangingPunct="1">
              <a:lnSpc>
                <a:spcPts val="2500"/>
              </a:lnSpc>
              <a:spcBef>
                <a:spcPct val="0"/>
              </a:spcBef>
              <a:spcAft>
                <a:spcPts val="1200"/>
              </a:spcAft>
              <a:buNone/>
              <a:defRPr sz="2400" b="1" kern="1200" spc="0" baseline="0">
                <a:solidFill>
                  <a:schemeClr val="bg2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AU" dirty="0">
                <a:solidFill>
                  <a:srgbClr val="3844CA"/>
                </a:solidFill>
                <a:latin typeface="Poppins"/>
              </a:rPr>
              <a:t>Entry-level roles and vulnerable cohorts </a:t>
            </a:r>
            <a:r>
              <a:rPr kumimoji="0" lang="en-AU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oppins"/>
                <a:ea typeface="+mj-ea"/>
                <a:cs typeface="Arial" pitchFamily="34" charset="0"/>
              </a:rPr>
              <a:t>need special attention</a:t>
            </a:r>
          </a:p>
        </p:txBody>
      </p:sp>
      <p:graphicFrame>
        <p:nvGraphicFramePr>
          <p:cNvPr id="57" name="Table 56">
            <a:extLst>
              <a:ext uri="{FF2B5EF4-FFF2-40B4-BE49-F238E27FC236}">
                <a16:creationId xmlns:a16="http://schemas.microsoft.com/office/drawing/2014/main" id="{6EB87BC0-44E8-5B00-D083-5C414CC91F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897359"/>
              </p:ext>
            </p:extLst>
          </p:nvPr>
        </p:nvGraphicFramePr>
        <p:xfrm>
          <a:off x="4659170" y="2332347"/>
          <a:ext cx="6618348" cy="345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878">
                  <a:extLst>
                    <a:ext uri="{9D8B030D-6E8A-4147-A177-3AD203B41FA5}">
                      <a16:colId xmlns:a16="http://schemas.microsoft.com/office/drawing/2014/main" val="2609903678"/>
                    </a:ext>
                  </a:extLst>
                </a:gridCol>
                <a:gridCol w="4421470">
                  <a:extLst>
                    <a:ext uri="{9D8B030D-6E8A-4147-A177-3AD203B41FA5}">
                      <a16:colId xmlns:a16="http://schemas.microsoft.com/office/drawing/2014/main" val="7157067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AI impact on entry-level jobs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AI automates administrative tasks, shifting entry-level roles towards oversight and human-centered responsibilities.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115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Importance of entry-level jobs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Entry-level positions remain vital for workforce renewal and promoting social inclusion despite technological changes.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6546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Vulnerable cohorts risks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Older workers, First Nations Australians, and people with disabilities face digital access and occupational risks.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6697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1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  <a:cs typeface="Poppins" panose="00000500000000000000" pitchFamily="2" charset="0"/>
                        </a:rPr>
                        <a:t>Need for targeted upskilling</a:t>
                      </a:r>
                    </a:p>
                  </a:txBody>
                  <a:tcPr marT="180000" marB="180000" anchor="ctr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200" b="0" dirty="0">
                          <a:solidFill>
                            <a:schemeClr val="tx1"/>
                          </a:solidFill>
                          <a:latin typeface="Inter" panose="020B0502030000000004" pitchFamily="34" charset="0"/>
                          <a:ea typeface="Inter" panose="020B0502030000000004" pitchFamily="34" charset="0"/>
                        </a:rPr>
                        <a:t>Upskilling programs and inclusive HR policies are essential to support vulnerable cohorts and ensure equitable workforce participation.</a:t>
                      </a:r>
                    </a:p>
                  </a:txBody>
                  <a:tcPr marT="180000" marB="180000">
                    <a:lnT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1027883"/>
                  </a:ext>
                </a:extLst>
              </a:tr>
            </a:tbl>
          </a:graphicData>
        </a:graphic>
      </p:graphicFrame>
      <p:grpSp>
        <p:nvGrpSpPr>
          <p:cNvPr id="33" name="Group 32">
            <a:extLst>
              <a:ext uri="{FF2B5EF4-FFF2-40B4-BE49-F238E27FC236}">
                <a16:creationId xmlns:a16="http://schemas.microsoft.com/office/drawing/2014/main" id="{18CAB1C6-2640-7803-0227-DDA80B8C58B8}"/>
              </a:ext>
            </a:extLst>
          </p:cNvPr>
          <p:cNvGrpSpPr/>
          <p:nvPr/>
        </p:nvGrpSpPr>
        <p:grpSpPr>
          <a:xfrm>
            <a:off x="429664" y="2777234"/>
            <a:ext cx="2885036" cy="1303533"/>
            <a:chOff x="8789970" y="3277874"/>
            <a:chExt cx="2885036" cy="130353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F3B7D5-660C-B476-0488-1BBB68051418}"/>
                </a:ext>
              </a:extLst>
            </p:cNvPr>
            <p:cNvSpPr txBox="1"/>
            <p:nvPr/>
          </p:nvSpPr>
          <p:spPr>
            <a:xfrm>
              <a:off x="8789970" y="3277874"/>
              <a:ext cx="2885036" cy="636969"/>
            </a:xfrm>
            <a:prstGeom prst="rect">
              <a:avLst/>
            </a:prstGeom>
          </p:spPr>
          <p:txBody>
            <a:bodyPr vert="horz" wrap="square" lIns="0" tIns="0" rIns="0" bIns="0" rtlCol="0" anchor="b">
              <a:spAutoFit/>
            </a:bodyPr>
            <a:lstStyle>
              <a:defPPr>
                <a:defRPr lang="en-US"/>
              </a:defPPr>
              <a:lvl1pPr marR="0" lvl="0" indent="0" defTabSz="723825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1" spc="0" baseline="0">
                  <a:solidFill>
                    <a:srgbClr val="3844CA"/>
                  </a:solidFill>
                  <a:effectLst/>
                  <a:latin typeface="Inter Light" panose="020B0502030000000004" pitchFamily="34" charset="0"/>
                  <a:ea typeface="Inter Light" panose="020B0502030000000004" pitchFamily="34" charset="0"/>
                  <a:cs typeface="Arial" pitchFamily="34" charset="0"/>
                </a:defRPr>
              </a:lvl1pPr>
            </a:lstStyle>
            <a:p>
              <a:pPr algn="ctr"/>
              <a:r>
                <a:rPr lang="en-AU" sz="1800" dirty="0">
                  <a:solidFill>
                    <a:schemeClr val="bg1"/>
                  </a:solidFill>
                </a:rPr>
                <a:t>‘AI is a tool, and its values are human values.’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872176A-D61A-2CFD-2EBE-BFAD961002E1}"/>
                </a:ext>
              </a:extLst>
            </p:cNvPr>
            <p:cNvSpPr txBox="1"/>
            <p:nvPr/>
          </p:nvSpPr>
          <p:spPr>
            <a:xfrm>
              <a:off x="9148404" y="4058187"/>
              <a:ext cx="216816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AU" sz="1200" b="1" dirty="0">
                  <a:solidFill>
                    <a:schemeClr val="bg1"/>
                  </a:solidFill>
                  <a:effectLst/>
                  <a:latin typeface="Poppins" panose="00000500000000000000" pitchFamily="2" charset="0"/>
                  <a:ea typeface="Aptos" panose="020B0004020202020204" pitchFamily="34" charset="0"/>
                  <a:cs typeface="Poppins" panose="00000500000000000000" pitchFamily="2" charset="0"/>
                </a:rPr>
                <a:t>Fei-Fei Li</a:t>
              </a:r>
            </a:p>
            <a:p>
              <a:pPr algn="ctr"/>
              <a:r>
                <a:rPr lang="en-AU" sz="800" dirty="0">
                  <a:solidFill>
                    <a:schemeClr val="bg1"/>
                  </a:solidFill>
                  <a:latin typeface="Inter" panose="020B0502030000000004" pitchFamily="34" charset="0"/>
                  <a:ea typeface="Inter" panose="020B0502030000000004" pitchFamily="34" charset="0"/>
                  <a:cs typeface="Poppins" panose="00000500000000000000" pitchFamily="2" charset="0"/>
                </a:rPr>
                <a:t>Co-Director of Stanford’s Institute for Human-Centered AI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00641CE-015F-4702-23CE-7643F327432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729" y="852863"/>
            <a:ext cx="1594800" cy="1594800"/>
          </a:xfrm>
          <a:prstGeom prst="rect">
            <a:avLst/>
          </a:prstGeom>
        </p:spPr>
      </p:pic>
      <p:sp>
        <p:nvSpPr>
          <p:cNvPr id="7" name="TextBox 25">
            <a:extLst>
              <a:ext uri="{FF2B5EF4-FFF2-40B4-BE49-F238E27FC236}">
                <a16:creationId xmlns:a16="http://schemas.microsoft.com/office/drawing/2014/main" id="{A1BCA5E9-E43A-2868-ACB2-8F374CC36D4C}"/>
              </a:ext>
            </a:extLst>
          </p:cNvPr>
          <p:cNvSpPr txBox="1"/>
          <p:nvPr/>
        </p:nvSpPr>
        <p:spPr>
          <a:xfrm>
            <a:off x="3238499" y="6382511"/>
            <a:ext cx="6162675" cy="21544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AU" sz="800" b="1" dirty="0">
                <a:latin typeface="Inter" panose="020B0502030000000004" pitchFamily="34" charset="0"/>
                <a:ea typeface="Inter" panose="020B0502030000000004" pitchFamily="34" charset="0"/>
              </a:rPr>
              <a:t>Quote from:</a:t>
            </a:r>
            <a:r>
              <a:rPr lang="en-AU" sz="800" dirty="0">
                <a:latin typeface="Inter" panose="020B0502030000000004" pitchFamily="34" charset="0"/>
                <a:ea typeface="Inter" panose="020B0502030000000004" pitchFamily="34" charset="0"/>
              </a:rPr>
              <a:t> “Interview with Fei-Fei Li”,</a:t>
            </a:r>
            <a:r>
              <a:rPr lang="en-AU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</a:rPr>
              <a:t> </a:t>
            </a:r>
            <a:r>
              <a:rPr lang="en-AU" sz="800" dirty="0">
                <a:solidFill>
                  <a:srgbClr val="3844CA"/>
                </a:solidFill>
                <a:latin typeface="Inter" panose="020B0502030000000004" pitchFamily="34" charset="0"/>
                <a:ea typeface="Inter" panose="020B050203000000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26-29-Interview-Spring-2024.pdf</a:t>
            </a:r>
            <a:endParaRPr lang="en-US" sz="800" dirty="0">
              <a:solidFill>
                <a:srgbClr val="3844CA"/>
              </a:solidFill>
              <a:latin typeface="Inter" panose="020B0502030000000004" pitchFamily="34" charset="0"/>
              <a:ea typeface="Inter" panose="020B050203000000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3309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927</Words>
  <Application>Microsoft Office PowerPoint</Application>
  <PresentationFormat>Widescreen</PresentationFormat>
  <Paragraphs>111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Aptos</vt:lpstr>
      <vt:lpstr>Arial</vt:lpstr>
      <vt:lpstr>Calibri</vt:lpstr>
      <vt:lpstr>Inter</vt:lpstr>
      <vt:lpstr>Inter Light</vt:lpstr>
      <vt:lpstr>Neue Haas Grotesk Text Pro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Australian Taxation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Wu</dc:creator>
  <cp:lastModifiedBy>Scott Keane</cp:lastModifiedBy>
  <cp:revision>15</cp:revision>
  <dcterms:created xsi:type="dcterms:W3CDTF">2025-10-20T22:20:27Z</dcterms:created>
  <dcterms:modified xsi:type="dcterms:W3CDTF">2025-10-23T00:16:57Z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111c204-3025-4293-a668-517002c3f023_Enabled">
    <vt:lpwstr>true</vt:lpwstr>
  </property>
  <property fmtid="{D5CDD505-2E9C-101B-9397-08002B2CF9AE}" pid="3" name="MSIP_Label_c111c204-3025-4293-a668-517002c3f023_SetDate">
    <vt:lpwstr>2025-10-20T22:21:44Z</vt:lpwstr>
  </property>
  <property fmtid="{D5CDD505-2E9C-101B-9397-08002B2CF9AE}" pid="4" name="MSIP_Label_c111c204-3025-4293-a668-517002c3f023_Method">
    <vt:lpwstr>Privileged</vt:lpwstr>
  </property>
  <property fmtid="{D5CDD505-2E9C-101B-9397-08002B2CF9AE}" pid="5" name="MSIP_Label_c111c204-3025-4293-a668-517002c3f023_Name">
    <vt:lpwstr>OFFICIAL</vt:lpwstr>
  </property>
  <property fmtid="{D5CDD505-2E9C-101B-9397-08002B2CF9AE}" pid="6" name="MSIP_Label_c111c204-3025-4293-a668-517002c3f023_SiteId">
    <vt:lpwstr>8e823e99-cbcb-430f-a0f6-af1365c21e22</vt:lpwstr>
  </property>
  <property fmtid="{D5CDD505-2E9C-101B-9397-08002B2CF9AE}" pid="7" name="MSIP_Label_c111c204-3025-4293-a668-517002c3f023_ActionId">
    <vt:lpwstr>2189c543-ad50-4531-948b-7a617e4d88f3</vt:lpwstr>
  </property>
  <property fmtid="{D5CDD505-2E9C-101B-9397-08002B2CF9AE}" pid="8" name="MSIP_Label_c111c204-3025-4293-a668-517002c3f023_ContentBits">
    <vt:lpwstr>3</vt:lpwstr>
  </property>
  <property fmtid="{D5CDD505-2E9C-101B-9397-08002B2CF9AE}" pid="9" name="ClassificationContentMarkingFooterLocations">
    <vt:lpwstr>Office Theme:11</vt:lpwstr>
  </property>
  <property fmtid="{D5CDD505-2E9C-101B-9397-08002B2CF9AE}" pid="10" name="ClassificationContentMarkingFooterText">
    <vt:lpwstr>OFFICIAL</vt:lpwstr>
  </property>
  <property fmtid="{D5CDD505-2E9C-101B-9397-08002B2CF9AE}" pid="11" name="ClassificationContentMarkingHeaderLocations">
    <vt:lpwstr>Office Theme:10</vt:lpwstr>
  </property>
  <property fmtid="{D5CDD505-2E9C-101B-9397-08002B2CF9AE}" pid="12" name="ClassificationContentMarkingHeaderText">
    <vt:lpwstr>OFFICIAL</vt:lpwstr>
  </property>
</Properties>
</file>