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86" r:id="rId2"/>
    <p:sldId id="257" r:id="rId3"/>
    <p:sldId id="293" r:id="rId4"/>
    <p:sldId id="297" r:id="rId5"/>
    <p:sldId id="347" r:id="rId6"/>
    <p:sldId id="261" r:id="rId7"/>
    <p:sldId id="358" r:id="rId8"/>
    <p:sldId id="274" r:id="rId9"/>
    <p:sldId id="276" r:id="rId10"/>
    <p:sldId id="277" r:id="rId11"/>
    <p:sldId id="368" r:id="rId12"/>
    <p:sldId id="369" r:id="rId13"/>
    <p:sldId id="370" r:id="rId14"/>
    <p:sldId id="280" r:id="rId15"/>
    <p:sldId id="281" r:id="rId16"/>
    <p:sldId id="302" r:id="rId17"/>
    <p:sldId id="33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F6391B-5638-E8E5-64C5-683F3B2CC3B0}" name="Emma Lamshed" initials="EL" userId="S::Emma.Lamshed@csc.gov.au::96bb7e09-c4b1-4850-97d6-6b608b60dc7a" providerId="AD"/>
  <p188:author id="{EE19E62E-165E-952F-B29B-79771FAFD42A}" name="Kaemin Lee" initials="KL" userId="S::Kaemin.Lee@csc.gov.au::498e6576-106b-4de8-8255-9ab49e647c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345" autoAdjust="0"/>
  </p:normalViewPr>
  <p:slideViewPr>
    <p:cSldViewPr snapToGrid="0" showGuides="1">
      <p:cViewPr varScale="1">
        <p:scale>
          <a:sx n="51" d="100"/>
          <a:sy n="51" d="100"/>
        </p:scale>
        <p:origin x="1256" y="44"/>
      </p:cViewPr>
      <p:guideLst>
        <p:guide orient="horz" pos="2137"/>
        <p:guide pos="381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B20E8A-AB89-7B83-1686-3DDC9DCA44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9C7625FB-45FC-D9D6-04E1-9E932623B8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232238-D0C6-4D58-B757-B1B16E97372E}" type="datetimeFigureOut">
              <a:rPr lang="en-AU" smtClean="0"/>
              <a:t>7/05/2025</a:t>
            </a:fld>
            <a:endParaRPr lang="en-AU"/>
          </a:p>
        </p:txBody>
      </p:sp>
      <p:sp>
        <p:nvSpPr>
          <p:cNvPr id="4" name="Footer Placeholder 3">
            <a:extLst>
              <a:ext uri="{FF2B5EF4-FFF2-40B4-BE49-F238E27FC236}">
                <a16:creationId xmlns:a16="http://schemas.microsoft.com/office/drawing/2014/main" id="{FCF53E06-3B01-7A08-4924-86B2594F3D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A0DCEBB-D4E7-E0D0-72CA-B42471A871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264289-B41F-4FCE-946E-297DD473397B}" type="slidenum">
              <a:rPr lang="en-AU" smtClean="0"/>
              <a:t>‹#›</a:t>
            </a:fld>
            <a:endParaRPr lang="en-AU"/>
          </a:p>
        </p:txBody>
      </p:sp>
    </p:spTree>
    <p:extLst>
      <p:ext uri="{BB962C8B-B14F-4D97-AF65-F5344CB8AC3E}">
        <p14:creationId xmlns:p14="http://schemas.microsoft.com/office/powerpoint/2010/main" val="575386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604D4-E281-E04A-82EC-7209AA1AF2B6}"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8733F-CE35-1840-92E3-5370BFA22E20}" type="slidenum">
              <a:rPr lang="en-US" smtClean="0"/>
              <a:t>‹#›</a:t>
            </a:fld>
            <a:endParaRPr lang="en-US"/>
          </a:p>
        </p:txBody>
      </p:sp>
    </p:spTree>
    <p:extLst>
      <p:ext uri="{BB962C8B-B14F-4D97-AF65-F5344CB8AC3E}">
        <p14:creationId xmlns:p14="http://schemas.microsoft.com/office/powerpoint/2010/main" val="2816463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DD8733F-CE35-1840-92E3-5370BFA22E20}" type="slidenum">
              <a:rPr lang="en-US" smtClean="0"/>
              <a:t>1</a:t>
            </a:fld>
            <a:endParaRPr lang="en-US"/>
          </a:p>
        </p:txBody>
      </p:sp>
    </p:spTree>
    <p:extLst>
      <p:ext uri="{BB962C8B-B14F-4D97-AF65-F5344CB8AC3E}">
        <p14:creationId xmlns:p14="http://schemas.microsoft.com/office/powerpoint/2010/main" val="3809516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DD8733F-CE35-1840-92E3-5370BFA22E20}" type="slidenum">
              <a:rPr lang="en-US" smtClean="0"/>
              <a:t>13</a:t>
            </a:fld>
            <a:endParaRPr lang="en-US"/>
          </a:p>
        </p:txBody>
      </p:sp>
    </p:spTree>
    <p:extLst>
      <p:ext uri="{BB962C8B-B14F-4D97-AF65-F5344CB8AC3E}">
        <p14:creationId xmlns:p14="http://schemas.microsoft.com/office/powerpoint/2010/main" val="1000394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DD8733F-CE35-1840-92E3-5370BFA22E20}" type="slidenum">
              <a:rPr lang="en-US" smtClean="0"/>
              <a:t>16</a:t>
            </a:fld>
            <a:endParaRPr lang="en-US"/>
          </a:p>
        </p:txBody>
      </p:sp>
    </p:spTree>
    <p:extLst>
      <p:ext uri="{BB962C8B-B14F-4D97-AF65-F5344CB8AC3E}">
        <p14:creationId xmlns:p14="http://schemas.microsoft.com/office/powerpoint/2010/main" val="2992466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8733F-CE35-1840-92E3-5370BFA22E20}" type="slidenum">
              <a:rPr lang="en-US" smtClean="0"/>
              <a:t>17</a:t>
            </a:fld>
            <a:endParaRPr lang="en-US"/>
          </a:p>
        </p:txBody>
      </p:sp>
    </p:spTree>
    <p:extLst>
      <p:ext uri="{BB962C8B-B14F-4D97-AF65-F5344CB8AC3E}">
        <p14:creationId xmlns:p14="http://schemas.microsoft.com/office/powerpoint/2010/main" val="2097578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US" dirty="0"/>
          </a:p>
        </p:txBody>
      </p:sp>
      <p:sp>
        <p:nvSpPr>
          <p:cNvPr id="4" name="Slide Number Placeholder 3"/>
          <p:cNvSpPr>
            <a:spLocks noGrp="1"/>
          </p:cNvSpPr>
          <p:nvPr>
            <p:ph type="sldNum" sz="quarter" idx="5"/>
          </p:nvPr>
        </p:nvSpPr>
        <p:spPr/>
        <p:txBody>
          <a:bodyPr/>
          <a:lstStyle/>
          <a:p>
            <a:fld id="{4DD8733F-CE35-1840-92E3-5370BFA22E20}" type="slidenum">
              <a:rPr lang="en-US" smtClean="0"/>
              <a:t>4</a:t>
            </a:fld>
            <a:endParaRPr lang="en-US"/>
          </a:p>
        </p:txBody>
      </p:sp>
    </p:spTree>
    <p:extLst>
      <p:ext uri="{BB962C8B-B14F-4D97-AF65-F5344CB8AC3E}">
        <p14:creationId xmlns:p14="http://schemas.microsoft.com/office/powerpoint/2010/main" val="1744627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latin typeface="Calibri" panose="020F0502020204030204" pitchFamily="34" charset="0"/>
              <a:ea typeface="Calibri" panose="020F0502020204030204" pitchFamily="34" charset="0"/>
              <a:cs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4DD8733F-CE35-1840-92E3-5370BFA22E20}" type="slidenum">
              <a:rPr lang="en-US" smtClean="0"/>
              <a:t>5</a:t>
            </a:fld>
            <a:endParaRPr lang="en-US"/>
          </a:p>
        </p:txBody>
      </p:sp>
    </p:spTree>
    <p:extLst>
      <p:ext uri="{BB962C8B-B14F-4D97-AF65-F5344CB8AC3E}">
        <p14:creationId xmlns:p14="http://schemas.microsoft.com/office/powerpoint/2010/main" val="3490294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latin typeface="Calibri" panose="020F0502020204030204" pitchFamily="34" charset="0"/>
              <a:ea typeface="Calibri" panose="020F0502020204030204" pitchFamily="34" charset="0"/>
              <a:cs typeface="Calibri" panose="020F050202020403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fontAlgn="base"/>
            <a:endParaRPr lang="en-AU" b="0" i="0" dirty="0">
              <a:solidFill>
                <a:srgbClr val="00263B"/>
              </a:solidFill>
              <a:effectLst/>
              <a:latin typeface="SchibstedGrotesk"/>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 Teal with graphic">
    <p:bg>
      <p:bgPr>
        <a:solidFill>
          <a:schemeClr val="tx2"/>
        </a:solidFill>
        <a:effectLst/>
      </p:bgPr>
    </p:bg>
    <p:spTree>
      <p:nvGrpSpPr>
        <p:cNvPr id="1" name=""/>
        <p:cNvGrpSpPr/>
        <p:nvPr/>
      </p:nvGrpSpPr>
      <p:grpSpPr>
        <a:xfrm>
          <a:off x="0" y="0"/>
          <a:ext cx="0" cy="0"/>
          <a:chOff x="0" y="0"/>
          <a:chExt cx="0" cy="0"/>
        </a:xfrm>
      </p:grpSpPr>
      <p:pic>
        <p:nvPicPr>
          <p:cNvPr id="11" name="Picture 10" descr="A blue oval with black background&#10;&#10;Description automatically generated">
            <a:extLst>
              <a:ext uri="{FF2B5EF4-FFF2-40B4-BE49-F238E27FC236}">
                <a16:creationId xmlns:a16="http://schemas.microsoft.com/office/drawing/2014/main" id="{904A0F16-C8C3-8660-9D71-A089EC196D89}"/>
              </a:ext>
            </a:extLst>
          </p:cNvPr>
          <p:cNvPicPr>
            <a:picLocks noChangeAspect="1"/>
          </p:cNvPicPr>
          <p:nvPr userDrawn="1"/>
        </p:nvPicPr>
        <p:blipFill>
          <a:blip r:embed="rId2"/>
          <a:stretch>
            <a:fillRect/>
          </a:stretch>
        </p:blipFill>
        <p:spPr>
          <a:xfrm rot="1800000">
            <a:off x="6068876" y="-897961"/>
            <a:ext cx="6305520" cy="8798400"/>
          </a:xfrm>
          <a:prstGeom prst="rect">
            <a:avLst/>
          </a:prstGeom>
        </p:spPr>
      </p:pic>
      <p:sp>
        <p:nvSpPr>
          <p:cNvPr id="3" name="Subtitle 2">
            <a:extLst>
              <a:ext uri="{FF2B5EF4-FFF2-40B4-BE49-F238E27FC236}">
                <a16:creationId xmlns:a16="http://schemas.microsoft.com/office/drawing/2014/main" id="{8B0D9242-1CF1-8C95-3C8E-98366A632672}"/>
              </a:ext>
            </a:extLst>
          </p:cNvPr>
          <p:cNvSpPr>
            <a:spLocks noGrp="1"/>
          </p:cNvSpPr>
          <p:nvPr>
            <p:ph type="subTitle" idx="1"/>
          </p:nvPr>
        </p:nvSpPr>
        <p:spPr>
          <a:xfrm>
            <a:off x="541337" y="3759110"/>
            <a:ext cx="9144000" cy="939982"/>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dirty="0"/>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0" name="Picture 9" descr="A black and white logo&#10;&#10;Description automatically generated">
            <a:extLst>
              <a:ext uri="{FF2B5EF4-FFF2-40B4-BE49-F238E27FC236}">
                <a16:creationId xmlns:a16="http://schemas.microsoft.com/office/drawing/2014/main" id="{B8A9AD1B-AD22-28F8-60C0-17573F9CBA46}"/>
              </a:ext>
            </a:extLst>
          </p:cNvPr>
          <p:cNvPicPr>
            <a:picLocks noChangeAspect="1"/>
          </p:cNvPicPr>
          <p:nvPr userDrawn="1"/>
        </p:nvPicPr>
        <p:blipFill>
          <a:blip r:embed="rId3"/>
          <a:stretch>
            <a:fillRect/>
          </a:stretch>
        </p:blipFill>
        <p:spPr>
          <a:xfrm>
            <a:off x="541338" y="5230335"/>
            <a:ext cx="2021980" cy="702720"/>
          </a:xfrm>
          <a:prstGeom prst="rect">
            <a:avLst/>
          </a:prstGeom>
        </p:spPr>
      </p:pic>
      <p:pic>
        <p:nvPicPr>
          <p:cNvPr id="12" name="Picture 11" descr="A black and white sign with white text&#10;&#10;Description automatically generated">
            <a:extLst>
              <a:ext uri="{FF2B5EF4-FFF2-40B4-BE49-F238E27FC236}">
                <a16:creationId xmlns:a16="http://schemas.microsoft.com/office/drawing/2014/main" id="{AAE7E191-7115-00E2-35D8-0F9F7CE53DD9}"/>
              </a:ext>
            </a:extLst>
          </p:cNvPr>
          <p:cNvPicPr>
            <a:picLocks noChangeAspect="1"/>
          </p:cNvPicPr>
          <p:nvPr userDrawn="1"/>
        </p:nvPicPr>
        <p:blipFill>
          <a:blip r:embed="rId4"/>
          <a:stretch>
            <a:fillRect/>
          </a:stretch>
        </p:blipFill>
        <p:spPr>
          <a:xfrm>
            <a:off x="528638" y="545399"/>
            <a:ext cx="3183287" cy="504000"/>
          </a:xfrm>
          <a:prstGeom prst="rect">
            <a:avLst/>
          </a:prstGeom>
        </p:spPr>
      </p:pic>
      <p:sp>
        <p:nvSpPr>
          <p:cNvPr id="14" name="Title 1">
            <a:extLst>
              <a:ext uri="{FF2B5EF4-FFF2-40B4-BE49-F238E27FC236}">
                <a16:creationId xmlns:a16="http://schemas.microsoft.com/office/drawing/2014/main" id="{1DEE3148-17B3-4EB9-A909-FC9A0BE8C054}"/>
              </a:ext>
            </a:extLst>
          </p:cNvPr>
          <p:cNvSpPr>
            <a:spLocks noGrp="1"/>
          </p:cNvSpPr>
          <p:nvPr>
            <p:ph type="ctrTitle"/>
          </p:nvPr>
        </p:nvSpPr>
        <p:spPr>
          <a:xfrm>
            <a:off x="541337" y="1964573"/>
            <a:ext cx="6419851" cy="1535866"/>
          </a:xfrm>
        </p:spPr>
        <p:txBody>
          <a:bodyPr wrap="square" bIns="0" anchor="b" anchorCtr="0">
            <a:noAutofit/>
          </a:bodyPr>
          <a:lstStyle>
            <a:lvl1pPr algn="l">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830666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of Contents 1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F541-D4D2-E875-848A-F8791BD67D95}"/>
              </a:ext>
            </a:extLst>
          </p:cNvPr>
          <p:cNvSpPr>
            <a:spLocks noGrp="1"/>
          </p:cNvSpPr>
          <p:nvPr>
            <p:ph type="title" hasCustomPrompt="1"/>
          </p:nvPr>
        </p:nvSpPr>
        <p:spPr>
          <a:xfrm>
            <a:off x="541338" y="390491"/>
            <a:ext cx="9234487" cy="613309"/>
          </a:xfrm>
        </p:spPr>
        <p:txBody>
          <a:bodyPr/>
          <a:lstStyle>
            <a:lvl1pPr>
              <a:defRPr>
                <a:solidFill>
                  <a:schemeClr val="bg1"/>
                </a:solidFill>
              </a:defRPr>
            </a:lvl1pPr>
          </a:lstStyle>
          <a:p>
            <a:r>
              <a:rPr lang="en-GB" dirty="0"/>
              <a:t>Contents</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2" name="Picture 11" descr="A white circle with letters in it&#10;&#10;Description automatically generated">
            <a:extLst>
              <a:ext uri="{FF2B5EF4-FFF2-40B4-BE49-F238E27FC236}">
                <a16:creationId xmlns:a16="http://schemas.microsoft.com/office/drawing/2014/main" id="{414A2A6D-40BB-3BF7-431C-8206B4483219}"/>
              </a:ext>
            </a:extLst>
          </p:cNvPr>
          <p:cNvPicPr>
            <a:picLocks noChangeAspect="1"/>
          </p:cNvPicPr>
          <p:nvPr userDrawn="1"/>
        </p:nvPicPr>
        <p:blipFill>
          <a:blip r:embed="rId2"/>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840343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s 2 - White">
    <p:bg>
      <p:bgPr>
        <a:solidFill>
          <a:schemeClr val="bg1"/>
        </a:solidFill>
        <a:effectLst/>
      </p:bgPr>
    </p:bg>
    <p:spTree>
      <p:nvGrpSpPr>
        <p:cNvPr id="1" name=""/>
        <p:cNvGrpSpPr/>
        <p:nvPr/>
      </p:nvGrpSpPr>
      <p:grpSpPr>
        <a:xfrm>
          <a:off x="0" y="0"/>
          <a:ext cx="0" cy="0"/>
          <a:chOff x="0" y="0"/>
          <a:chExt cx="0" cy="0"/>
        </a:xfrm>
      </p:grpSpPr>
      <p:pic>
        <p:nvPicPr>
          <p:cNvPr id="7" name="Picture 6" descr="A blue circle with letters in it&#10;&#10;Description automatically generated">
            <a:extLst>
              <a:ext uri="{FF2B5EF4-FFF2-40B4-BE49-F238E27FC236}">
                <a16:creationId xmlns:a16="http://schemas.microsoft.com/office/drawing/2014/main" id="{0DE363CB-D615-0BD4-1705-29A685F203F7}"/>
              </a:ext>
            </a:extLst>
          </p:cNvPr>
          <p:cNvPicPr>
            <a:picLocks noChangeAspect="1"/>
          </p:cNvPicPr>
          <p:nvPr userDrawn="1"/>
        </p:nvPicPr>
        <p:blipFill rotWithShape="1">
          <a:blip r:embed="rId2"/>
          <a:srcRect/>
          <a:stretch/>
        </p:blipFill>
        <p:spPr>
          <a:xfrm>
            <a:off x="11174506" y="459068"/>
            <a:ext cx="476156" cy="476156"/>
          </a:xfrm>
          <a:prstGeom prst="rect">
            <a:avLst/>
          </a:prstGeom>
        </p:spPr>
      </p:pic>
      <p:sp>
        <p:nvSpPr>
          <p:cNvPr id="2" name="Title 1">
            <a:extLst>
              <a:ext uri="{FF2B5EF4-FFF2-40B4-BE49-F238E27FC236}">
                <a16:creationId xmlns:a16="http://schemas.microsoft.com/office/drawing/2014/main" id="{A198F541-D4D2-E875-848A-F8791BD67D95}"/>
              </a:ext>
            </a:extLst>
          </p:cNvPr>
          <p:cNvSpPr>
            <a:spLocks noGrp="1"/>
          </p:cNvSpPr>
          <p:nvPr>
            <p:ph type="title" hasCustomPrompt="1"/>
          </p:nvPr>
        </p:nvSpPr>
        <p:spPr>
          <a:xfrm>
            <a:off x="541338" y="390491"/>
            <a:ext cx="9234487" cy="613309"/>
          </a:xfrm>
        </p:spPr>
        <p:txBody>
          <a:bodyPr/>
          <a:lstStyle>
            <a:lvl1pPr>
              <a:defRPr>
                <a:solidFill>
                  <a:schemeClr val="accent1"/>
                </a:solidFill>
              </a:defRPr>
            </a:lvl1pPr>
          </a:lstStyle>
          <a:p>
            <a:r>
              <a:rPr lang="en-GB" dirty="0"/>
              <a:t>Contents</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tx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tx1"/>
                </a:solidFill>
              </a:defRPr>
            </a:lvl1pPr>
          </a:lstStyle>
          <a:p>
            <a:fld id="{03DE2AF3-8D84-974B-82EB-CD297728D17F}" type="slidenum">
              <a:rPr lang="en-US" smtClean="0"/>
              <a:pPr/>
              <a:t>‹#›</a:t>
            </a:fld>
            <a:endParaRPr lang="en-US"/>
          </a:p>
        </p:txBody>
      </p:sp>
    </p:spTree>
    <p:extLst>
      <p:ext uri="{BB962C8B-B14F-4D97-AF65-F5344CB8AC3E}">
        <p14:creationId xmlns:p14="http://schemas.microsoft.com/office/powerpoint/2010/main" val="748204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 Navy">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F541-D4D2-E875-848A-F8791BD67D95}"/>
              </a:ext>
            </a:extLst>
          </p:cNvPr>
          <p:cNvSpPr>
            <a:spLocks noGrp="1"/>
          </p:cNvSpPr>
          <p:nvPr>
            <p:ph type="title" hasCustomPrompt="1"/>
          </p:nvPr>
        </p:nvSpPr>
        <p:spPr>
          <a:xfrm>
            <a:off x="541338" y="1006934"/>
            <a:ext cx="4128633" cy="613309"/>
          </a:xfrm>
        </p:spPr>
        <p:txBody>
          <a:bodyPr/>
          <a:lstStyle>
            <a:lvl1pPr>
              <a:defRPr>
                <a:solidFill>
                  <a:schemeClr val="accent3"/>
                </a:solidFill>
              </a:defRPr>
            </a:lvl1pPr>
          </a:lstStyle>
          <a:p>
            <a:r>
              <a:rPr lang="en-GB" dirty="0"/>
              <a:t>Agenda</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2" name="Picture 11" descr="A white circle with letters in it&#10;&#10;Description automatically generated">
            <a:extLst>
              <a:ext uri="{FF2B5EF4-FFF2-40B4-BE49-F238E27FC236}">
                <a16:creationId xmlns:a16="http://schemas.microsoft.com/office/drawing/2014/main" id="{414A2A6D-40BB-3BF7-431C-8206B4483219}"/>
              </a:ext>
            </a:extLst>
          </p:cNvPr>
          <p:cNvPicPr>
            <a:picLocks noChangeAspect="1"/>
          </p:cNvPicPr>
          <p:nvPr userDrawn="1"/>
        </p:nvPicPr>
        <p:blipFill>
          <a:blip r:embed="rId2"/>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169650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F541-D4D2-E875-848A-F8791BD67D95}"/>
              </a:ext>
            </a:extLst>
          </p:cNvPr>
          <p:cNvSpPr>
            <a:spLocks noGrp="1"/>
          </p:cNvSpPr>
          <p:nvPr>
            <p:ph type="title" hasCustomPrompt="1"/>
          </p:nvPr>
        </p:nvSpPr>
        <p:spPr>
          <a:xfrm>
            <a:off x="541338" y="1006934"/>
            <a:ext cx="4128633" cy="613309"/>
          </a:xfrm>
        </p:spPr>
        <p:txBody>
          <a:bodyPr/>
          <a:lstStyle>
            <a:lvl1pPr>
              <a:defRPr>
                <a:solidFill>
                  <a:schemeClr val="accent2"/>
                </a:solidFill>
              </a:defRPr>
            </a:lvl1pPr>
          </a:lstStyle>
          <a:p>
            <a:r>
              <a:rPr lang="en-GB" dirty="0"/>
              <a:t>Agenda</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tx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tx1"/>
                </a:solidFill>
              </a:defRPr>
            </a:lvl1pPr>
          </a:lstStyle>
          <a:p>
            <a:fld id="{03DE2AF3-8D84-974B-82EB-CD297728D17F}" type="slidenum">
              <a:rPr lang="en-US" smtClean="0"/>
              <a:pPr/>
              <a:t>‹#›</a:t>
            </a:fld>
            <a:endParaRPr lang="en-US"/>
          </a:p>
        </p:txBody>
      </p:sp>
      <p:pic>
        <p:nvPicPr>
          <p:cNvPr id="3" name="Picture 2" descr="A blue circle with letters in it&#10;&#10;Description automatically generated">
            <a:extLst>
              <a:ext uri="{FF2B5EF4-FFF2-40B4-BE49-F238E27FC236}">
                <a16:creationId xmlns:a16="http://schemas.microsoft.com/office/drawing/2014/main" id="{34179E5E-4C18-F6A6-BFED-81F62BBE6017}"/>
              </a:ext>
            </a:extLst>
          </p:cNvPr>
          <p:cNvPicPr>
            <a:picLocks noChangeAspect="1"/>
          </p:cNvPicPr>
          <p:nvPr userDrawn="1"/>
        </p:nvPicPr>
        <p:blipFill rotWithShape="1">
          <a:blip r:embed="rId2"/>
          <a:srcRect/>
          <a:stretch/>
        </p:blipFill>
        <p:spPr>
          <a:xfrm>
            <a:off x="11174506" y="459068"/>
            <a:ext cx="476156" cy="476156"/>
          </a:xfrm>
          <a:prstGeom prst="rect">
            <a:avLst/>
          </a:prstGeom>
        </p:spPr>
      </p:pic>
    </p:spTree>
    <p:extLst>
      <p:ext uri="{BB962C8B-B14F-4D97-AF65-F5344CB8AC3E}">
        <p14:creationId xmlns:p14="http://schemas.microsoft.com/office/powerpoint/2010/main" val="2630616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 Go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F541-D4D2-E875-848A-F8791BD67D95}"/>
              </a:ext>
            </a:extLst>
          </p:cNvPr>
          <p:cNvSpPr>
            <a:spLocks noGrp="1"/>
          </p:cNvSpPr>
          <p:nvPr>
            <p:ph type="title" hasCustomPrompt="1"/>
          </p:nvPr>
        </p:nvSpPr>
        <p:spPr>
          <a:xfrm>
            <a:off x="541338" y="1006934"/>
            <a:ext cx="4128633" cy="613309"/>
          </a:xfrm>
        </p:spPr>
        <p:txBody>
          <a:bodyPr/>
          <a:lstStyle>
            <a:lvl1pPr>
              <a:defRPr>
                <a:solidFill>
                  <a:schemeClr val="bg1"/>
                </a:solidFill>
              </a:defRPr>
            </a:lvl1pPr>
          </a:lstStyle>
          <a:p>
            <a:r>
              <a:rPr lang="en-GB" dirty="0"/>
              <a:t>Agenda</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2" name="Picture 11" descr="A white circle with letters in it&#10;&#10;Description automatically generated">
            <a:extLst>
              <a:ext uri="{FF2B5EF4-FFF2-40B4-BE49-F238E27FC236}">
                <a16:creationId xmlns:a16="http://schemas.microsoft.com/office/drawing/2014/main" id="{414A2A6D-40BB-3BF7-431C-8206B4483219}"/>
              </a:ext>
            </a:extLst>
          </p:cNvPr>
          <p:cNvPicPr>
            <a:picLocks noChangeAspect="1"/>
          </p:cNvPicPr>
          <p:nvPr userDrawn="1"/>
        </p:nvPicPr>
        <p:blipFill>
          <a:blip r:embed="rId2"/>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432046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tyle 1 - Teal">
    <p:bg>
      <p:bgPr>
        <a:solidFill>
          <a:schemeClr val="tx2"/>
        </a:solidFill>
        <a:effectLst/>
      </p:bgPr>
    </p:bg>
    <p:spTree>
      <p:nvGrpSpPr>
        <p:cNvPr id="1" name=""/>
        <p:cNvGrpSpPr/>
        <p:nvPr/>
      </p:nvGrpSpPr>
      <p:grpSpPr>
        <a:xfrm>
          <a:off x="0" y="0"/>
          <a:ext cx="0" cy="0"/>
          <a:chOff x="0" y="0"/>
          <a:chExt cx="0" cy="0"/>
        </a:xfrm>
      </p:grpSpPr>
      <p:pic>
        <p:nvPicPr>
          <p:cNvPr id="8" name="Picture 7" descr="A blue oval with black background&#10;&#10;Description automatically generated">
            <a:extLst>
              <a:ext uri="{FF2B5EF4-FFF2-40B4-BE49-F238E27FC236}">
                <a16:creationId xmlns:a16="http://schemas.microsoft.com/office/drawing/2014/main" id="{B2BEDCD3-EB39-9A04-01A0-5651093E4797}"/>
              </a:ext>
            </a:extLst>
          </p:cNvPr>
          <p:cNvPicPr>
            <a:picLocks noChangeAspect="1"/>
          </p:cNvPicPr>
          <p:nvPr userDrawn="1"/>
        </p:nvPicPr>
        <p:blipFill>
          <a:blip r:embed="rId2"/>
          <a:stretch>
            <a:fillRect/>
          </a:stretch>
        </p:blipFill>
        <p:spPr>
          <a:xfrm rot="6300000">
            <a:off x="1271693" y="-2795794"/>
            <a:ext cx="9455700" cy="13194000"/>
          </a:xfrm>
          <a:prstGeom prst="rect">
            <a:avLst/>
          </a:prstGeom>
        </p:spPr>
      </p:pic>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sp>
        <p:nvSpPr>
          <p:cNvPr id="17" name="Subtitle 2">
            <a:extLst>
              <a:ext uri="{FF2B5EF4-FFF2-40B4-BE49-F238E27FC236}">
                <a16:creationId xmlns:a16="http://schemas.microsoft.com/office/drawing/2014/main" id="{0982A3CB-286A-5AA7-8E9A-91ADD393BDEC}"/>
              </a:ext>
            </a:extLst>
          </p:cNvPr>
          <p:cNvSpPr>
            <a:spLocks noGrp="1"/>
          </p:cNvSpPr>
          <p:nvPr>
            <p:ph type="subTitle" idx="1"/>
          </p:nvPr>
        </p:nvSpPr>
        <p:spPr>
          <a:xfrm>
            <a:off x="541337" y="3759110"/>
            <a:ext cx="6419851" cy="939982"/>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8" name="Title 1">
            <a:extLst>
              <a:ext uri="{FF2B5EF4-FFF2-40B4-BE49-F238E27FC236}">
                <a16:creationId xmlns:a16="http://schemas.microsoft.com/office/drawing/2014/main" id="{387A4375-E60B-B0A1-E7EE-D038A02E94B7}"/>
              </a:ext>
            </a:extLst>
          </p:cNvPr>
          <p:cNvSpPr>
            <a:spLocks noGrp="1"/>
          </p:cNvSpPr>
          <p:nvPr>
            <p:ph type="ctrTitle"/>
          </p:nvPr>
        </p:nvSpPr>
        <p:spPr>
          <a:xfrm>
            <a:off x="541337" y="1964573"/>
            <a:ext cx="6419851" cy="1535866"/>
          </a:xfrm>
        </p:spPr>
        <p:txBody>
          <a:bodyPr wrap="square" bIns="0" anchor="b" anchorCtr="0">
            <a:noAutofit/>
          </a:bodyPr>
          <a:lstStyle>
            <a:lvl1pPr algn="l">
              <a:defRPr sz="6000">
                <a:solidFill>
                  <a:schemeClr val="bg1"/>
                </a:solidFill>
              </a:defRPr>
            </a:lvl1pPr>
          </a:lstStyle>
          <a:p>
            <a:r>
              <a:rPr lang="en-GB" dirty="0"/>
              <a:t>Click to edit Master title style</a:t>
            </a:r>
            <a:endParaRPr lang="en-US" dirty="0"/>
          </a:p>
        </p:txBody>
      </p:sp>
      <p:pic>
        <p:nvPicPr>
          <p:cNvPr id="2" name="Picture 1" descr="A white circle with letters in it&#10;&#10;Description automatically generated">
            <a:extLst>
              <a:ext uri="{FF2B5EF4-FFF2-40B4-BE49-F238E27FC236}">
                <a16:creationId xmlns:a16="http://schemas.microsoft.com/office/drawing/2014/main" id="{DC486E93-801A-F460-786A-FCA65D2F31A2}"/>
              </a:ext>
            </a:extLst>
          </p:cNvPr>
          <p:cNvPicPr>
            <a:picLocks noChangeAspect="1"/>
          </p:cNvPicPr>
          <p:nvPr userDrawn="1"/>
        </p:nvPicPr>
        <p:blipFill>
          <a:blip r:embed="rId3"/>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1168596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yle 2 - Light Teal">
    <p:bg>
      <p:bgPr>
        <a:solidFill>
          <a:schemeClr val="accent6"/>
        </a:solidFill>
        <a:effectLst/>
      </p:bgPr>
    </p:bg>
    <p:spTree>
      <p:nvGrpSpPr>
        <p:cNvPr id="1" name=""/>
        <p:cNvGrpSpPr/>
        <p:nvPr/>
      </p:nvGrpSpPr>
      <p:grpSpPr>
        <a:xfrm>
          <a:off x="0" y="0"/>
          <a:ext cx="0" cy="0"/>
          <a:chOff x="0" y="0"/>
          <a:chExt cx="0" cy="0"/>
        </a:xfrm>
      </p:grpSpPr>
      <p:pic>
        <p:nvPicPr>
          <p:cNvPr id="3" name="Picture 2" descr="A blue oval with black background&#10;&#10;Description automatically generated">
            <a:extLst>
              <a:ext uri="{FF2B5EF4-FFF2-40B4-BE49-F238E27FC236}">
                <a16:creationId xmlns:a16="http://schemas.microsoft.com/office/drawing/2014/main" id="{DC89AE22-4568-D5F9-38B9-DBC339B66274}"/>
              </a:ext>
            </a:extLst>
          </p:cNvPr>
          <p:cNvPicPr>
            <a:picLocks noChangeAspect="1"/>
          </p:cNvPicPr>
          <p:nvPr userDrawn="1"/>
        </p:nvPicPr>
        <p:blipFill>
          <a:blip r:embed="rId2"/>
          <a:stretch>
            <a:fillRect/>
          </a:stretch>
        </p:blipFill>
        <p:spPr>
          <a:xfrm rot="6272003">
            <a:off x="1295058" y="-2837983"/>
            <a:ext cx="9455833" cy="13194186"/>
          </a:xfrm>
          <a:prstGeom prst="rect">
            <a:avLst/>
          </a:prstGeom>
        </p:spPr>
      </p:pic>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accent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accent1"/>
                </a:solidFill>
              </a:defRPr>
            </a:lvl1pPr>
          </a:lstStyle>
          <a:p>
            <a:fld id="{03DE2AF3-8D84-974B-82EB-CD297728D17F}" type="slidenum">
              <a:rPr lang="en-US" smtClean="0"/>
              <a:pPr/>
              <a:t>‹#›</a:t>
            </a:fld>
            <a:endParaRPr lang="en-US"/>
          </a:p>
        </p:txBody>
      </p:sp>
      <p:sp>
        <p:nvSpPr>
          <p:cNvPr id="17" name="Subtitle 2">
            <a:extLst>
              <a:ext uri="{FF2B5EF4-FFF2-40B4-BE49-F238E27FC236}">
                <a16:creationId xmlns:a16="http://schemas.microsoft.com/office/drawing/2014/main" id="{0982A3CB-286A-5AA7-8E9A-91ADD393BDEC}"/>
              </a:ext>
            </a:extLst>
          </p:cNvPr>
          <p:cNvSpPr>
            <a:spLocks noGrp="1"/>
          </p:cNvSpPr>
          <p:nvPr>
            <p:ph type="subTitle" idx="1"/>
          </p:nvPr>
        </p:nvSpPr>
        <p:spPr>
          <a:xfrm>
            <a:off x="541337" y="3779325"/>
            <a:ext cx="6419851" cy="939982"/>
          </a:xfrm>
        </p:spPr>
        <p:txBody>
          <a:bodyPr>
            <a:normAutofit/>
          </a:bodyPr>
          <a:lstStyle>
            <a:lvl1pPr marL="0" indent="0" algn="l">
              <a:lnSpc>
                <a:spcPct val="100000"/>
              </a:lnSpc>
              <a:spcBef>
                <a:spcPts val="0"/>
              </a:spcBef>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8" name="Title 1">
            <a:extLst>
              <a:ext uri="{FF2B5EF4-FFF2-40B4-BE49-F238E27FC236}">
                <a16:creationId xmlns:a16="http://schemas.microsoft.com/office/drawing/2014/main" id="{387A4375-E60B-B0A1-E7EE-D038A02E94B7}"/>
              </a:ext>
            </a:extLst>
          </p:cNvPr>
          <p:cNvSpPr>
            <a:spLocks noGrp="1"/>
          </p:cNvSpPr>
          <p:nvPr>
            <p:ph type="ctrTitle"/>
          </p:nvPr>
        </p:nvSpPr>
        <p:spPr>
          <a:xfrm>
            <a:off x="541337" y="1964573"/>
            <a:ext cx="6419851" cy="1535866"/>
          </a:xfrm>
        </p:spPr>
        <p:txBody>
          <a:bodyPr wrap="square" bIns="0" anchor="b" anchorCtr="0">
            <a:noAutofit/>
          </a:bodyPr>
          <a:lstStyle>
            <a:lvl1pPr algn="l">
              <a:defRPr sz="6000">
                <a:solidFill>
                  <a:schemeClr val="accent2"/>
                </a:solidFill>
              </a:defRPr>
            </a:lvl1pPr>
          </a:lstStyle>
          <a:p>
            <a:r>
              <a:rPr lang="en-GB" dirty="0"/>
              <a:t>Click to edit Master title style</a:t>
            </a:r>
            <a:endParaRPr lang="en-US" dirty="0"/>
          </a:p>
        </p:txBody>
      </p:sp>
      <p:pic>
        <p:nvPicPr>
          <p:cNvPr id="7" name="Picture 6" descr="A blue circle with letters in it&#10;&#10;Description automatically generated">
            <a:extLst>
              <a:ext uri="{FF2B5EF4-FFF2-40B4-BE49-F238E27FC236}">
                <a16:creationId xmlns:a16="http://schemas.microsoft.com/office/drawing/2014/main" id="{C3FED34B-5815-273C-B1F5-7A04AE854EE7}"/>
              </a:ext>
            </a:extLst>
          </p:cNvPr>
          <p:cNvPicPr>
            <a:picLocks noChangeAspect="1"/>
          </p:cNvPicPr>
          <p:nvPr userDrawn="1"/>
        </p:nvPicPr>
        <p:blipFill rotWithShape="1">
          <a:blip r:embed="rId3"/>
          <a:srcRect/>
          <a:stretch/>
        </p:blipFill>
        <p:spPr>
          <a:xfrm>
            <a:off x="11174506" y="459068"/>
            <a:ext cx="476156" cy="476156"/>
          </a:xfrm>
          <a:prstGeom prst="rect">
            <a:avLst/>
          </a:prstGeom>
        </p:spPr>
      </p:pic>
    </p:spTree>
    <p:extLst>
      <p:ext uri="{BB962C8B-B14F-4D97-AF65-F5344CB8AC3E}">
        <p14:creationId xmlns:p14="http://schemas.microsoft.com/office/powerpoint/2010/main" val="3417145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tyle 3 - Dark Teal">
    <p:bg>
      <p:bgPr>
        <a:solidFill>
          <a:schemeClr val="accent4"/>
        </a:solidFill>
        <a:effectLst/>
      </p:bgPr>
    </p:bg>
    <p:spTree>
      <p:nvGrpSpPr>
        <p:cNvPr id="1" name=""/>
        <p:cNvGrpSpPr/>
        <p:nvPr/>
      </p:nvGrpSpPr>
      <p:grpSpPr>
        <a:xfrm>
          <a:off x="0" y="0"/>
          <a:ext cx="0" cy="0"/>
          <a:chOff x="0" y="0"/>
          <a:chExt cx="0" cy="0"/>
        </a:xfrm>
      </p:grpSpPr>
      <p:pic>
        <p:nvPicPr>
          <p:cNvPr id="7" name="Picture 6" descr="A blue oval with black background&#10;&#10;Description automatically generated">
            <a:extLst>
              <a:ext uri="{FF2B5EF4-FFF2-40B4-BE49-F238E27FC236}">
                <a16:creationId xmlns:a16="http://schemas.microsoft.com/office/drawing/2014/main" id="{1D26C4E5-F3B4-3D73-B838-759EB2B22F75}"/>
              </a:ext>
            </a:extLst>
          </p:cNvPr>
          <p:cNvPicPr>
            <a:picLocks noChangeAspect="1"/>
          </p:cNvPicPr>
          <p:nvPr userDrawn="1"/>
        </p:nvPicPr>
        <p:blipFill>
          <a:blip r:embed="rId2"/>
          <a:stretch>
            <a:fillRect/>
          </a:stretch>
        </p:blipFill>
        <p:spPr>
          <a:xfrm rot="6272003">
            <a:off x="1295058" y="-2837983"/>
            <a:ext cx="9455833" cy="13194186"/>
          </a:xfrm>
          <a:prstGeom prst="rect">
            <a:avLst/>
          </a:prstGeom>
        </p:spPr>
      </p:pic>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sp>
        <p:nvSpPr>
          <p:cNvPr id="17" name="Subtitle 2">
            <a:extLst>
              <a:ext uri="{FF2B5EF4-FFF2-40B4-BE49-F238E27FC236}">
                <a16:creationId xmlns:a16="http://schemas.microsoft.com/office/drawing/2014/main" id="{0982A3CB-286A-5AA7-8E9A-91ADD393BDEC}"/>
              </a:ext>
            </a:extLst>
          </p:cNvPr>
          <p:cNvSpPr>
            <a:spLocks noGrp="1"/>
          </p:cNvSpPr>
          <p:nvPr>
            <p:ph type="subTitle" idx="1"/>
          </p:nvPr>
        </p:nvSpPr>
        <p:spPr>
          <a:xfrm>
            <a:off x="541337" y="3779325"/>
            <a:ext cx="6419851" cy="939982"/>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8" name="Title 1">
            <a:extLst>
              <a:ext uri="{FF2B5EF4-FFF2-40B4-BE49-F238E27FC236}">
                <a16:creationId xmlns:a16="http://schemas.microsoft.com/office/drawing/2014/main" id="{387A4375-E60B-B0A1-E7EE-D038A02E94B7}"/>
              </a:ext>
            </a:extLst>
          </p:cNvPr>
          <p:cNvSpPr>
            <a:spLocks noGrp="1"/>
          </p:cNvSpPr>
          <p:nvPr>
            <p:ph type="ctrTitle"/>
          </p:nvPr>
        </p:nvSpPr>
        <p:spPr>
          <a:xfrm>
            <a:off x="541337" y="1964573"/>
            <a:ext cx="6419851" cy="1535866"/>
          </a:xfrm>
        </p:spPr>
        <p:txBody>
          <a:bodyPr wrap="square" bIns="0" anchor="b" anchorCtr="0">
            <a:noAutofit/>
          </a:bodyPr>
          <a:lstStyle>
            <a:lvl1pPr algn="l">
              <a:defRPr sz="6000">
                <a:solidFill>
                  <a:schemeClr val="bg1"/>
                </a:solidFill>
              </a:defRPr>
            </a:lvl1pPr>
          </a:lstStyle>
          <a:p>
            <a:r>
              <a:rPr lang="en-GB" dirty="0"/>
              <a:t>Click to edit Master title style</a:t>
            </a:r>
            <a:endParaRPr lang="en-US" dirty="0"/>
          </a:p>
        </p:txBody>
      </p:sp>
      <p:pic>
        <p:nvPicPr>
          <p:cNvPr id="2" name="Picture 1" descr="A white circle with letters in it&#10;&#10;Description automatically generated">
            <a:extLst>
              <a:ext uri="{FF2B5EF4-FFF2-40B4-BE49-F238E27FC236}">
                <a16:creationId xmlns:a16="http://schemas.microsoft.com/office/drawing/2014/main" id="{85807835-F919-5DEC-DC20-E589C81FE07F}"/>
              </a:ext>
            </a:extLst>
          </p:cNvPr>
          <p:cNvPicPr>
            <a:picLocks noChangeAspect="1"/>
          </p:cNvPicPr>
          <p:nvPr userDrawn="1"/>
        </p:nvPicPr>
        <p:blipFill>
          <a:blip r:embed="rId3"/>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2007227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Style 4 - Gold">
    <p:bg>
      <p:bgPr>
        <a:solidFill>
          <a:schemeClr val="accent5"/>
        </a:solidFill>
        <a:effectLst/>
      </p:bgPr>
    </p:bg>
    <p:spTree>
      <p:nvGrpSpPr>
        <p:cNvPr id="1" name=""/>
        <p:cNvGrpSpPr/>
        <p:nvPr/>
      </p:nvGrpSpPr>
      <p:grpSpPr>
        <a:xfrm>
          <a:off x="0" y="0"/>
          <a:ext cx="0" cy="0"/>
          <a:chOff x="0" y="0"/>
          <a:chExt cx="0" cy="0"/>
        </a:xfrm>
      </p:grpSpPr>
      <p:pic>
        <p:nvPicPr>
          <p:cNvPr id="8" name="Picture 7" descr="A close up of a ring&#10;&#10;Description automatically generated">
            <a:extLst>
              <a:ext uri="{FF2B5EF4-FFF2-40B4-BE49-F238E27FC236}">
                <a16:creationId xmlns:a16="http://schemas.microsoft.com/office/drawing/2014/main" id="{A97E7425-1E38-CF58-6EBC-C752C822F3AB}"/>
              </a:ext>
            </a:extLst>
          </p:cNvPr>
          <p:cNvPicPr>
            <a:picLocks noChangeAspect="1"/>
          </p:cNvPicPr>
          <p:nvPr userDrawn="1"/>
        </p:nvPicPr>
        <p:blipFill>
          <a:blip r:embed="rId2"/>
          <a:stretch>
            <a:fillRect/>
          </a:stretch>
        </p:blipFill>
        <p:spPr>
          <a:xfrm rot="6300000">
            <a:off x="1271693" y="-2795794"/>
            <a:ext cx="9455700" cy="13194000"/>
          </a:xfrm>
          <a:prstGeom prst="rect">
            <a:avLst/>
          </a:prstGeom>
        </p:spPr>
      </p:pic>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sp>
        <p:nvSpPr>
          <p:cNvPr id="17" name="Subtitle 2">
            <a:extLst>
              <a:ext uri="{FF2B5EF4-FFF2-40B4-BE49-F238E27FC236}">
                <a16:creationId xmlns:a16="http://schemas.microsoft.com/office/drawing/2014/main" id="{0982A3CB-286A-5AA7-8E9A-91ADD393BDEC}"/>
              </a:ext>
            </a:extLst>
          </p:cNvPr>
          <p:cNvSpPr>
            <a:spLocks noGrp="1"/>
          </p:cNvSpPr>
          <p:nvPr>
            <p:ph type="subTitle" idx="1"/>
          </p:nvPr>
        </p:nvSpPr>
        <p:spPr>
          <a:xfrm>
            <a:off x="541337" y="3779325"/>
            <a:ext cx="6419851" cy="939982"/>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8" name="Title 1">
            <a:extLst>
              <a:ext uri="{FF2B5EF4-FFF2-40B4-BE49-F238E27FC236}">
                <a16:creationId xmlns:a16="http://schemas.microsoft.com/office/drawing/2014/main" id="{387A4375-E60B-B0A1-E7EE-D038A02E94B7}"/>
              </a:ext>
            </a:extLst>
          </p:cNvPr>
          <p:cNvSpPr>
            <a:spLocks noGrp="1"/>
          </p:cNvSpPr>
          <p:nvPr>
            <p:ph type="ctrTitle"/>
          </p:nvPr>
        </p:nvSpPr>
        <p:spPr>
          <a:xfrm>
            <a:off x="541337" y="1964573"/>
            <a:ext cx="6419851" cy="1535866"/>
          </a:xfrm>
        </p:spPr>
        <p:txBody>
          <a:bodyPr wrap="square" bIns="0" anchor="b" anchorCtr="0">
            <a:noAutofit/>
          </a:bodyPr>
          <a:lstStyle>
            <a:lvl1pPr algn="l">
              <a:defRPr sz="6000">
                <a:solidFill>
                  <a:schemeClr val="bg1"/>
                </a:solidFill>
              </a:defRPr>
            </a:lvl1pPr>
          </a:lstStyle>
          <a:p>
            <a:r>
              <a:rPr lang="en-GB" dirty="0"/>
              <a:t>Click to edit Master title style</a:t>
            </a:r>
            <a:endParaRPr lang="en-US" dirty="0"/>
          </a:p>
        </p:txBody>
      </p:sp>
      <p:pic>
        <p:nvPicPr>
          <p:cNvPr id="2" name="Picture 1" descr="A white circle with letters in it&#10;&#10;Description automatically generated">
            <a:extLst>
              <a:ext uri="{FF2B5EF4-FFF2-40B4-BE49-F238E27FC236}">
                <a16:creationId xmlns:a16="http://schemas.microsoft.com/office/drawing/2014/main" id="{85807835-F919-5DEC-DC20-E589C81FE07F}"/>
              </a:ext>
            </a:extLst>
          </p:cNvPr>
          <p:cNvPicPr>
            <a:picLocks noChangeAspect="1"/>
          </p:cNvPicPr>
          <p:nvPr userDrawn="1"/>
        </p:nvPicPr>
        <p:blipFill>
          <a:blip r:embed="rId3"/>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1141458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 White 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accent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9" y="2073729"/>
            <a:ext cx="6419850" cy="3853542"/>
          </a:xfrm>
        </p:spPr>
        <p:txBody>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p>
            <a:fld id="{29DBD137-005D-0E41-BC47-D9F75CE61A5F}" type="datetimeFigureOut">
              <a:rPr lang="en-US" smtClean="0"/>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p>
            <a:fld id="{03DE2AF3-8D84-974B-82EB-CD297728D17F}" type="slidenum">
              <a:rPr lang="en-US" smtClean="0"/>
              <a:t>‹#›</a:t>
            </a:fld>
            <a:endParaRPr lang="en-US"/>
          </a:p>
        </p:txBody>
      </p:sp>
      <p:pic>
        <p:nvPicPr>
          <p:cNvPr id="8" name="Picture 7" descr="A blue circle with letters in it&#10;&#10;Description automatically generated">
            <a:extLst>
              <a:ext uri="{FF2B5EF4-FFF2-40B4-BE49-F238E27FC236}">
                <a16:creationId xmlns:a16="http://schemas.microsoft.com/office/drawing/2014/main" id="{51416760-E6DC-1536-3C19-F9734E31434A}"/>
              </a:ext>
            </a:extLst>
          </p:cNvPr>
          <p:cNvPicPr>
            <a:picLocks noChangeAspect="1"/>
          </p:cNvPicPr>
          <p:nvPr userDrawn="1"/>
        </p:nvPicPr>
        <p:blipFill rotWithShape="1">
          <a:blip r:embed="rId2"/>
          <a:srcRect/>
          <a:stretch/>
        </p:blipFill>
        <p:spPr>
          <a:xfrm>
            <a:off x="11174506" y="459068"/>
            <a:ext cx="476156" cy="476156"/>
          </a:xfrm>
          <a:prstGeom prst="rect">
            <a:avLst/>
          </a:prstGeom>
        </p:spPr>
      </p:pic>
    </p:spTree>
    <p:extLst>
      <p:ext uri="{BB962C8B-B14F-4D97-AF65-F5344CB8AC3E}">
        <p14:creationId xmlns:p14="http://schemas.microsoft.com/office/powerpoint/2010/main" val="1692570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Dark Teal with graphic">
    <p:bg>
      <p:bgPr>
        <a:solidFill>
          <a:schemeClr val="accent4"/>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0D9242-1CF1-8C95-3C8E-98366A632672}"/>
              </a:ext>
            </a:extLst>
          </p:cNvPr>
          <p:cNvSpPr>
            <a:spLocks noGrp="1"/>
          </p:cNvSpPr>
          <p:nvPr>
            <p:ph type="subTitle" idx="1"/>
          </p:nvPr>
        </p:nvSpPr>
        <p:spPr>
          <a:xfrm>
            <a:off x="541337" y="3759110"/>
            <a:ext cx="9144000" cy="939982"/>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dirty="0"/>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0" name="Picture 9" descr="A black and white logo&#10;&#10;Description automatically generated">
            <a:extLst>
              <a:ext uri="{FF2B5EF4-FFF2-40B4-BE49-F238E27FC236}">
                <a16:creationId xmlns:a16="http://schemas.microsoft.com/office/drawing/2014/main" id="{B8A9AD1B-AD22-28F8-60C0-17573F9CBA46}"/>
              </a:ext>
            </a:extLst>
          </p:cNvPr>
          <p:cNvPicPr>
            <a:picLocks noChangeAspect="1"/>
          </p:cNvPicPr>
          <p:nvPr userDrawn="1"/>
        </p:nvPicPr>
        <p:blipFill>
          <a:blip r:embed="rId2"/>
          <a:stretch>
            <a:fillRect/>
          </a:stretch>
        </p:blipFill>
        <p:spPr>
          <a:xfrm>
            <a:off x="541338" y="5230335"/>
            <a:ext cx="2021980" cy="702720"/>
          </a:xfrm>
          <a:prstGeom prst="rect">
            <a:avLst/>
          </a:prstGeom>
        </p:spPr>
      </p:pic>
      <p:pic>
        <p:nvPicPr>
          <p:cNvPr id="12" name="Picture 11" descr="A black and white sign with white text&#10;&#10;Description automatically generated">
            <a:extLst>
              <a:ext uri="{FF2B5EF4-FFF2-40B4-BE49-F238E27FC236}">
                <a16:creationId xmlns:a16="http://schemas.microsoft.com/office/drawing/2014/main" id="{AAE7E191-7115-00E2-35D8-0F9F7CE53DD9}"/>
              </a:ext>
            </a:extLst>
          </p:cNvPr>
          <p:cNvPicPr>
            <a:picLocks noChangeAspect="1"/>
          </p:cNvPicPr>
          <p:nvPr userDrawn="1"/>
        </p:nvPicPr>
        <p:blipFill>
          <a:blip r:embed="rId3"/>
          <a:stretch>
            <a:fillRect/>
          </a:stretch>
        </p:blipFill>
        <p:spPr>
          <a:xfrm>
            <a:off x="528638" y="545399"/>
            <a:ext cx="3183287" cy="504000"/>
          </a:xfrm>
          <a:prstGeom prst="rect">
            <a:avLst/>
          </a:prstGeom>
        </p:spPr>
      </p:pic>
      <p:sp>
        <p:nvSpPr>
          <p:cNvPr id="14" name="Title 1">
            <a:extLst>
              <a:ext uri="{FF2B5EF4-FFF2-40B4-BE49-F238E27FC236}">
                <a16:creationId xmlns:a16="http://schemas.microsoft.com/office/drawing/2014/main" id="{1DEE3148-17B3-4EB9-A909-FC9A0BE8C054}"/>
              </a:ext>
            </a:extLst>
          </p:cNvPr>
          <p:cNvSpPr>
            <a:spLocks noGrp="1"/>
          </p:cNvSpPr>
          <p:nvPr>
            <p:ph type="ctrTitle"/>
          </p:nvPr>
        </p:nvSpPr>
        <p:spPr>
          <a:xfrm>
            <a:off x="541337" y="1964573"/>
            <a:ext cx="6419851" cy="1535866"/>
          </a:xfrm>
        </p:spPr>
        <p:txBody>
          <a:bodyPr wrap="square" bIns="0" anchor="b" anchorCtr="0">
            <a:noAutofit/>
          </a:bodyPr>
          <a:lstStyle>
            <a:lvl1pPr algn="l">
              <a:defRPr sz="6000">
                <a:solidFill>
                  <a:schemeClr val="bg1"/>
                </a:solidFill>
              </a:defRPr>
            </a:lvl1pPr>
          </a:lstStyle>
          <a:p>
            <a:r>
              <a:rPr lang="en-GB" dirty="0"/>
              <a:t>Click to edit Master title style</a:t>
            </a:r>
            <a:endParaRPr lang="en-US" dirty="0"/>
          </a:p>
        </p:txBody>
      </p:sp>
      <p:pic>
        <p:nvPicPr>
          <p:cNvPr id="2" name="Picture 1" descr="A blue oval with black background&#10;&#10;Description automatically generated">
            <a:extLst>
              <a:ext uri="{FF2B5EF4-FFF2-40B4-BE49-F238E27FC236}">
                <a16:creationId xmlns:a16="http://schemas.microsoft.com/office/drawing/2014/main" id="{B5EC4555-CC8A-7CD5-C73B-6B5A03226305}"/>
              </a:ext>
            </a:extLst>
          </p:cNvPr>
          <p:cNvPicPr>
            <a:picLocks noChangeAspect="1"/>
          </p:cNvPicPr>
          <p:nvPr userDrawn="1"/>
        </p:nvPicPr>
        <p:blipFill>
          <a:blip r:embed="rId4"/>
          <a:stretch>
            <a:fillRect/>
          </a:stretch>
        </p:blipFill>
        <p:spPr>
          <a:xfrm rot="1800000">
            <a:off x="6068486" y="-899414"/>
            <a:ext cx="6306456" cy="8799706"/>
          </a:xfrm>
          <a:prstGeom prst="rect">
            <a:avLst/>
          </a:prstGeom>
        </p:spPr>
      </p:pic>
    </p:spTree>
    <p:extLst>
      <p:ext uri="{BB962C8B-B14F-4D97-AF65-F5344CB8AC3E}">
        <p14:creationId xmlns:p14="http://schemas.microsoft.com/office/powerpoint/2010/main" val="25285475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 - Blue basic">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9" y="2073729"/>
            <a:ext cx="6419850" cy="3853542"/>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0" name="Picture 9" descr="A white circle with letters in it&#10;&#10;Description automatically generated">
            <a:extLst>
              <a:ext uri="{FF2B5EF4-FFF2-40B4-BE49-F238E27FC236}">
                <a16:creationId xmlns:a16="http://schemas.microsoft.com/office/drawing/2014/main" id="{EBC9782B-231B-D6E3-B7B3-483C12743C3D}"/>
              </a:ext>
            </a:extLst>
          </p:cNvPr>
          <p:cNvPicPr>
            <a:picLocks noChangeAspect="1"/>
          </p:cNvPicPr>
          <p:nvPr userDrawn="1"/>
        </p:nvPicPr>
        <p:blipFill>
          <a:blip r:embed="rId2"/>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2539243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t - White with shape 1">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695AF9D2-D92F-C395-9A4A-380C69ED858F}"/>
              </a:ext>
            </a:extLst>
          </p:cNvPr>
          <p:cNvSpPr/>
          <p:nvPr userDrawn="1"/>
        </p:nvSpPr>
        <p:spPr>
          <a:xfrm>
            <a:off x="6323882"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accent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9" y="2073729"/>
            <a:ext cx="6419850" cy="3853542"/>
          </a:xfrm>
        </p:spPr>
        <p:txBody>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p>
            <a:fld id="{29DBD137-005D-0E41-BC47-D9F75CE61A5F}" type="datetimeFigureOut">
              <a:rPr lang="en-US" smtClean="0"/>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p>
            <a:fld id="{03DE2AF3-8D84-974B-82EB-CD297728D17F}" type="slidenum">
              <a:rPr lang="en-US" smtClean="0"/>
              <a:t>‹#›</a:t>
            </a:fld>
            <a:endParaRPr lang="en-US"/>
          </a:p>
        </p:txBody>
      </p:sp>
      <p:pic>
        <p:nvPicPr>
          <p:cNvPr id="8" name="Picture 7" descr="A blue circle with letters in it&#10;&#10;Description automatically generated">
            <a:extLst>
              <a:ext uri="{FF2B5EF4-FFF2-40B4-BE49-F238E27FC236}">
                <a16:creationId xmlns:a16="http://schemas.microsoft.com/office/drawing/2014/main" id="{51416760-E6DC-1536-3C19-F9734E31434A}"/>
              </a:ext>
            </a:extLst>
          </p:cNvPr>
          <p:cNvPicPr>
            <a:picLocks noChangeAspect="1"/>
          </p:cNvPicPr>
          <p:nvPr userDrawn="1"/>
        </p:nvPicPr>
        <p:blipFill rotWithShape="1">
          <a:blip r:embed="rId2"/>
          <a:srcRect/>
          <a:stretch/>
        </p:blipFill>
        <p:spPr>
          <a:xfrm>
            <a:off x="11174506" y="459068"/>
            <a:ext cx="476156" cy="476156"/>
          </a:xfrm>
          <a:prstGeom prst="rect">
            <a:avLst/>
          </a:prstGeom>
        </p:spPr>
      </p:pic>
    </p:spTree>
    <p:extLst>
      <p:ext uri="{BB962C8B-B14F-4D97-AF65-F5344CB8AC3E}">
        <p14:creationId xmlns:p14="http://schemas.microsoft.com/office/powerpoint/2010/main" val="2076449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Content - White with shape 2">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695AF9D2-D92F-C395-9A4A-380C69ED858F}"/>
              </a:ext>
            </a:extLst>
          </p:cNvPr>
          <p:cNvSpPr/>
          <p:nvPr userDrawn="1"/>
        </p:nvSpPr>
        <p:spPr>
          <a:xfrm>
            <a:off x="6323882"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accent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9" y="2073729"/>
            <a:ext cx="6419850" cy="3853542"/>
          </a:xfrm>
        </p:spPr>
        <p:txBody>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p>
            <a:fld id="{29DBD137-005D-0E41-BC47-D9F75CE61A5F}" type="datetimeFigureOut">
              <a:rPr lang="en-US" smtClean="0"/>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p>
            <a:fld id="{03DE2AF3-8D84-974B-82EB-CD297728D17F}" type="slidenum">
              <a:rPr lang="en-US" smtClean="0"/>
              <a:t>‹#›</a:t>
            </a:fld>
            <a:endParaRPr lang="en-US"/>
          </a:p>
        </p:txBody>
      </p:sp>
      <p:pic>
        <p:nvPicPr>
          <p:cNvPr id="8" name="Picture 7" descr="A blue circle with letters in it&#10;&#10;Description automatically generated">
            <a:extLst>
              <a:ext uri="{FF2B5EF4-FFF2-40B4-BE49-F238E27FC236}">
                <a16:creationId xmlns:a16="http://schemas.microsoft.com/office/drawing/2014/main" id="{51416760-E6DC-1536-3C19-F9734E31434A}"/>
              </a:ext>
            </a:extLst>
          </p:cNvPr>
          <p:cNvPicPr>
            <a:picLocks noChangeAspect="1"/>
          </p:cNvPicPr>
          <p:nvPr userDrawn="1"/>
        </p:nvPicPr>
        <p:blipFill rotWithShape="1">
          <a:blip r:embed="rId2"/>
          <a:srcRect/>
          <a:stretch/>
        </p:blipFill>
        <p:spPr>
          <a:xfrm>
            <a:off x="11174506" y="459068"/>
            <a:ext cx="476156" cy="476156"/>
          </a:xfrm>
          <a:prstGeom prst="rect">
            <a:avLst/>
          </a:prstGeom>
        </p:spPr>
      </p:pic>
    </p:spTree>
    <p:extLst>
      <p:ext uri="{BB962C8B-B14F-4D97-AF65-F5344CB8AC3E}">
        <p14:creationId xmlns:p14="http://schemas.microsoft.com/office/powerpoint/2010/main" val="1399107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Content - Blue with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889859B-0A5E-D1DB-4B3D-28A2910A852C}"/>
              </a:ext>
            </a:extLst>
          </p:cNvPr>
          <p:cNvSpPr/>
          <p:nvPr userDrawn="1"/>
        </p:nvSpPr>
        <p:spPr>
          <a:xfrm>
            <a:off x="6323882"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9" y="2073729"/>
            <a:ext cx="6419850" cy="3853542"/>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0" name="Picture 9" descr="A white circle with letters in it&#10;&#10;Description automatically generated">
            <a:extLst>
              <a:ext uri="{FF2B5EF4-FFF2-40B4-BE49-F238E27FC236}">
                <a16:creationId xmlns:a16="http://schemas.microsoft.com/office/drawing/2014/main" id="{EBC9782B-231B-D6E3-B7B3-483C12743C3D}"/>
              </a:ext>
            </a:extLst>
          </p:cNvPr>
          <p:cNvPicPr>
            <a:picLocks noChangeAspect="1"/>
          </p:cNvPicPr>
          <p:nvPr userDrawn="1"/>
        </p:nvPicPr>
        <p:blipFill>
          <a:blip r:embed="rId2"/>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1440849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ng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accent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8" y="1772989"/>
            <a:ext cx="11109323" cy="4042661"/>
          </a:xfrm>
        </p:spPr>
        <p:txBody>
          <a:bodyPr wrap="none" numCol="2" spcCol="360000">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p>
            <a:fld id="{29DBD137-005D-0E41-BC47-D9F75CE61A5F}" type="datetimeFigureOut">
              <a:rPr lang="en-US" smtClean="0"/>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p>
            <a:fld id="{03DE2AF3-8D84-974B-82EB-CD297728D17F}" type="slidenum">
              <a:rPr lang="en-US" smtClean="0"/>
              <a:t>‹#›</a:t>
            </a:fld>
            <a:endParaRPr lang="en-US"/>
          </a:p>
        </p:txBody>
      </p:sp>
      <p:pic>
        <p:nvPicPr>
          <p:cNvPr id="8" name="Picture 7" descr="A blue circle with letters in it&#10;&#10;Description automatically generated">
            <a:extLst>
              <a:ext uri="{FF2B5EF4-FFF2-40B4-BE49-F238E27FC236}">
                <a16:creationId xmlns:a16="http://schemas.microsoft.com/office/drawing/2014/main" id="{51416760-E6DC-1536-3C19-F9734E31434A}"/>
              </a:ext>
            </a:extLst>
          </p:cNvPr>
          <p:cNvPicPr>
            <a:picLocks noChangeAspect="1"/>
          </p:cNvPicPr>
          <p:nvPr userDrawn="1"/>
        </p:nvPicPr>
        <p:blipFill rotWithShape="1">
          <a:blip r:embed="rId2"/>
          <a:srcRect/>
          <a:stretch/>
        </p:blipFill>
        <p:spPr>
          <a:xfrm>
            <a:off x="11174506" y="459068"/>
            <a:ext cx="476156" cy="476156"/>
          </a:xfrm>
          <a:prstGeom prst="rect">
            <a:avLst/>
          </a:prstGeom>
        </p:spPr>
      </p:pic>
    </p:spTree>
    <p:extLst>
      <p:ext uri="{BB962C8B-B14F-4D97-AF65-F5344CB8AC3E}">
        <p14:creationId xmlns:p14="http://schemas.microsoft.com/office/powerpoint/2010/main" val="1710722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ng Content -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8" y="1772989"/>
            <a:ext cx="11109323" cy="4042661"/>
          </a:xfrm>
        </p:spPr>
        <p:txBody>
          <a:bodyPr wrap="none" numCol="2" spcCol="360000">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7" name="Picture 6" descr="A white circle with letters in it&#10;&#10;Description automatically generated">
            <a:extLst>
              <a:ext uri="{FF2B5EF4-FFF2-40B4-BE49-F238E27FC236}">
                <a16:creationId xmlns:a16="http://schemas.microsoft.com/office/drawing/2014/main" id="{FD46C852-A0CF-D195-28F4-C385EBC643F5}"/>
              </a:ext>
            </a:extLst>
          </p:cNvPr>
          <p:cNvPicPr>
            <a:picLocks noChangeAspect="1"/>
          </p:cNvPicPr>
          <p:nvPr userDrawn="1"/>
        </p:nvPicPr>
        <p:blipFill>
          <a:blip r:embed="rId2"/>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2415452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ng Content - White + Imag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9B13DF3-8B30-10FA-9931-56BB0C39B459}"/>
              </a:ext>
            </a:extLst>
          </p:cNvPr>
          <p:cNvSpPr/>
          <p:nvPr userDrawn="1"/>
        </p:nvSpPr>
        <p:spPr>
          <a:xfrm>
            <a:off x="6323882"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blipFill dpi="0" rotWithShape="1">
            <a:blip r:embed="rId2"/>
            <a:srcRect/>
            <a:stretch>
              <a:fillRect l="-7767" t="-47272" r="-23849" b="-1735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9">
            <a:extLst>
              <a:ext uri="{FF2B5EF4-FFF2-40B4-BE49-F238E27FC236}">
                <a16:creationId xmlns:a16="http://schemas.microsoft.com/office/drawing/2014/main" id="{7A805148-F6EC-8368-2BD5-AC55B1DA4C39}"/>
              </a:ext>
            </a:extLst>
          </p:cNvPr>
          <p:cNvSpPr/>
          <p:nvPr userDrawn="1"/>
        </p:nvSpPr>
        <p:spPr>
          <a:xfrm>
            <a:off x="6319337"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gradFill>
            <a:gsLst>
              <a:gs pos="0">
                <a:schemeClr val="tx1">
                  <a:alpha val="19000"/>
                </a:schemeClr>
              </a:gs>
              <a:gs pos="69000">
                <a:srgbClr val="00263B">
                  <a:alpha val="0"/>
                </a:srgbClr>
              </a:gs>
              <a:gs pos="100000">
                <a:schemeClr val="tx1">
                  <a:alpha val="39848"/>
                </a:schemeClr>
              </a:gs>
              <a:gs pos="37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accent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8" y="1772989"/>
            <a:ext cx="5481637" cy="4259511"/>
          </a:xfrm>
        </p:spPr>
        <p:txBody>
          <a:bodyPr wrap="square" numCol="1" spcCol="360000">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9" name="Picture 8" descr="A white circle with letters in it&#10;&#10;Description automatically generated">
            <a:extLst>
              <a:ext uri="{FF2B5EF4-FFF2-40B4-BE49-F238E27FC236}">
                <a16:creationId xmlns:a16="http://schemas.microsoft.com/office/drawing/2014/main" id="{C6294E64-733D-02B7-6A92-9C332CF7FEAB}"/>
              </a:ext>
            </a:extLst>
          </p:cNvPr>
          <p:cNvPicPr>
            <a:picLocks noChangeAspect="1"/>
          </p:cNvPicPr>
          <p:nvPr userDrawn="1"/>
        </p:nvPicPr>
        <p:blipFill>
          <a:blip r:embed="rId3"/>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1344615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ong Content - White + Imag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9B13DF3-8B30-10FA-9931-56BB0C39B459}"/>
              </a:ext>
            </a:extLst>
          </p:cNvPr>
          <p:cNvSpPr/>
          <p:nvPr userDrawn="1"/>
        </p:nvSpPr>
        <p:spPr>
          <a:xfrm>
            <a:off x="6323882"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blipFill dpi="0" rotWithShape="1">
            <a:blip r:embed="rId2"/>
            <a:srcRect/>
            <a:stretch>
              <a:fillRect l="-7767" t="-47272" r="-23849" b="-1735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9">
            <a:extLst>
              <a:ext uri="{FF2B5EF4-FFF2-40B4-BE49-F238E27FC236}">
                <a16:creationId xmlns:a16="http://schemas.microsoft.com/office/drawing/2014/main" id="{7A805148-F6EC-8368-2BD5-AC55B1DA4C39}"/>
              </a:ext>
            </a:extLst>
          </p:cNvPr>
          <p:cNvSpPr/>
          <p:nvPr userDrawn="1"/>
        </p:nvSpPr>
        <p:spPr>
          <a:xfrm>
            <a:off x="6319337"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blipFill>
            <a:blip r:embed="rId3"/>
            <a:stretch>
              <a:fillRect l="-45745" r="-43673" b="-9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accent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8" y="1772989"/>
            <a:ext cx="5481637" cy="4259511"/>
          </a:xfrm>
        </p:spPr>
        <p:txBody>
          <a:bodyPr wrap="square" numCol="1" spcCol="360000">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9" name="Picture 8" descr="A white circle with letters in it&#10;&#10;Description automatically generated">
            <a:extLst>
              <a:ext uri="{FF2B5EF4-FFF2-40B4-BE49-F238E27FC236}">
                <a16:creationId xmlns:a16="http://schemas.microsoft.com/office/drawing/2014/main" id="{C6294E64-733D-02B7-6A92-9C332CF7FEAB}"/>
              </a:ext>
            </a:extLst>
          </p:cNvPr>
          <p:cNvPicPr>
            <a:picLocks noChangeAspect="1"/>
          </p:cNvPicPr>
          <p:nvPr userDrawn="1"/>
        </p:nvPicPr>
        <p:blipFill>
          <a:blip r:embed="rId4"/>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3063106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Long Content - White + Imag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9B13DF3-8B30-10FA-9931-56BB0C39B459}"/>
              </a:ext>
            </a:extLst>
          </p:cNvPr>
          <p:cNvSpPr/>
          <p:nvPr userDrawn="1"/>
        </p:nvSpPr>
        <p:spPr>
          <a:xfrm>
            <a:off x="6323882"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blipFill dpi="0" rotWithShape="1">
            <a:blip r:embed="rId2"/>
            <a:srcRect/>
            <a:stretch>
              <a:fillRect l="-7767" t="-47272" r="-23849" b="-1735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9">
            <a:extLst>
              <a:ext uri="{FF2B5EF4-FFF2-40B4-BE49-F238E27FC236}">
                <a16:creationId xmlns:a16="http://schemas.microsoft.com/office/drawing/2014/main" id="{7A805148-F6EC-8368-2BD5-AC55B1DA4C39}"/>
              </a:ext>
            </a:extLst>
          </p:cNvPr>
          <p:cNvSpPr/>
          <p:nvPr userDrawn="1"/>
        </p:nvSpPr>
        <p:spPr>
          <a:xfrm>
            <a:off x="6319337"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blipFill>
            <a:blip r:embed="rId3"/>
            <a:srcRect/>
            <a:stretch>
              <a:fillRect l="-37559" r="-3755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accent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8" y="1772989"/>
            <a:ext cx="5481637" cy="4259511"/>
          </a:xfrm>
        </p:spPr>
        <p:txBody>
          <a:bodyPr wrap="square" numCol="1" spcCol="360000">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9" name="Picture 8" descr="A white circle with letters in it&#10;&#10;Description automatically generated">
            <a:extLst>
              <a:ext uri="{FF2B5EF4-FFF2-40B4-BE49-F238E27FC236}">
                <a16:creationId xmlns:a16="http://schemas.microsoft.com/office/drawing/2014/main" id="{C6294E64-733D-02B7-6A92-9C332CF7FEAB}"/>
              </a:ext>
            </a:extLst>
          </p:cNvPr>
          <p:cNvPicPr>
            <a:picLocks noChangeAspect="1"/>
          </p:cNvPicPr>
          <p:nvPr userDrawn="1"/>
        </p:nvPicPr>
        <p:blipFill>
          <a:blip r:embed="rId4"/>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2678281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Long Content - White + Imag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A805148-F6EC-8368-2BD5-AC55B1DA4C39}"/>
              </a:ext>
            </a:extLst>
          </p:cNvPr>
          <p:cNvSpPr/>
          <p:nvPr userDrawn="1"/>
        </p:nvSpPr>
        <p:spPr>
          <a:xfrm>
            <a:off x="6433919"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blipFill>
            <a:blip r:embed="rId2"/>
            <a:srcRect/>
            <a:stretch>
              <a:fillRect l="-37482" r="-3763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accent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8" y="1772989"/>
            <a:ext cx="5481637" cy="4259511"/>
          </a:xfrm>
        </p:spPr>
        <p:txBody>
          <a:bodyPr wrap="square" numCol="1" spcCol="360000">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9" name="Picture 8" descr="A white circle with letters in it&#10;&#10;Description automatically generated">
            <a:extLst>
              <a:ext uri="{FF2B5EF4-FFF2-40B4-BE49-F238E27FC236}">
                <a16:creationId xmlns:a16="http://schemas.microsoft.com/office/drawing/2014/main" id="{C6294E64-733D-02B7-6A92-9C332CF7FEAB}"/>
              </a:ext>
            </a:extLst>
          </p:cNvPr>
          <p:cNvPicPr>
            <a:picLocks noChangeAspect="1"/>
          </p:cNvPicPr>
          <p:nvPr userDrawn="1"/>
        </p:nvPicPr>
        <p:blipFill>
          <a:blip r:embed="rId3"/>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140007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2 - Grey with graphic">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0D9242-1CF1-8C95-3C8E-98366A632672}"/>
              </a:ext>
            </a:extLst>
          </p:cNvPr>
          <p:cNvSpPr>
            <a:spLocks noGrp="1"/>
          </p:cNvSpPr>
          <p:nvPr>
            <p:ph type="subTitle" idx="1"/>
          </p:nvPr>
        </p:nvSpPr>
        <p:spPr>
          <a:xfrm>
            <a:off x="541337" y="3759110"/>
            <a:ext cx="9144000" cy="939982"/>
          </a:xfrm>
        </p:spPr>
        <p:txBody>
          <a:bodyPr>
            <a:normAutofit/>
          </a:bodyPr>
          <a:lstStyle>
            <a:lvl1pPr marL="0" indent="0" algn="l">
              <a:lnSpc>
                <a:spcPct val="100000"/>
              </a:lnSpc>
              <a:spcBef>
                <a:spcPts val="0"/>
              </a:spcBef>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6" name="Picture 15" descr="A blue oval with black background&#10;&#10;Description automatically generated">
            <a:extLst>
              <a:ext uri="{FF2B5EF4-FFF2-40B4-BE49-F238E27FC236}">
                <a16:creationId xmlns:a16="http://schemas.microsoft.com/office/drawing/2014/main" id="{B53C6646-AEEA-D1E1-6F85-AC65AEA2A48F}"/>
              </a:ext>
            </a:extLst>
          </p:cNvPr>
          <p:cNvPicPr>
            <a:picLocks noChangeAspect="1"/>
          </p:cNvPicPr>
          <p:nvPr userDrawn="1"/>
        </p:nvPicPr>
        <p:blipFill>
          <a:blip r:embed="rId2"/>
          <a:stretch>
            <a:fillRect/>
          </a:stretch>
        </p:blipFill>
        <p:spPr>
          <a:xfrm rot="1800000">
            <a:off x="6068486" y="-899414"/>
            <a:ext cx="6306456" cy="8799706"/>
          </a:xfrm>
          <a:prstGeom prst="rect">
            <a:avLst/>
          </a:prstGeom>
        </p:spPr>
      </p:pic>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tx1"/>
                </a:solidFill>
              </a:defRPr>
            </a:lvl1pPr>
          </a:lstStyle>
          <a:p>
            <a:fld id="{29DBD137-005D-0E41-BC47-D9F75CE61A5F}" type="datetimeFigureOut">
              <a:rPr lang="en-US" smtClean="0"/>
              <a:pPr/>
              <a:t>5/7/2025</a:t>
            </a:fld>
            <a:endParaRPr lang="en-US" dirty="0"/>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tx1"/>
                </a:solidFill>
              </a:defRPr>
            </a:lvl1pPr>
          </a:lstStyle>
          <a:p>
            <a:fld id="{03DE2AF3-8D84-974B-82EB-CD297728D17F}" type="slidenum">
              <a:rPr lang="en-US" smtClean="0"/>
              <a:pPr/>
              <a:t>‹#›</a:t>
            </a:fld>
            <a:endParaRPr lang="en-US"/>
          </a:p>
        </p:txBody>
      </p:sp>
      <p:pic>
        <p:nvPicPr>
          <p:cNvPr id="9" name="Picture 8" descr="A blue and black logo&#10;&#10;Description automatically generated">
            <a:extLst>
              <a:ext uri="{FF2B5EF4-FFF2-40B4-BE49-F238E27FC236}">
                <a16:creationId xmlns:a16="http://schemas.microsoft.com/office/drawing/2014/main" id="{5F190A8F-153A-107B-4E53-42B4AFEFB76B}"/>
              </a:ext>
            </a:extLst>
          </p:cNvPr>
          <p:cNvPicPr>
            <a:picLocks noChangeAspect="1"/>
          </p:cNvPicPr>
          <p:nvPr userDrawn="1"/>
        </p:nvPicPr>
        <p:blipFill rotWithShape="1">
          <a:blip r:embed="rId3"/>
          <a:srcRect t="105" b="105"/>
          <a:stretch/>
        </p:blipFill>
        <p:spPr>
          <a:xfrm>
            <a:off x="541338" y="5230335"/>
            <a:ext cx="2021980" cy="702720"/>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FCDA2B1D-A2D8-6785-EAA9-6B66B280276C}"/>
              </a:ext>
            </a:extLst>
          </p:cNvPr>
          <p:cNvPicPr>
            <a:picLocks noChangeAspect="1"/>
          </p:cNvPicPr>
          <p:nvPr userDrawn="1"/>
        </p:nvPicPr>
        <p:blipFill>
          <a:blip r:embed="rId4"/>
          <a:stretch>
            <a:fillRect/>
          </a:stretch>
        </p:blipFill>
        <p:spPr>
          <a:xfrm>
            <a:off x="528639" y="545399"/>
            <a:ext cx="3183285" cy="504000"/>
          </a:xfrm>
          <a:prstGeom prst="rect">
            <a:avLst/>
          </a:prstGeom>
        </p:spPr>
      </p:pic>
      <p:sp>
        <p:nvSpPr>
          <p:cNvPr id="14" name="Title 1">
            <a:extLst>
              <a:ext uri="{FF2B5EF4-FFF2-40B4-BE49-F238E27FC236}">
                <a16:creationId xmlns:a16="http://schemas.microsoft.com/office/drawing/2014/main" id="{1DEE3148-17B3-4EB9-A909-FC9A0BE8C054}"/>
              </a:ext>
            </a:extLst>
          </p:cNvPr>
          <p:cNvSpPr>
            <a:spLocks noGrp="1"/>
          </p:cNvSpPr>
          <p:nvPr>
            <p:ph type="ctrTitle"/>
          </p:nvPr>
        </p:nvSpPr>
        <p:spPr>
          <a:xfrm>
            <a:off x="541337" y="1964573"/>
            <a:ext cx="6419851" cy="1535866"/>
          </a:xfrm>
        </p:spPr>
        <p:txBody>
          <a:bodyPr wrap="square" bIns="0" anchor="b" anchorCtr="0">
            <a:noAutofit/>
          </a:bodyPr>
          <a:lstStyle>
            <a:lvl1pPr algn="l">
              <a:defRPr sz="6000">
                <a:solidFill>
                  <a:schemeClr val="accent3"/>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4435636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Long Content - White + Imag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A805148-F6EC-8368-2BD5-AC55B1DA4C39}"/>
              </a:ext>
            </a:extLst>
          </p:cNvPr>
          <p:cNvSpPr/>
          <p:nvPr userDrawn="1"/>
        </p:nvSpPr>
        <p:spPr>
          <a:xfrm>
            <a:off x="6323882"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blipFill>
            <a:blip r:embed="rId2"/>
            <a:srcRect/>
            <a:stretch>
              <a:fillRect l="-37482" r="-3763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accent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8" y="1772989"/>
            <a:ext cx="5481637" cy="4259511"/>
          </a:xfrm>
        </p:spPr>
        <p:txBody>
          <a:bodyPr wrap="square" numCol="1" spcCol="360000">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9" name="Picture 8" descr="A white circle with letters in it&#10;&#10;Description automatically generated">
            <a:extLst>
              <a:ext uri="{FF2B5EF4-FFF2-40B4-BE49-F238E27FC236}">
                <a16:creationId xmlns:a16="http://schemas.microsoft.com/office/drawing/2014/main" id="{C6294E64-733D-02B7-6A92-9C332CF7FEAB}"/>
              </a:ext>
            </a:extLst>
          </p:cNvPr>
          <p:cNvPicPr>
            <a:picLocks noChangeAspect="1"/>
          </p:cNvPicPr>
          <p:nvPr userDrawn="1"/>
        </p:nvPicPr>
        <p:blipFill>
          <a:blip r:embed="rId3"/>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3910306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Long Content - White + Imag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A805148-F6EC-8368-2BD5-AC55B1DA4C39}"/>
              </a:ext>
            </a:extLst>
          </p:cNvPr>
          <p:cNvSpPr/>
          <p:nvPr userDrawn="1"/>
        </p:nvSpPr>
        <p:spPr>
          <a:xfrm>
            <a:off x="6323882"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blipFill>
            <a:blip r:embed="rId2"/>
            <a:srcRect/>
            <a:stretch>
              <a:fillRect l="-37482" r="-3763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accent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8" y="1772989"/>
            <a:ext cx="5481637" cy="4259511"/>
          </a:xfrm>
        </p:spPr>
        <p:txBody>
          <a:bodyPr wrap="square" numCol="1" spcCol="360000">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9" name="Picture 8" descr="A white circle with letters in it&#10;&#10;Description automatically generated">
            <a:extLst>
              <a:ext uri="{FF2B5EF4-FFF2-40B4-BE49-F238E27FC236}">
                <a16:creationId xmlns:a16="http://schemas.microsoft.com/office/drawing/2014/main" id="{C6294E64-733D-02B7-6A92-9C332CF7FEAB}"/>
              </a:ext>
            </a:extLst>
          </p:cNvPr>
          <p:cNvPicPr>
            <a:picLocks noChangeAspect="1"/>
          </p:cNvPicPr>
          <p:nvPr userDrawn="1"/>
        </p:nvPicPr>
        <p:blipFill>
          <a:blip r:embed="rId3"/>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1788293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Long Content - White + Imag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A805148-F6EC-8368-2BD5-AC55B1DA4C39}"/>
              </a:ext>
            </a:extLst>
          </p:cNvPr>
          <p:cNvSpPr/>
          <p:nvPr userDrawn="1"/>
        </p:nvSpPr>
        <p:spPr>
          <a:xfrm>
            <a:off x="6323882"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blipFill>
            <a:blip r:embed="rId2"/>
            <a:srcRect/>
            <a:stretch>
              <a:fillRect l="-37482" r="-3763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accent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8" y="1772989"/>
            <a:ext cx="5481637" cy="4259511"/>
          </a:xfrm>
        </p:spPr>
        <p:txBody>
          <a:bodyPr wrap="square" numCol="1" spcCol="360000">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9" name="Picture 8" descr="A white circle with letters in it&#10;&#10;Description automatically generated">
            <a:extLst>
              <a:ext uri="{FF2B5EF4-FFF2-40B4-BE49-F238E27FC236}">
                <a16:creationId xmlns:a16="http://schemas.microsoft.com/office/drawing/2014/main" id="{C6294E64-733D-02B7-6A92-9C332CF7FEAB}"/>
              </a:ext>
            </a:extLst>
          </p:cNvPr>
          <p:cNvPicPr>
            <a:picLocks noChangeAspect="1"/>
          </p:cNvPicPr>
          <p:nvPr userDrawn="1"/>
        </p:nvPicPr>
        <p:blipFill>
          <a:blip r:embed="rId3"/>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3539049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Long Content - White + Imag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A805148-F6EC-8368-2BD5-AC55B1DA4C39}"/>
              </a:ext>
            </a:extLst>
          </p:cNvPr>
          <p:cNvSpPr/>
          <p:nvPr userDrawn="1"/>
        </p:nvSpPr>
        <p:spPr>
          <a:xfrm>
            <a:off x="6334756"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blipFill>
            <a:blip r:embed="rId2"/>
            <a:srcRect/>
            <a:stretch>
              <a:fillRect l="-16680" r="-584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accent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8" y="1772989"/>
            <a:ext cx="5481637" cy="4259511"/>
          </a:xfrm>
        </p:spPr>
        <p:txBody>
          <a:bodyPr wrap="square" numCol="1" spcCol="360000">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9" name="Picture 8" descr="A white circle with letters in it&#10;&#10;Description automatically generated">
            <a:extLst>
              <a:ext uri="{FF2B5EF4-FFF2-40B4-BE49-F238E27FC236}">
                <a16:creationId xmlns:a16="http://schemas.microsoft.com/office/drawing/2014/main" id="{C6294E64-733D-02B7-6A92-9C332CF7FEAB}"/>
              </a:ext>
            </a:extLst>
          </p:cNvPr>
          <p:cNvPicPr>
            <a:picLocks noChangeAspect="1"/>
          </p:cNvPicPr>
          <p:nvPr userDrawn="1"/>
        </p:nvPicPr>
        <p:blipFill>
          <a:blip r:embed="rId3"/>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1964741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Long Content - White + Imag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A805148-F6EC-8368-2BD5-AC55B1DA4C39}"/>
              </a:ext>
            </a:extLst>
          </p:cNvPr>
          <p:cNvSpPr/>
          <p:nvPr userDrawn="1"/>
        </p:nvSpPr>
        <p:spPr>
          <a:xfrm>
            <a:off x="6334756"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blipFill>
            <a:blip r:embed="rId2"/>
            <a:srcRect/>
            <a:stretch>
              <a:fillRect l="-16680" r="-584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accent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8" y="1772989"/>
            <a:ext cx="5481637" cy="4259511"/>
          </a:xfrm>
        </p:spPr>
        <p:txBody>
          <a:bodyPr wrap="square" numCol="1" spcCol="360000">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9" name="Picture 8" descr="A white circle with letters in it&#10;&#10;Description automatically generated">
            <a:extLst>
              <a:ext uri="{FF2B5EF4-FFF2-40B4-BE49-F238E27FC236}">
                <a16:creationId xmlns:a16="http://schemas.microsoft.com/office/drawing/2014/main" id="{C6294E64-733D-02B7-6A92-9C332CF7FEAB}"/>
              </a:ext>
            </a:extLst>
          </p:cNvPr>
          <p:cNvPicPr>
            <a:picLocks noChangeAspect="1"/>
          </p:cNvPicPr>
          <p:nvPr userDrawn="1"/>
        </p:nvPicPr>
        <p:blipFill>
          <a:blip r:embed="rId3"/>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287700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ng Content - Teal + Image">
    <p:bg>
      <p:bgPr>
        <a:solidFill>
          <a:schemeClr val="tx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9B13DF3-8B30-10FA-9931-56BB0C39B459}"/>
              </a:ext>
            </a:extLst>
          </p:cNvPr>
          <p:cNvSpPr/>
          <p:nvPr userDrawn="1"/>
        </p:nvSpPr>
        <p:spPr>
          <a:xfrm>
            <a:off x="6323882" y="0"/>
            <a:ext cx="5868000" cy="6876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blipFill dpi="0" rotWithShape="1">
            <a:blip r:embed="rId2"/>
            <a:srcRect/>
            <a:stretch>
              <a:fillRect l="-39250" t="-3971" r="-43618" b="-37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C5096B1E-4DB5-E3A7-201D-78BCA3F4ECB3}"/>
              </a:ext>
            </a:extLst>
          </p:cNvPr>
          <p:cNvSpPr/>
          <p:nvPr userDrawn="1"/>
        </p:nvSpPr>
        <p:spPr>
          <a:xfrm>
            <a:off x="6319337"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gradFill>
            <a:gsLst>
              <a:gs pos="0">
                <a:schemeClr val="tx1">
                  <a:alpha val="19000"/>
                </a:schemeClr>
              </a:gs>
              <a:gs pos="69000">
                <a:srgbClr val="00263B">
                  <a:alpha val="0"/>
                </a:srgbClr>
              </a:gs>
              <a:gs pos="100000">
                <a:schemeClr val="tx1">
                  <a:alpha val="39848"/>
                </a:schemeClr>
              </a:gs>
              <a:gs pos="37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8" y="1772989"/>
            <a:ext cx="5326781" cy="4042661"/>
          </a:xfrm>
        </p:spPr>
        <p:txBody>
          <a:bodyPr wrap="square" numCol="1" spcCol="360000">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dirty="0"/>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1" name="Picture 10" descr="A white circle with letters in it&#10;&#10;Description automatically generated">
            <a:extLst>
              <a:ext uri="{FF2B5EF4-FFF2-40B4-BE49-F238E27FC236}">
                <a16:creationId xmlns:a16="http://schemas.microsoft.com/office/drawing/2014/main" id="{280F49BC-E65F-F724-090C-2737A9939BE7}"/>
              </a:ext>
            </a:extLst>
          </p:cNvPr>
          <p:cNvPicPr>
            <a:picLocks noChangeAspect="1"/>
          </p:cNvPicPr>
          <p:nvPr userDrawn="1"/>
        </p:nvPicPr>
        <p:blipFill>
          <a:blip r:embed="rId3"/>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2495461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ng Content - Dark Teal + Image">
    <p:bg>
      <p:bgPr>
        <a:solidFill>
          <a:schemeClr val="accent4"/>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9B13DF3-8B30-10FA-9931-56BB0C39B459}"/>
              </a:ext>
            </a:extLst>
          </p:cNvPr>
          <p:cNvSpPr/>
          <p:nvPr userDrawn="1"/>
        </p:nvSpPr>
        <p:spPr>
          <a:xfrm>
            <a:off x="6323882" y="0"/>
            <a:ext cx="5868000" cy="6876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blipFill dpi="0" rotWithShape="1">
            <a:blip r:embed="rId2"/>
            <a:srcRect/>
            <a:stretch>
              <a:fillRect l="-39250" t="-3971" r="-43618" b="-37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C5096B1E-4DB5-E3A7-201D-78BCA3F4ECB3}"/>
              </a:ext>
            </a:extLst>
          </p:cNvPr>
          <p:cNvSpPr/>
          <p:nvPr userDrawn="1"/>
        </p:nvSpPr>
        <p:spPr>
          <a:xfrm>
            <a:off x="6323882"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gradFill>
            <a:gsLst>
              <a:gs pos="0">
                <a:schemeClr val="tx1">
                  <a:alpha val="19000"/>
                </a:schemeClr>
              </a:gs>
              <a:gs pos="69000">
                <a:srgbClr val="00263B">
                  <a:alpha val="0"/>
                </a:srgbClr>
              </a:gs>
              <a:gs pos="100000">
                <a:schemeClr val="tx1">
                  <a:alpha val="39848"/>
                </a:schemeClr>
              </a:gs>
              <a:gs pos="37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8" y="1772989"/>
            <a:ext cx="5326781" cy="4042661"/>
          </a:xfrm>
        </p:spPr>
        <p:txBody>
          <a:bodyPr wrap="square" numCol="1" spcCol="360000">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dirty="0"/>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1" name="Picture 10" descr="A white circle with letters in it&#10;&#10;Description automatically generated">
            <a:extLst>
              <a:ext uri="{FF2B5EF4-FFF2-40B4-BE49-F238E27FC236}">
                <a16:creationId xmlns:a16="http://schemas.microsoft.com/office/drawing/2014/main" id="{280F49BC-E65F-F724-090C-2737A9939BE7}"/>
              </a:ext>
            </a:extLst>
          </p:cNvPr>
          <p:cNvPicPr>
            <a:picLocks noChangeAspect="1"/>
          </p:cNvPicPr>
          <p:nvPr userDrawn="1"/>
        </p:nvPicPr>
        <p:blipFill>
          <a:blip r:embed="rId3"/>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4012647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low - Blue Vertical">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2" name="Picture 11" descr="A white circle with letters in it&#10;&#10;Description automatically generated">
            <a:extLst>
              <a:ext uri="{FF2B5EF4-FFF2-40B4-BE49-F238E27FC236}">
                <a16:creationId xmlns:a16="http://schemas.microsoft.com/office/drawing/2014/main" id="{414A2A6D-40BB-3BF7-431C-8206B4483219}"/>
              </a:ext>
            </a:extLst>
          </p:cNvPr>
          <p:cNvPicPr>
            <a:picLocks noChangeAspect="1"/>
          </p:cNvPicPr>
          <p:nvPr userDrawn="1"/>
        </p:nvPicPr>
        <p:blipFill>
          <a:blip r:embed="rId2"/>
          <a:stretch>
            <a:fillRect/>
          </a:stretch>
        </p:blipFill>
        <p:spPr>
          <a:xfrm>
            <a:off x="11174505" y="459068"/>
            <a:ext cx="476157" cy="476157"/>
          </a:xfrm>
          <a:prstGeom prst="rect">
            <a:avLst/>
          </a:prstGeom>
        </p:spPr>
      </p:pic>
      <p:sp>
        <p:nvSpPr>
          <p:cNvPr id="13" name="Content Placeholder 2">
            <a:extLst>
              <a:ext uri="{FF2B5EF4-FFF2-40B4-BE49-F238E27FC236}">
                <a16:creationId xmlns:a16="http://schemas.microsoft.com/office/drawing/2014/main" id="{52220E0A-D61E-847C-55F2-B6C936CA13B5}"/>
              </a:ext>
            </a:extLst>
          </p:cNvPr>
          <p:cNvSpPr>
            <a:spLocks noGrp="1"/>
          </p:cNvSpPr>
          <p:nvPr>
            <p:ph idx="1"/>
          </p:nvPr>
        </p:nvSpPr>
        <p:spPr>
          <a:xfrm>
            <a:off x="7133077" y="952913"/>
            <a:ext cx="3621402" cy="6960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Content Placeholder 2">
            <a:extLst>
              <a:ext uri="{FF2B5EF4-FFF2-40B4-BE49-F238E27FC236}">
                <a16:creationId xmlns:a16="http://schemas.microsoft.com/office/drawing/2014/main" id="{2B7764E8-B3A9-9162-CAF4-E9A224FA1BB3}"/>
              </a:ext>
            </a:extLst>
          </p:cNvPr>
          <p:cNvSpPr>
            <a:spLocks noGrp="1"/>
          </p:cNvSpPr>
          <p:nvPr>
            <p:ph idx="13"/>
          </p:nvPr>
        </p:nvSpPr>
        <p:spPr>
          <a:xfrm>
            <a:off x="7133077" y="2326723"/>
            <a:ext cx="3621402" cy="6960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Content Placeholder 2">
            <a:extLst>
              <a:ext uri="{FF2B5EF4-FFF2-40B4-BE49-F238E27FC236}">
                <a16:creationId xmlns:a16="http://schemas.microsoft.com/office/drawing/2014/main" id="{28B147BB-AB3D-5A98-65FE-E12A4A132036}"/>
              </a:ext>
            </a:extLst>
          </p:cNvPr>
          <p:cNvSpPr>
            <a:spLocks noGrp="1"/>
          </p:cNvSpPr>
          <p:nvPr>
            <p:ph idx="14"/>
          </p:nvPr>
        </p:nvSpPr>
        <p:spPr>
          <a:xfrm>
            <a:off x="7133077" y="3700532"/>
            <a:ext cx="3621402" cy="6960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Content Placeholder 2">
            <a:extLst>
              <a:ext uri="{FF2B5EF4-FFF2-40B4-BE49-F238E27FC236}">
                <a16:creationId xmlns:a16="http://schemas.microsoft.com/office/drawing/2014/main" id="{FD5E5CE0-8FEB-EE47-336D-4E4D895877E2}"/>
              </a:ext>
            </a:extLst>
          </p:cNvPr>
          <p:cNvSpPr>
            <a:spLocks noGrp="1"/>
          </p:cNvSpPr>
          <p:nvPr>
            <p:ph idx="15"/>
          </p:nvPr>
        </p:nvSpPr>
        <p:spPr>
          <a:xfrm>
            <a:off x="7133077" y="5074340"/>
            <a:ext cx="3621402" cy="6960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Content Placeholder 2">
            <a:extLst>
              <a:ext uri="{FF2B5EF4-FFF2-40B4-BE49-F238E27FC236}">
                <a16:creationId xmlns:a16="http://schemas.microsoft.com/office/drawing/2014/main" id="{14D22BD2-1EB2-E54D-EAC7-C736BC906827}"/>
              </a:ext>
            </a:extLst>
          </p:cNvPr>
          <p:cNvSpPr>
            <a:spLocks noGrp="1"/>
          </p:cNvSpPr>
          <p:nvPr>
            <p:ph idx="16"/>
          </p:nvPr>
        </p:nvSpPr>
        <p:spPr>
          <a:xfrm>
            <a:off x="541338" y="2421948"/>
            <a:ext cx="4547359" cy="3348429"/>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3" name="Title 1">
            <a:extLst>
              <a:ext uri="{FF2B5EF4-FFF2-40B4-BE49-F238E27FC236}">
                <a16:creationId xmlns:a16="http://schemas.microsoft.com/office/drawing/2014/main" id="{A5DC91B5-220A-B40F-610C-7DE8E9457139}"/>
              </a:ext>
            </a:extLst>
          </p:cNvPr>
          <p:cNvSpPr>
            <a:spLocks noGrp="1"/>
          </p:cNvSpPr>
          <p:nvPr>
            <p:ph type="title"/>
          </p:nvPr>
        </p:nvSpPr>
        <p:spPr>
          <a:xfrm>
            <a:off x="541338" y="935225"/>
            <a:ext cx="4543900" cy="955302"/>
          </a:xfrm>
        </p:spPr>
        <p:txBody>
          <a:bodyPr/>
          <a:lstStyle>
            <a:lvl1pPr>
              <a:defRPr sz="4400">
                <a:solidFill>
                  <a:schemeClr val="accent2"/>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326130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low - White Vertical">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tx2"/>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tx2"/>
                </a:solidFill>
              </a:defRPr>
            </a:lvl1pPr>
          </a:lstStyle>
          <a:p>
            <a:fld id="{03DE2AF3-8D84-974B-82EB-CD297728D17F}" type="slidenum">
              <a:rPr lang="en-US" smtClean="0"/>
              <a:pPr/>
              <a:t>‹#›</a:t>
            </a:fld>
            <a:endParaRPr lang="en-US"/>
          </a:p>
        </p:txBody>
      </p:sp>
      <p:sp>
        <p:nvSpPr>
          <p:cNvPr id="13" name="Content Placeholder 2">
            <a:extLst>
              <a:ext uri="{FF2B5EF4-FFF2-40B4-BE49-F238E27FC236}">
                <a16:creationId xmlns:a16="http://schemas.microsoft.com/office/drawing/2014/main" id="{52220E0A-D61E-847C-55F2-B6C936CA13B5}"/>
              </a:ext>
            </a:extLst>
          </p:cNvPr>
          <p:cNvSpPr>
            <a:spLocks noGrp="1"/>
          </p:cNvSpPr>
          <p:nvPr>
            <p:ph idx="1"/>
          </p:nvPr>
        </p:nvSpPr>
        <p:spPr>
          <a:xfrm>
            <a:off x="7133077" y="952913"/>
            <a:ext cx="3621402" cy="696038"/>
          </a:xfrm>
        </p:spPr>
        <p:txBody>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Content Placeholder 2">
            <a:extLst>
              <a:ext uri="{FF2B5EF4-FFF2-40B4-BE49-F238E27FC236}">
                <a16:creationId xmlns:a16="http://schemas.microsoft.com/office/drawing/2014/main" id="{2B7764E8-B3A9-9162-CAF4-E9A224FA1BB3}"/>
              </a:ext>
            </a:extLst>
          </p:cNvPr>
          <p:cNvSpPr>
            <a:spLocks noGrp="1"/>
          </p:cNvSpPr>
          <p:nvPr>
            <p:ph idx="13"/>
          </p:nvPr>
        </p:nvSpPr>
        <p:spPr>
          <a:xfrm>
            <a:off x="7133077" y="2326723"/>
            <a:ext cx="3621402" cy="696038"/>
          </a:xfrm>
        </p:spPr>
        <p:txBody>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Content Placeholder 2">
            <a:extLst>
              <a:ext uri="{FF2B5EF4-FFF2-40B4-BE49-F238E27FC236}">
                <a16:creationId xmlns:a16="http://schemas.microsoft.com/office/drawing/2014/main" id="{28B147BB-AB3D-5A98-65FE-E12A4A132036}"/>
              </a:ext>
            </a:extLst>
          </p:cNvPr>
          <p:cNvSpPr>
            <a:spLocks noGrp="1"/>
          </p:cNvSpPr>
          <p:nvPr>
            <p:ph idx="14"/>
          </p:nvPr>
        </p:nvSpPr>
        <p:spPr>
          <a:xfrm>
            <a:off x="7133077" y="3700532"/>
            <a:ext cx="3621402" cy="696038"/>
          </a:xfrm>
        </p:spPr>
        <p:txBody>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Content Placeholder 2">
            <a:extLst>
              <a:ext uri="{FF2B5EF4-FFF2-40B4-BE49-F238E27FC236}">
                <a16:creationId xmlns:a16="http://schemas.microsoft.com/office/drawing/2014/main" id="{FD5E5CE0-8FEB-EE47-336D-4E4D895877E2}"/>
              </a:ext>
            </a:extLst>
          </p:cNvPr>
          <p:cNvSpPr>
            <a:spLocks noGrp="1"/>
          </p:cNvSpPr>
          <p:nvPr>
            <p:ph idx="15"/>
          </p:nvPr>
        </p:nvSpPr>
        <p:spPr>
          <a:xfrm>
            <a:off x="7133077" y="5074340"/>
            <a:ext cx="3621402" cy="696038"/>
          </a:xfrm>
        </p:spPr>
        <p:txBody>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Content Placeholder 2">
            <a:extLst>
              <a:ext uri="{FF2B5EF4-FFF2-40B4-BE49-F238E27FC236}">
                <a16:creationId xmlns:a16="http://schemas.microsoft.com/office/drawing/2014/main" id="{14D22BD2-1EB2-E54D-EAC7-C736BC906827}"/>
              </a:ext>
            </a:extLst>
          </p:cNvPr>
          <p:cNvSpPr>
            <a:spLocks noGrp="1"/>
          </p:cNvSpPr>
          <p:nvPr>
            <p:ph idx="16"/>
          </p:nvPr>
        </p:nvSpPr>
        <p:spPr>
          <a:xfrm>
            <a:off x="541338" y="2421948"/>
            <a:ext cx="4547359" cy="3348429"/>
          </a:xfrm>
        </p:spPr>
        <p:txBody>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3" name="Title 1">
            <a:extLst>
              <a:ext uri="{FF2B5EF4-FFF2-40B4-BE49-F238E27FC236}">
                <a16:creationId xmlns:a16="http://schemas.microsoft.com/office/drawing/2014/main" id="{A5DC91B5-220A-B40F-610C-7DE8E9457139}"/>
              </a:ext>
            </a:extLst>
          </p:cNvPr>
          <p:cNvSpPr>
            <a:spLocks noGrp="1"/>
          </p:cNvSpPr>
          <p:nvPr>
            <p:ph type="title"/>
          </p:nvPr>
        </p:nvSpPr>
        <p:spPr>
          <a:xfrm>
            <a:off x="541338" y="935225"/>
            <a:ext cx="4543900" cy="955302"/>
          </a:xfrm>
        </p:spPr>
        <p:txBody>
          <a:bodyPr/>
          <a:lstStyle>
            <a:lvl1pPr>
              <a:defRPr sz="4400">
                <a:solidFill>
                  <a:schemeClr val="accent2"/>
                </a:solidFill>
              </a:defRPr>
            </a:lvl1pPr>
          </a:lstStyle>
          <a:p>
            <a:r>
              <a:rPr lang="en-GB" dirty="0"/>
              <a:t>Click to edit Master title style</a:t>
            </a:r>
            <a:endParaRPr lang="en-US" dirty="0"/>
          </a:p>
        </p:txBody>
      </p:sp>
      <p:pic>
        <p:nvPicPr>
          <p:cNvPr id="3" name="Picture 2" descr="A blue circle with letters in it&#10;&#10;Description automatically generated">
            <a:extLst>
              <a:ext uri="{FF2B5EF4-FFF2-40B4-BE49-F238E27FC236}">
                <a16:creationId xmlns:a16="http://schemas.microsoft.com/office/drawing/2014/main" id="{9908AC91-8C6A-2583-E1A0-FFCB2B009FFB}"/>
              </a:ext>
            </a:extLst>
          </p:cNvPr>
          <p:cNvPicPr>
            <a:picLocks noChangeAspect="1"/>
          </p:cNvPicPr>
          <p:nvPr userDrawn="1"/>
        </p:nvPicPr>
        <p:blipFill rotWithShape="1">
          <a:blip r:embed="rId2"/>
          <a:srcRect/>
          <a:stretch/>
        </p:blipFill>
        <p:spPr>
          <a:xfrm>
            <a:off x="11174506" y="459068"/>
            <a:ext cx="476156" cy="476156"/>
          </a:xfrm>
          <a:prstGeom prst="rect">
            <a:avLst/>
          </a:prstGeom>
        </p:spPr>
      </p:pic>
    </p:spTree>
    <p:extLst>
      <p:ext uri="{BB962C8B-B14F-4D97-AF65-F5344CB8AC3E}">
        <p14:creationId xmlns:p14="http://schemas.microsoft.com/office/powerpoint/2010/main" val="1612035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low - Blue Horizontal">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2" name="Picture 11" descr="A white circle with letters in it&#10;&#10;Description automatically generated">
            <a:extLst>
              <a:ext uri="{FF2B5EF4-FFF2-40B4-BE49-F238E27FC236}">
                <a16:creationId xmlns:a16="http://schemas.microsoft.com/office/drawing/2014/main" id="{414A2A6D-40BB-3BF7-431C-8206B4483219}"/>
              </a:ext>
            </a:extLst>
          </p:cNvPr>
          <p:cNvPicPr>
            <a:picLocks noChangeAspect="1"/>
          </p:cNvPicPr>
          <p:nvPr userDrawn="1"/>
        </p:nvPicPr>
        <p:blipFill>
          <a:blip r:embed="rId2"/>
          <a:stretch>
            <a:fillRect/>
          </a:stretch>
        </p:blipFill>
        <p:spPr>
          <a:xfrm>
            <a:off x="11174505" y="459068"/>
            <a:ext cx="476157" cy="476157"/>
          </a:xfrm>
          <a:prstGeom prst="rect">
            <a:avLst/>
          </a:prstGeom>
        </p:spPr>
      </p:pic>
      <p:sp>
        <p:nvSpPr>
          <p:cNvPr id="32" name="Content Placeholder 2">
            <a:extLst>
              <a:ext uri="{FF2B5EF4-FFF2-40B4-BE49-F238E27FC236}">
                <a16:creationId xmlns:a16="http://schemas.microsoft.com/office/drawing/2014/main" id="{14D22BD2-1EB2-E54D-EAC7-C736BC906827}"/>
              </a:ext>
            </a:extLst>
          </p:cNvPr>
          <p:cNvSpPr>
            <a:spLocks noGrp="1"/>
          </p:cNvSpPr>
          <p:nvPr>
            <p:ph idx="16"/>
          </p:nvPr>
        </p:nvSpPr>
        <p:spPr>
          <a:xfrm>
            <a:off x="565407" y="5157108"/>
            <a:ext cx="2072862" cy="632762"/>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9" name="Content Placeholder 2">
            <a:extLst>
              <a:ext uri="{FF2B5EF4-FFF2-40B4-BE49-F238E27FC236}">
                <a16:creationId xmlns:a16="http://schemas.microsoft.com/office/drawing/2014/main" id="{BC1D2A12-2CAB-4B31-8702-00C30B2965B0}"/>
              </a:ext>
            </a:extLst>
          </p:cNvPr>
          <p:cNvSpPr>
            <a:spLocks noGrp="1"/>
          </p:cNvSpPr>
          <p:nvPr>
            <p:ph idx="17"/>
          </p:nvPr>
        </p:nvSpPr>
        <p:spPr>
          <a:xfrm>
            <a:off x="3563439" y="5157108"/>
            <a:ext cx="2072861" cy="632762"/>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0" name="Content Placeholder 2">
            <a:extLst>
              <a:ext uri="{FF2B5EF4-FFF2-40B4-BE49-F238E27FC236}">
                <a16:creationId xmlns:a16="http://schemas.microsoft.com/office/drawing/2014/main" id="{6E2A451F-55BA-BD7C-69CA-97C55A29519D}"/>
              </a:ext>
            </a:extLst>
          </p:cNvPr>
          <p:cNvSpPr>
            <a:spLocks noGrp="1"/>
          </p:cNvSpPr>
          <p:nvPr>
            <p:ph idx="18"/>
          </p:nvPr>
        </p:nvSpPr>
        <p:spPr>
          <a:xfrm>
            <a:off x="6561474" y="5157108"/>
            <a:ext cx="2072861" cy="632762"/>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1" name="Content Placeholder 2">
            <a:extLst>
              <a:ext uri="{FF2B5EF4-FFF2-40B4-BE49-F238E27FC236}">
                <a16:creationId xmlns:a16="http://schemas.microsoft.com/office/drawing/2014/main" id="{ACEE7547-1A81-1149-1382-3EA3A21A1FB3}"/>
              </a:ext>
            </a:extLst>
          </p:cNvPr>
          <p:cNvSpPr>
            <a:spLocks noGrp="1"/>
          </p:cNvSpPr>
          <p:nvPr>
            <p:ph idx="19"/>
          </p:nvPr>
        </p:nvSpPr>
        <p:spPr>
          <a:xfrm>
            <a:off x="9559506" y="5157108"/>
            <a:ext cx="2072861" cy="632762"/>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4" name="Content Placeholder 2">
            <a:extLst>
              <a:ext uri="{FF2B5EF4-FFF2-40B4-BE49-F238E27FC236}">
                <a16:creationId xmlns:a16="http://schemas.microsoft.com/office/drawing/2014/main" id="{9677F74A-1B20-5007-26E0-A3F4D665D0EB}"/>
              </a:ext>
            </a:extLst>
          </p:cNvPr>
          <p:cNvSpPr>
            <a:spLocks noGrp="1"/>
          </p:cNvSpPr>
          <p:nvPr>
            <p:ph idx="20"/>
          </p:nvPr>
        </p:nvSpPr>
        <p:spPr>
          <a:xfrm>
            <a:off x="583297" y="1887058"/>
            <a:ext cx="10121216" cy="955302"/>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5" name="Title 1">
            <a:extLst>
              <a:ext uri="{FF2B5EF4-FFF2-40B4-BE49-F238E27FC236}">
                <a16:creationId xmlns:a16="http://schemas.microsoft.com/office/drawing/2014/main" id="{137DDCDB-E74C-B834-BCFC-442277418333}"/>
              </a:ext>
            </a:extLst>
          </p:cNvPr>
          <p:cNvSpPr>
            <a:spLocks noGrp="1"/>
          </p:cNvSpPr>
          <p:nvPr>
            <p:ph type="title"/>
          </p:nvPr>
        </p:nvSpPr>
        <p:spPr>
          <a:xfrm>
            <a:off x="539750" y="697146"/>
            <a:ext cx="10164763" cy="955302"/>
          </a:xfrm>
        </p:spPr>
        <p:txBody>
          <a:bodyPr/>
          <a:lstStyle>
            <a:lvl1pPr>
              <a:defRPr sz="4400">
                <a:solidFill>
                  <a:schemeClr val="accent2"/>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962421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 Teal with image">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2" name="Picture 11" descr="A black and white sign with white text&#10;&#10;Description automatically generated">
            <a:extLst>
              <a:ext uri="{FF2B5EF4-FFF2-40B4-BE49-F238E27FC236}">
                <a16:creationId xmlns:a16="http://schemas.microsoft.com/office/drawing/2014/main" id="{AAE7E191-7115-00E2-35D8-0F9F7CE53DD9}"/>
              </a:ext>
            </a:extLst>
          </p:cNvPr>
          <p:cNvPicPr>
            <a:picLocks noChangeAspect="1"/>
          </p:cNvPicPr>
          <p:nvPr userDrawn="1"/>
        </p:nvPicPr>
        <p:blipFill>
          <a:blip r:embed="rId2"/>
          <a:stretch>
            <a:fillRect/>
          </a:stretch>
        </p:blipFill>
        <p:spPr>
          <a:xfrm>
            <a:off x="528638" y="545399"/>
            <a:ext cx="3183287" cy="504000"/>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09316AD8-DCB4-0594-374D-DED7C588BF5C}"/>
              </a:ext>
            </a:extLst>
          </p:cNvPr>
          <p:cNvPicPr>
            <a:picLocks noChangeAspect="1"/>
          </p:cNvPicPr>
          <p:nvPr userDrawn="1"/>
        </p:nvPicPr>
        <p:blipFill>
          <a:blip r:embed="rId3"/>
          <a:stretch>
            <a:fillRect/>
          </a:stretch>
        </p:blipFill>
        <p:spPr>
          <a:xfrm>
            <a:off x="541338" y="5230335"/>
            <a:ext cx="2021980" cy="702720"/>
          </a:xfrm>
          <a:prstGeom prst="rect">
            <a:avLst/>
          </a:prstGeom>
        </p:spPr>
      </p:pic>
      <p:sp>
        <p:nvSpPr>
          <p:cNvPr id="17" name="Subtitle 2">
            <a:extLst>
              <a:ext uri="{FF2B5EF4-FFF2-40B4-BE49-F238E27FC236}">
                <a16:creationId xmlns:a16="http://schemas.microsoft.com/office/drawing/2014/main" id="{0982A3CB-286A-5AA7-8E9A-91ADD393BDEC}"/>
              </a:ext>
            </a:extLst>
          </p:cNvPr>
          <p:cNvSpPr>
            <a:spLocks noGrp="1"/>
          </p:cNvSpPr>
          <p:nvPr>
            <p:ph type="subTitle" idx="1"/>
          </p:nvPr>
        </p:nvSpPr>
        <p:spPr>
          <a:xfrm>
            <a:off x="541337" y="3759110"/>
            <a:ext cx="9144000" cy="939982"/>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8" name="Title 1">
            <a:extLst>
              <a:ext uri="{FF2B5EF4-FFF2-40B4-BE49-F238E27FC236}">
                <a16:creationId xmlns:a16="http://schemas.microsoft.com/office/drawing/2014/main" id="{387A4375-E60B-B0A1-E7EE-D038A02E94B7}"/>
              </a:ext>
            </a:extLst>
          </p:cNvPr>
          <p:cNvSpPr>
            <a:spLocks noGrp="1"/>
          </p:cNvSpPr>
          <p:nvPr>
            <p:ph type="ctrTitle"/>
          </p:nvPr>
        </p:nvSpPr>
        <p:spPr>
          <a:xfrm>
            <a:off x="541337" y="1964573"/>
            <a:ext cx="6419851" cy="1535866"/>
          </a:xfrm>
        </p:spPr>
        <p:txBody>
          <a:bodyPr wrap="square" bIns="0" anchor="b" anchorCtr="0">
            <a:noAutofit/>
          </a:bodyPr>
          <a:lstStyle>
            <a:lvl1pPr algn="l">
              <a:defRPr sz="6000">
                <a:solidFill>
                  <a:schemeClr val="bg1"/>
                </a:solidFill>
              </a:defRPr>
            </a:lvl1pPr>
          </a:lstStyle>
          <a:p>
            <a:r>
              <a:rPr lang="en-GB" dirty="0"/>
              <a:t>Click to edit Master title style</a:t>
            </a:r>
            <a:endParaRPr lang="en-US" dirty="0"/>
          </a:p>
        </p:txBody>
      </p:sp>
      <p:pic>
        <p:nvPicPr>
          <p:cNvPr id="21" name="Picture 20" descr="A person in a striped shirt&#10;&#10;Description automatically generated">
            <a:extLst>
              <a:ext uri="{FF2B5EF4-FFF2-40B4-BE49-F238E27FC236}">
                <a16:creationId xmlns:a16="http://schemas.microsoft.com/office/drawing/2014/main" id="{75F712A7-9563-192A-494F-836FEBEA58B7}"/>
              </a:ext>
            </a:extLst>
          </p:cNvPr>
          <p:cNvPicPr>
            <a:picLocks noChangeAspect="1"/>
          </p:cNvPicPr>
          <p:nvPr userDrawn="1"/>
        </p:nvPicPr>
        <p:blipFill>
          <a:blip r:embed="rId4"/>
          <a:stretch>
            <a:fillRect/>
          </a:stretch>
        </p:blipFill>
        <p:spPr>
          <a:xfrm>
            <a:off x="5771018" y="127220"/>
            <a:ext cx="6730779" cy="6730779"/>
          </a:xfrm>
          <a:prstGeom prst="rect">
            <a:avLst/>
          </a:prstGeom>
        </p:spPr>
      </p:pic>
    </p:spTree>
    <p:extLst>
      <p:ext uri="{BB962C8B-B14F-4D97-AF65-F5344CB8AC3E}">
        <p14:creationId xmlns:p14="http://schemas.microsoft.com/office/powerpoint/2010/main" val="1487109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low - White Horizontal">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tx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tx1"/>
                </a:solidFill>
              </a:defRPr>
            </a:lvl1pPr>
          </a:lstStyle>
          <a:p>
            <a:fld id="{03DE2AF3-8D84-974B-82EB-CD297728D17F}" type="slidenum">
              <a:rPr lang="en-US" smtClean="0"/>
              <a:pPr/>
              <a:t>‹#›</a:t>
            </a:fld>
            <a:endParaRPr lang="en-US"/>
          </a:p>
        </p:txBody>
      </p:sp>
      <p:sp>
        <p:nvSpPr>
          <p:cNvPr id="32" name="Content Placeholder 2">
            <a:extLst>
              <a:ext uri="{FF2B5EF4-FFF2-40B4-BE49-F238E27FC236}">
                <a16:creationId xmlns:a16="http://schemas.microsoft.com/office/drawing/2014/main" id="{14D22BD2-1EB2-E54D-EAC7-C736BC906827}"/>
              </a:ext>
            </a:extLst>
          </p:cNvPr>
          <p:cNvSpPr>
            <a:spLocks noGrp="1"/>
          </p:cNvSpPr>
          <p:nvPr>
            <p:ph idx="16"/>
          </p:nvPr>
        </p:nvSpPr>
        <p:spPr>
          <a:xfrm>
            <a:off x="565407" y="5157108"/>
            <a:ext cx="2072862" cy="632762"/>
          </a:xfrm>
        </p:spPr>
        <p:txBody>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9" name="Content Placeholder 2">
            <a:extLst>
              <a:ext uri="{FF2B5EF4-FFF2-40B4-BE49-F238E27FC236}">
                <a16:creationId xmlns:a16="http://schemas.microsoft.com/office/drawing/2014/main" id="{BC1D2A12-2CAB-4B31-8702-00C30B2965B0}"/>
              </a:ext>
            </a:extLst>
          </p:cNvPr>
          <p:cNvSpPr>
            <a:spLocks noGrp="1"/>
          </p:cNvSpPr>
          <p:nvPr>
            <p:ph idx="17"/>
          </p:nvPr>
        </p:nvSpPr>
        <p:spPr>
          <a:xfrm>
            <a:off x="3563439" y="5157108"/>
            <a:ext cx="2072861" cy="632762"/>
          </a:xfrm>
        </p:spPr>
        <p:txBody>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0" name="Content Placeholder 2">
            <a:extLst>
              <a:ext uri="{FF2B5EF4-FFF2-40B4-BE49-F238E27FC236}">
                <a16:creationId xmlns:a16="http://schemas.microsoft.com/office/drawing/2014/main" id="{6E2A451F-55BA-BD7C-69CA-97C55A29519D}"/>
              </a:ext>
            </a:extLst>
          </p:cNvPr>
          <p:cNvSpPr>
            <a:spLocks noGrp="1"/>
          </p:cNvSpPr>
          <p:nvPr>
            <p:ph idx="18"/>
          </p:nvPr>
        </p:nvSpPr>
        <p:spPr>
          <a:xfrm>
            <a:off x="6561474" y="5157108"/>
            <a:ext cx="2072861" cy="632762"/>
          </a:xfrm>
        </p:spPr>
        <p:txBody>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1" name="Content Placeholder 2">
            <a:extLst>
              <a:ext uri="{FF2B5EF4-FFF2-40B4-BE49-F238E27FC236}">
                <a16:creationId xmlns:a16="http://schemas.microsoft.com/office/drawing/2014/main" id="{ACEE7547-1A81-1149-1382-3EA3A21A1FB3}"/>
              </a:ext>
            </a:extLst>
          </p:cNvPr>
          <p:cNvSpPr>
            <a:spLocks noGrp="1"/>
          </p:cNvSpPr>
          <p:nvPr>
            <p:ph idx="19"/>
          </p:nvPr>
        </p:nvSpPr>
        <p:spPr>
          <a:xfrm>
            <a:off x="9559506" y="5157108"/>
            <a:ext cx="2072861" cy="632762"/>
          </a:xfrm>
        </p:spPr>
        <p:txBody>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4" name="Content Placeholder 2">
            <a:extLst>
              <a:ext uri="{FF2B5EF4-FFF2-40B4-BE49-F238E27FC236}">
                <a16:creationId xmlns:a16="http://schemas.microsoft.com/office/drawing/2014/main" id="{9677F74A-1B20-5007-26E0-A3F4D665D0EB}"/>
              </a:ext>
            </a:extLst>
          </p:cNvPr>
          <p:cNvSpPr>
            <a:spLocks noGrp="1"/>
          </p:cNvSpPr>
          <p:nvPr>
            <p:ph idx="20"/>
          </p:nvPr>
        </p:nvSpPr>
        <p:spPr>
          <a:xfrm>
            <a:off x="539750" y="1887058"/>
            <a:ext cx="10121216" cy="955302"/>
          </a:xfrm>
        </p:spPr>
        <p:txBody>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5" name="Title 1">
            <a:extLst>
              <a:ext uri="{FF2B5EF4-FFF2-40B4-BE49-F238E27FC236}">
                <a16:creationId xmlns:a16="http://schemas.microsoft.com/office/drawing/2014/main" id="{137DDCDB-E74C-B834-BCFC-442277418333}"/>
              </a:ext>
            </a:extLst>
          </p:cNvPr>
          <p:cNvSpPr>
            <a:spLocks noGrp="1"/>
          </p:cNvSpPr>
          <p:nvPr>
            <p:ph type="title"/>
          </p:nvPr>
        </p:nvSpPr>
        <p:spPr>
          <a:xfrm>
            <a:off x="539750" y="697146"/>
            <a:ext cx="10164763" cy="955302"/>
          </a:xfrm>
        </p:spPr>
        <p:txBody>
          <a:bodyPr/>
          <a:lstStyle>
            <a:lvl1pPr>
              <a:defRPr sz="4400">
                <a:solidFill>
                  <a:schemeClr val="accent2"/>
                </a:solidFill>
              </a:defRPr>
            </a:lvl1pPr>
          </a:lstStyle>
          <a:p>
            <a:r>
              <a:rPr lang="en-GB" dirty="0"/>
              <a:t>Click to edit Master title style</a:t>
            </a:r>
            <a:endParaRPr lang="en-US" dirty="0"/>
          </a:p>
        </p:txBody>
      </p:sp>
      <p:pic>
        <p:nvPicPr>
          <p:cNvPr id="2" name="Picture 1" descr="A blue circle with letters in it&#10;&#10;Description automatically generated">
            <a:extLst>
              <a:ext uri="{FF2B5EF4-FFF2-40B4-BE49-F238E27FC236}">
                <a16:creationId xmlns:a16="http://schemas.microsoft.com/office/drawing/2014/main" id="{ECB7F565-8156-6BCE-F38B-94215DFA2900}"/>
              </a:ext>
            </a:extLst>
          </p:cNvPr>
          <p:cNvPicPr>
            <a:picLocks noChangeAspect="1"/>
          </p:cNvPicPr>
          <p:nvPr userDrawn="1"/>
        </p:nvPicPr>
        <p:blipFill rotWithShape="1">
          <a:blip r:embed="rId2"/>
          <a:srcRect/>
          <a:stretch/>
        </p:blipFill>
        <p:spPr>
          <a:xfrm>
            <a:off x="11174506" y="459068"/>
            <a:ext cx="476156" cy="476156"/>
          </a:xfrm>
          <a:prstGeom prst="rect">
            <a:avLst/>
          </a:prstGeom>
        </p:spPr>
      </p:pic>
    </p:spTree>
    <p:extLst>
      <p:ext uri="{BB962C8B-B14F-4D97-AF65-F5344CB8AC3E}">
        <p14:creationId xmlns:p14="http://schemas.microsoft.com/office/powerpoint/2010/main" val="38830610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ople - Teal">
    <p:bg>
      <p:bgPr>
        <a:solidFill>
          <a:schemeClr val="accent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2" name="Picture 11" descr="A white circle with letters in it&#10;&#10;Description automatically generated">
            <a:extLst>
              <a:ext uri="{FF2B5EF4-FFF2-40B4-BE49-F238E27FC236}">
                <a16:creationId xmlns:a16="http://schemas.microsoft.com/office/drawing/2014/main" id="{414A2A6D-40BB-3BF7-431C-8206B4483219}"/>
              </a:ext>
            </a:extLst>
          </p:cNvPr>
          <p:cNvPicPr>
            <a:picLocks noChangeAspect="1"/>
          </p:cNvPicPr>
          <p:nvPr userDrawn="1"/>
        </p:nvPicPr>
        <p:blipFill>
          <a:blip r:embed="rId2"/>
          <a:stretch>
            <a:fillRect/>
          </a:stretch>
        </p:blipFill>
        <p:spPr>
          <a:xfrm>
            <a:off x="11174505" y="459068"/>
            <a:ext cx="476157" cy="476157"/>
          </a:xfrm>
          <a:prstGeom prst="rect">
            <a:avLst/>
          </a:prstGeom>
        </p:spPr>
      </p:pic>
      <p:sp>
        <p:nvSpPr>
          <p:cNvPr id="32" name="Content Placeholder 2">
            <a:extLst>
              <a:ext uri="{FF2B5EF4-FFF2-40B4-BE49-F238E27FC236}">
                <a16:creationId xmlns:a16="http://schemas.microsoft.com/office/drawing/2014/main" id="{14D22BD2-1EB2-E54D-EAC7-C736BC906827}"/>
              </a:ext>
            </a:extLst>
          </p:cNvPr>
          <p:cNvSpPr>
            <a:spLocks noGrp="1"/>
          </p:cNvSpPr>
          <p:nvPr>
            <p:ph idx="16"/>
          </p:nvPr>
        </p:nvSpPr>
        <p:spPr>
          <a:xfrm>
            <a:off x="704722" y="3526327"/>
            <a:ext cx="1441193" cy="432185"/>
          </a:xfrm>
        </p:spPr>
        <p:txBody>
          <a:bodyPr>
            <a:noAutofit/>
          </a:bodyPr>
          <a:lstStyle>
            <a:lvl1pPr marL="0" indent="0" algn="ctr">
              <a:lnSpc>
                <a:spcPct val="100000"/>
              </a:lnSpc>
              <a:spcBef>
                <a:spcPts val="0"/>
              </a:spcBef>
              <a:buNone/>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44" name="Content Placeholder 2">
            <a:extLst>
              <a:ext uri="{FF2B5EF4-FFF2-40B4-BE49-F238E27FC236}">
                <a16:creationId xmlns:a16="http://schemas.microsoft.com/office/drawing/2014/main" id="{9677F74A-1B20-5007-26E0-A3F4D665D0EB}"/>
              </a:ext>
            </a:extLst>
          </p:cNvPr>
          <p:cNvSpPr>
            <a:spLocks noGrp="1"/>
          </p:cNvSpPr>
          <p:nvPr>
            <p:ph idx="20"/>
          </p:nvPr>
        </p:nvSpPr>
        <p:spPr>
          <a:xfrm>
            <a:off x="539750" y="1454803"/>
            <a:ext cx="10121216" cy="401015"/>
          </a:xfrm>
        </p:spPr>
        <p:txBody>
          <a:bodyP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45" name="Title 1">
            <a:extLst>
              <a:ext uri="{FF2B5EF4-FFF2-40B4-BE49-F238E27FC236}">
                <a16:creationId xmlns:a16="http://schemas.microsoft.com/office/drawing/2014/main" id="{137DDCDB-E74C-B834-BCFC-442277418333}"/>
              </a:ext>
            </a:extLst>
          </p:cNvPr>
          <p:cNvSpPr>
            <a:spLocks noGrp="1"/>
          </p:cNvSpPr>
          <p:nvPr>
            <p:ph type="title"/>
          </p:nvPr>
        </p:nvSpPr>
        <p:spPr>
          <a:xfrm>
            <a:off x="539750" y="697146"/>
            <a:ext cx="10164763" cy="476157"/>
          </a:xfrm>
        </p:spPr>
        <p:txBody>
          <a:bodyPr/>
          <a:lstStyle>
            <a:lvl1pPr>
              <a:defRPr sz="4400">
                <a:solidFill>
                  <a:schemeClr val="tx2"/>
                </a:solidFill>
              </a:defRPr>
            </a:lvl1pPr>
          </a:lstStyle>
          <a:p>
            <a:r>
              <a:rPr lang="en-GB" dirty="0"/>
              <a:t>Click to edit Master title style</a:t>
            </a:r>
            <a:endParaRPr lang="en-US" dirty="0"/>
          </a:p>
        </p:txBody>
      </p:sp>
      <p:sp>
        <p:nvSpPr>
          <p:cNvPr id="16" name="Content Placeholder 2">
            <a:extLst>
              <a:ext uri="{FF2B5EF4-FFF2-40B4-BE49-F238E27FC236}">
                <a16:creationId xmlns:a16="http://schemas.microsoft.com/office/drawing/2014/main" id="{E203F684-B40B-14C0-CB42-06C560BA8B7C}"/>
              </a:ext>
            </a:extLst>
          </p:cNvPr>
          <p:cNvSpPr>
            <a:spLocks noGrp="1"/>
          </p:cNvSpPr>
          <p:nvPr>
            <p:ph idx="21"/>
          </p:nvPr>
        </p:nvSpPr>
        <p:spPr>
          <a:xfrm>
            <a:off x="2559082" y="3526327"/>
            <a:ext cx="1441193" cy="432185"/>
          </a:xfrm>
        </p:spPr>
        <p:txBody>
          <a:bodyPr>
            <a:noAutofit/>
          </a:bodyPr>
          <a:lstStyle>
            <a:lvl1pPr marL="0" indent="0" algn="ctr">
              <a:lnSpc>
                <a:spcPct val="100000"/>
              </a:lnSpc>
              <a:spcBef>
                <a:spcPts val="0"/>
              </a:spcBef>
              <a:buNone/>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79869924-5FDB-922E-D69F-275A34CA8727}"/>
              </a:ext>
            </a:extLst>
          </p:cNvPr>
          <p:cNvSpPr>
            <a:spLocks noGrp="1"/>
          </p:cNvSpPr>
          <p:nvPr>
            <p:ph idx="22"/>
          </p:nvPr>
        </p:nvSpPr>
        <p:spPr>
          <a:xfrm>
            <a:off x="4413250" y="3526327"/>
            <a:ext cx="1441193" cy="432185"/>
          </a:xfrm>
        </p:spPr>
        <p:txBody>
          <a:bodyPr>
            <a:noAutofit/>
          </a:bodyPr>
          <a:lstStyle>
            <a:lvl1pPr marL="0" indent="0" algn="ctr">
              <a:lnSpc>
                <a:spcPct val="100000"/>
              </a:lnSpc>
              <a:spcBef>
                <a:spcPts val="0"/>
              </a:spcBef>
              <a:buNone/>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22" name="Content Placeholder 2">
            <a:extLst>
              <a:ext uri="{FF2B5EF4-FFF2-40B4-BE49-F238E27FC236}">
                <a16:creationId xmlns:a16="http://schemas.microsoft.com/office/drawing/2014/main" id="{37F3FC38-2864-7FE1-1CE2-66CD94EB94E4}"/>
              </a:ext>
            </a:extLst>
          </p:cNvPr>
          <p:cNvSpPr>
            <a:spLocks noGrp="1"/>
          </p:cNvSpPr>
          <p:nvPr>
            <p:ph idx="23"/>
          </p:nvPr>
        </p:nvSpPr>
        <p:spPr>
          <a:xfrm>
            <a:off x="6273832" y="3526327"/>
            <a:ext cx="1441193" cy="432185"/>
          </a:xfrm>
        </p:spPr>
        <p:txBody>
          <a:bodyPr>
            <a:noAutofit/>
          </a:bodyPr>
          <a:lstStyle>
            <a:lvl1pPr marL="0" indent="0" algn="ctr">
              <a:lnSpc>
                <a:spcPct val="100000"/>
              </a:lnSpc>
              <a:spcBef>
                <a:spcPts val="0"/>
              </a:spcBef>
              <a:buNone/>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24" name="Content Placeholder 2">
            <a:extLst>
              <a:ext uri="{FF2B5EF4-FFF2-40B4-BE49-F238E27FC236}">
                <a16:creationId xmlns:a16="http://schemas.microsoft.com/office/drawing/2014/main" id="{6BAB6118-374F-92CF-A323-B0EDD30EADAF}"/>
              </a:ext>
            </a:extLst>
          </p:cNvPr>
          <p:cNvSpPr>
            <a:spLocks noGrp="1"/>
          </p:cNvSpPr>
          <p:nvPr>
            <p:ph idx="24"/>
          </p:nvPr>
        </p:nvSpPr>
        <p:spPr>
          <a:xfrm>
            <a:off x="8121779" y="3526327"/>
            <a:ext cx="1441193" cy="432185"/>
          </a:xfrm>
        </p:spPr>
        <p:txBody>
          <a:bodyPr>
            <a:noAutofit/>
          </a:bodyPr>
          <a:lstStyle>
            <a:lvl1pPr marL="0" indent="0" algn="ctr">
              <a:lnSpc>
                <a:spcPct val="100000"/>
              </a:lnSpc>
              <a:spcBef>
                <a:spcPts val="0"/>
              </a:spcBef>
              <a:buNone/>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26" name="Content Placeholder 2">
            <a:extLst>
              <a:ext uri="{FF2B5EF4-FFF2-40B4-BE49-F238E27FC236}">
                <a16:creationId xmlns:a16="http://schemas.microsoft.com/office/drawing/2014/main" id="{13B45767-0D4B-AB82-1B62-974C424A5383}"/>
              </a:ext>
            </a:extLst>
          </p:cNvPr>
          <p:cNvSpPr>
            <a:spLocks noGrp="1"/>
          </p:cNvSpPr>
          <p:nvPr>
            <p:ph idx="25"/>
          </p:nvPr>
        </p:nvSpPr>
        <p:spPr>
          <a:xfrm>
            <a:off x="10026779" y="3526327"/>
            <a:ext cx="1441193" cy="432185"/>
          </a:xfrm>
        </p:spPr>
        <p:txBody>
          <a:bodyPr>
            <a:noAutofit/>
          </a:bodyPr>
          <a:lstStyle>
            <a:lvl1pPr marL="0" indent="0" algn="ctr">
              <a:lnSpc>
                <a:spcPct val="100000"/>
              </a:lnSpc>
              <a:spcBef>
                <a:spcPts val="0"/>
              </a:spcBef>
              <a:buNone/>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43" name="Content Placeholder 2">
            <a:extLst>
              <a:ext uri="{FF2B5EF4-FFF2-40B4-BE49-F238E27FC236}">
                <a16:creationId xmlns:a16="http://schemas.microsoft.com/office/drawing/2014/main" id="{AAA871EB-53FE-C0F2-A864-F8361EBFEA14}"/>
              </a:ext>
            </a:extLst>
          </p:cNvPr>
          <p:cNvSpPr>
            <a:spLocks noGrp="1"/>
          </p:cNvSpPr>
          <p:nvPr>
            <p:ph idx="26"/>
          </p:nvPr>
        </p:nvSpPr>
        <p:spPr>
          <a:xfrm>
            <a:off x="704722" y="5875827"/>
            <a:ext cx="1441193" cy="432185"/>
          </a:xfrm>
        </p:spPr>
        <p:txBody>
          <a:bodyPr>
            <a:noAutofit/>
          </a:bodyPr>
          <a:lstStyle>
            <a:lvl1pPr marL="0" indent="0" algn="ctr">
              <a:lnSpc>
                <a:spcPct val="100000"/>
              </a:lnSpc>
              <a:spcBef>
                <a:spcPts val="0"/>
              </a:spcBef>
              <a:buNone/>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47" name="Content Placeholder 2">
            <a:extLst>
              <a:ext uri="{FF2B5EF4-FFF2-40B4-BE49-F238E27FC236}">
                <a16:creationId xmlns:a16="http://schemas.microsoft.com/office/drawing/2014/main" id="{70612794-A5AD-096E-09E6-EAA80DD15ED3}"/>
              </a:ext>
            </a:extLst>
          </p:cNvPr>
          <p:cNvSpPr>
            <a:spLocks noGrp="1"/>
          </p:cNvSpPr>
          <p:nvPr>
            <p:ph idx="27"/>
          </p:nvPr>
        </p:nvSpPr>
        <p:spPr>
          <a:xfrm>
            <a:off x="2559082" y="5875827"/>
            <a:ext cx="1441193" cy="432185"/>
          </a:xfrm>
        </p:spPr>
        <p:txBody>
          <a:bodyPr>
            <a:noAutofit/>
          </a:bodyPr>
          <a:lstStyle>
            <a:lvl1pPr marL="0" indent="0" algn="ctr">
              <a:lnSpc>
                <a:spcPct val="100000"/>
              </a:lnSpc>
              <a:spcBef>
                <a:spcPts val="0"/>
              </a:spcBef>
              <a:buNone/>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49" name="Content Placeholder 2">
            <a:extLst>
              <a:ext uri="{FF2B5EF4-FFF2-40B4-BE49-F238E27FC236}">
                <a16:creationId xmlns:a16="http://schemas.microsoft.com/office/drawing/2014/main" id="{64673874-FA6D-9343-E7D6-CDEDC3469543}"/>
              </a:ext>
            </a:extLst>
          </p:cNvPr>
          <p:cNvSpPr>
            <a:spLocks noGrp="1"/>
          </p:cNvSpPr>
          <p:nvPr>
            <p:ph idx="28"/>
          </p:nvPr>
        </p:nvSpPr>
        <p:spPr>
          <a:xfrm>
            <a:off x="4413250" y="5875827"/>
            <a:ext cx="1441193" cy="432185"/>
          </a:xfrm>
        </p:spPr>
        <p:txBody>
          <a:bodyPr>
            <a:noAutofit/>
          </a:bodyPr>
          <a:lstStyle>
            <a:lvl1pPr marL="0" indent="0" algn="ctr">
              <a:lnSpc>
                <a:spcPct val="100000"/>
              </a:lnSpc>
              <a:spcBef>
                <a:spcPts val="0"/>
              </a:spcBef>
              <a:buNone/>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51" name="Content Placeholder 2">
            <a:extLst>
              <a:ext uri="{FF2B5EF4-FFF2-40B4-BE49-F238E27FC236}">
                <a16:creationId xmlns:a16="http://schemas.microsoft.com/office/drawing/2014/main" id="{1104A3DE-0164-9D36-4B32-A0CCE055E0ED}"/>
              </a:ext>
            </a:extLst>
          </p:cNvPr>
          <p:cNvSpPr>
            <a:spLocks noGrp="1"/>
          </p:cNvSpPr>
          <p:nvPr>
            <p:ph idx="29"/>
          </p:nvPr>
        </p:nvSpPr>
        <p:spPr>
          <a:xfrm>
            <a:off x="6273832" y="5875827"/>
            <a:ext cx="1441193" cy="432185"/>
          </a:xfrm>
        </p:spPr>
        <p:txBody>
          <a:bodyPr>
            <a:noAutofit/>
          </a:bodyPr>
          <a:lstStyle>
            <a:lvl1pPr marL="0" indent="0" algn="ctr">
              <a:lnSpc>
                <a:spcPct val="100000"/>
              </a:lnSpc>
              <a:spcBef>
                <a:spcPts val="0"/>
              </a:spcBef>
              <a:buNone/>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53" name="Content Placeholder 2">
            <a:extLst>
              <a:ext uri="{FF2B5EF4-FFF2-40B4-BE49-F238E27FC236}">
                <a16:creationId xmlns:a16="http://schemas.microsoft.com/office/drawing/2014/main" id="{9055AC20-5341-C0A1-1C44-E25B71BBBAF1}"/>
              </a:ext>
            </a:extLst>
          </p:cNvPr>
          <p:cNvSpPr>
            <a:spLocks noGrp="1"/>
          </p:cNvSpPr>
          <p:nvPr>
            <p:ph idx="30"/>
          </p:nvPr>
        </p:nvSpPr>
        <p:spPr>
          <a:xfrm>
            <a:off x="8121779" y="5875827"/>
            <a:ext cx="1441193" cy="432185"/>
          </a:xfrm>
        </p:spPr>
        <p:txBody>
          <a:bodyPr>
            <a:noAutofit/>
          </a:bodyPr>
          <a:lstStyle>
            <a:lvl1pPr marL="0" indent="0" algn="ctr">
              <a:lnSpc>
                <a:spcPct val="100000"/>
              </a:lnSpc>
              <a:spcBef>
                <a:spcPts val="0"/>
              </a:spcBef>
              <a:buNone/>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55" name="Content Placeholder 2">
            <a:extLst>
              <a:ext uri="{FF2B5EF4-FFF2-40B4-BE49-F238E27FC236}">
                <a16:creationId xmlns:a16="http://schemas.microsoft.com/office/drawing/2014/main" id="{C1B924D8-1015-C9C1-7A93-DFAB0C42CDD1}"/>
              </a:ext>
            </a:extLst>
          </p:cNvPr>
          <p:cNvSpPr>
            <a:spLocks noGrp="1"/>
          </p:cNvSpPr>
          <p:nvPr>
            <p:ph idx="31"/>
          </p:nvPr>
        </p:nvSpPr>
        <p:spPr>
          <a:xfrm>
            <a:off x="10026779" y="5875827"/>
            <a:ext cx="1441193" cy="432185"/>
          </a:xfrm>
        </p:spPr>
        <p:txBody>
          <a:bodyPr>
            <a:noAutofit/>
          </a:bodyPr>
          <a:lstStyle>
            <a:lvl1pPr marL="0" indent="0" algn="ctr">
              <a:lnSpc>
                <a:spcPct val="100000"/>
              </a:lnSpc>
              <a:spcBef>
                <a:spcPts val="0"/>
              </a:spcBef>
              <a:buNone/>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3686234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eople - Grey">
    <p:bg>
      <p:bgPr>
        <a:solidFill>
          <a:schemeClr val="bg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accent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accent1"/>
                </a:solidFill>
              </a:defRPr>
            </a:lvl1pPr>
          </a:lstStyle>
          <a:p>
            <a:fld id="{03DE2AF3-8D84-974B-82EB-CD297728D17F}" type="slidenum">
              <a:rPr lang="en-US" smtClean="0"/>
              <a:pPr/>
              <a:t>‹#›</a:t>
            </a:fld>
            <a:endParaRPr lang="en-US"/>
          </a:p>
        </p:txBody>
      </p:sp>
      <p:sp>
        <p:nvSpPr>
          <p:cNvPr id="32" name="Content Placeholder 2">
            <a:extLst>
              <a:ext uri="{FF2B5EF4-FFF2-40B4-BE49-F238E27FC236}">
                <a16:creationId xmlns:a16="http://schemas.microsoft.com/office/drawing/2014/main" id="{14D22BD2-1EB2-E54D-EAC7-C736BC906827}"/>
              </a:ext>
            </a:extLst>
          </p:cNvPr>
          <p:cNvSpPr>
            <a:spLocks noGrp="1"/>
          </p:cNvSpPr>
          <p:nvPr>
            <p:ph idx="16"/>
          </p:nvPr>
        </p:nvSpPr>
        <p:spPr>
          <a:xfrm>
            <a:off x="704722" y="3526327"/>
            <a:ext cx="1441193" cy="432185"/>
          </a:xfrm>
        </p:spPr>
        <p:txBody>
          <a:bodyPr>
            <a:noAutofit/>
          </a:bodyPr>
          <a:lstStyle>
            <a:lvl1pPr marL="0" indent="0" algn="ctr">
              <a:lnSpc>
                <a:spcPct val="100000"/>
              </a:lnSpc>
              <a:spcBef>
                <a:spcPts val="0"/>
              </a:spcBef>
              <a:buNone/>
              <a:defRPr sz="1200">
                <a:solidFill>
                  <a:schemeClr val="accent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44" name="Content Placeholder 2">
            <a:extLst>
              <a:ext uri="{FF2B5EF4-FFF2-40B4-BE49-F238E27FC236}">
                <a16:creationId xmlns:a16="http://schemas.microsoft.com/office/drawing/2014/main" id="{9677F74A-1B20-5007-26E0-A3F4D665D0EB}"/>
              </a:ext>
            </a:extLst>
          </p:cNvPr>
          <p:cNvSpPr>
            <a:spLocks noGrp="1"/>
          </p:cNvSpPr>
          <p:nvPr>
            <p:ph idx="20"/>
          </p:nvPr>
        </p:nvSpPr>
        <p:spPr>
          <a:xfrm>
            <a:off x="539750" y="1454803"/>
            <a:ext cx="10121216" cy="401015"/>
          </a:xfrm>
        </p:spPr>
        <p:txBody>
          <a:bodyPr>
            <a:noAutofit/>
          </a:bodyPr>
          <a:lstStyle>
            <a:lvl1pPr>
              <a:defRPr sz="1600">
                <a:solidFill>
                  <a:schemeClr val="accent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45" name="Title 1">
            <a:extLst>
              <a:ext uri="{FF2B5EF4-FFF2-40B4-BE49-F238E27FC236}">
                <a16:creationId xmlns:a16="http://schemas.microsoft.com/office/drawing/2014/main" id="{137DDCDB-E74C-B834-BCFC-442277418333}"/>
              </a:ext>
            </a:extLst>
          </p:cNvPr>
          <p:cNvSpPr>
            <a:spLocks noGrp="1"/>
          </p:cNvSpPr>
          <p:nvPr>
            <p:ph type="title"/>
          </p:nvPr>
        </p:nvSpPr>
        <p:spPr>
          <a:xfrm>
            <a:off x="539750" y="697146"/>
            <a:ext cx="10164763" cy="476157"/>
          </a:xfrm>
        </p:spPr>
        <p:txBody>
          <a:bodyPr/>
          <a:lstStyle>
            <a:lvl1pPr>
              <a:defRPr sz="4400">
                <a:solidFill>
                  <a:schemeClr val="accent2"/>
                </a:solidFill>
              </a:defRPr>
            </a:lvl1pPr>
          </a:lstStyle>
          <a:p>
            <a:r>
              <a:rPr lang="en-GB" dirty="0"/>
              <a:t>Click to edit Master title style</a:t>
            </a:r>
            <a:endParaRPr lang="en-US" dirty="0"/>
          </a:p>
        </p:txBody>
      </p:sp>
      <p:sp>
        <p:nvSpPr>
          <p:cNvPr id="16" name="Content Placeholder 2">
            <a:extLst>
              <a:ext uri="{FF2B5EF4-FFF2-40B4-BE49-F238E27FC236}">
                <a16:creationId xmlns:a16="http://schemas.microsoft.com/office/drawing/2014/main" id="{E203F684-B40B-14C0-CB42-06C560BA8B7C}"/>
              </a:ext>
            </a:extLst>
          </p:cNvPr>
          <p:cNvSpPr>
            <a:spLocks noGrp="1"/>
          </p:cNvSpPr>
          <p:nvPr>
            <p:ph idx="21"/>
          </p:nvPr>
        </p:nvSpPr>
        <p:spPr>
          <a:xfrm>
            <a:off x="2559082" y="3526327"/>
            <a:ext cx="1441193" cy="432185"/>
          </a:xfrm>
        </p:spPr>
        <p:txBody>
          <a:bodyPr>
            <a:noAutofit/>
          </a:bodyPr>
          <a:lstStyle>
            <a:lvl1pPr marL="0" indent="0" algn="ctr">
              <a:lnSpc>
                <a:spcPct val="100000"/>
              </a:lnSpc>
              <a:spcBef>
                <a:spcPts val="0"/>
              </a:spcBef>
              <a:buNone/>
              <a:defRPr sz="1200">
                <a:solidFill>
                  <a:schemeClr val="accent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79869924-5FDB-922E-D69F-275A34CA8727}"/>
              </a:ext>
            </a:extLst>
          </p:cNvPr>
          <p:cNvSpPr>
            <a:spLocks noGrp="1"/>
          </p:cNvSpPr>
          <p:nvPr>
            <p:ph idx="22"/>
          </p:nvPr>
        </p:nvSpPr>
        <p:spPr>
          <a:xfrm>
            <a:off x="4413250" y="3526327"/>
            <a:ext cx="1441193" cy="432185"/>
          </a:xfrm>
        </p:spPr>
        <p:txBody>
          <a:bodyPr>
            <a:noAutofit/>
          </a:bodyPr>
          <a:lstStyle>
            <a:lvl1pPr marL="0" indent="0" algn="ctr">
              <a:lnSpc>
                <a:spcPct val="100000"/>
              </a:lnSpc>
              <a:spcBef>
                <a:spcPts val="0"/>
              </a:spcBef>
              <a:buNone/>
              <a:defRPr sz="1200">
                <a:solidFill>
                  <a:schemeClr val="accent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22" name="Content Placeholder 2">
            <a:extLst>
              <a:ext uri="{FF2B5EF4-FFF2-40B4-BE49-F238E27FC236}">
                <a16:creationId xmlns:a16="http://schemas.microsoft.com/office/drawing/2014/main" id="{37F3FC38-2864-7FE1-1CE2-66CD94EB94E4}"/>
              </a:ext>
            </a:extLst>
          </p:cNvPr>
          <p:cNvSpPr>
            <a:spLocks noGrp="1"/>
          </p:cNvSpPr>
          <p:nvPr>
            <p:ph idx="23"/>
          </p:nvPr>
        </p:nvSpPr>
        <p:spPr>
          <a:xfrm>
            <a:off x="6273832" y="3526327"/>
            <a:ext cx="1441193" cy="432185"/>
          </a:xfrm>
        </p:spPr>
        <p:txBody>
          <a:bodyPr>
            <a:noAutofit/>
          </a:bodyPr>
          <a:lstStyle>
            <a:lvl1pPr marL="0" indent="0" algn="ctr">
              <a:lnSpc>
                <a:spcPct val="100000"/>
              </a:lnSpc>
              <a:spcBef>
                <a:spcPts val="0"/>
              </a:spcBef>
              <a:buNone/>
              <a:defRPr sz="1200">
                <a:solidFill>
                  <a:schemeClr val="accent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24" name="Content Placeholder 2">
            <a:extLst>
              <a:ext uri="{FF2B5EF4-FFF2-40B4-BE49-F238E27FC236}">
                <a16:creationId xmlns:a16="http://schemas.microsoft.com/office/drawing/2014/main" id="{6BAB6118-374F-92CF-A323-B0EDD30EADAF}"/>
              </a:ext>
            </a:extLst>
          </p:cNvPr>
          <p:cNvSpPr>
            <a:spLocks noGrp="1"/>
          </p:cNvSpPr>
          <p:nvPr>
            <p:ph idx="24"/>
          </p:nvPr>
        </p:nvSpPr>
        <p:spPr>
          <a:xfrm>
            <a:off x="8121779" y="3526327"/>
            <a:ext cx="1441193" cy="432185"/>
          </a:xfrm>
        </p:spPr>
        <p:txBody>
          <a:bodyPr>
            <a:noAutofit/>
          </a:bodyPr>
          <a:lstStyle>
            <a:lvl1pPr marL="0" indent="0" algn="ctr">
              <a:lnSpc>
                <a:spcPct val="100000"/>
              </a:lnSpc>
              <a:spcBef>
                <a:spcPts val="0"/>
              </a:spcBef>
              <a:buNone/>
              <a:defRPr sz="1200">
                <a:solidFill>
                  <a:schemeClr val="accent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26" name="Content Placeholder 2">
            <a:extLst>
              <a:ext uri="{FF2B5EF4-FFF2-40B4-BE49-F238E27FC236}">
                <a16:creationId xmlns:a16="http://schemas.microsoft.com/office/drawing/2014/main" id="{13B45767-0D4B-AB82-1B62-974C424A5383}"/>
              </a:ext>
            </a:extLst>
          </p:cNvPr>
          <p:cNvSpPr>
            <a:spLocks noGrp="1"/>
          </p:cNvSpPr>
          <p:nvPr>
            <p:ph idx="25"/>
          </p:nvPr>
        </p:nvSpPr>
        <p:spPr>
          <a:xfrm>
            <a:off x="10026779" y="3526327"/>
            <a:ext cx="1441193" cy="432185"/>
          </a:xfrm>
        </p:spPr>
        <p:txBody>
          <a:bodyPr>
            <a:noAutofit/>
          </a:bodyPr>
          <a:lstStyle>
            <a:lvl1pPr marL="0" indent="0" algn="ctr">
              <a:lnSpc>
                <a:spcPct val="100000"/>
              </a:lnSpc>
              <a:spcBef>
                <a:spcPts val="0"/>
              </a:spcBef>
              <a:buNone/>
              <a:defRPr sz="1200">
                <a:solidFill>
                  <a:schemeClr val="accent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43" name="Content Placeholder 2">
            <a:extLst>
              <a:ext uri="{FF2B5EF4-FFF2-40B4-BE49-F238E27FC236}">
                <a16:creationId xmlns:a16="http://schemas.microsoft.com/office/drawing/2014/main" id="{AAA871EB-53FE-C0F2-A864-F8361EBFEA14}"/>
              </a:ext>
            </a:extLst>
          </p:cNvPr>
          <p:cNvSpPr>
            <a:spLocks noGrp="1"/>
          </p:cNvSpPr>
          <p:nvPr>
            <p:ph idx="26"/>
          </p:nvPr>
        </p:nvSpPr>
        <p:spPr>
          <a:xfrm>
            <a:off x="704722" y="5875827"/>
            <a:ext cx="1441193" cy="432185"/>
          </a:xfrm>
        </p:spPr>
        <p:txBody>
          <a:bodyPr>
            <a:noAutofit/>
          </a:bodyPr>
          <a:lstStyle>
            <a:lvl1pPr marL="0" indent="0" algn="ctr">
              <a:lnSpc>
                <a:spcPct val="100000"/>
              </a:lnSpc>
              <a:spcBef>
                <a:spcPts val="0"/>
              </a:spcBef>
              <a:buNone/>
              <a:defRPr sz="1200">
                <a:solidFill>
                  <a:schemeClr val="accent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47" name="Content Placeholder 2">
            <a:extLst>
              <a:ext uri="{FF2B5EF4-FFF2-40B4-BE49-F238E27FC236}">
                <a16:creationId xmlns:a16="http://schemas.microsoft.com/office/drawing/2014/main" id="{70612794-A5AD-096E-09E6-EAA80DD15ED3}"/>
              </a:ext>
            </a:extLst>
          </p:cNvPr>
          <p:cNvSpPr>
            <a:spLocks noGrp="1"/>
          </p:cNvSpPr>
          <p:nvPr>
            <p:ph idx="27"/>
          </p:nvPr>
        </p:nvSpPr>
        <p:spPr>
          <a:xfrm>
            <a:off x="2559082" y="5875827"/>
            <a:ext cx="1441193" cy="432185"/>
          </a:xfrm>
        </p:spPr>
        <p:txBody>
          <a:bodyPr>
            <a:noAutofit/>
          </a:bodyPr>
          <a:lstStyle>
            <a:lvl1pPr marL="0" indent="0" algn="ctr">
              <a:lnSpc>
                <a:spcPct val="100000"/>
              </a:lnSpc>
              <a:spcBef>
                <a:spcPts val="0"/>
              </a:spcBef>
              <a:buNone/>
              <a:defRPr sz="1200">
                <a:solidFill>
                  <a:schemeClr val="accent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49" name="Content Placeholder 2">
            <a:extLst>
              <a:ext uri="{FF2B5EF4-FFF2-40B4-BE49-F238E27FC236}">
                <a16:creationId xmlns:a16="http://schemas.microsoft.com/office/drawing/2014/main" id="{64673874-FA6D-9343-E7D6-CDEDC3469543}"/>
              </a:ext>
            </a:extLst>
          </p:cNvPr>
          <p:cNvSpPr>
            <a:spLocks noGrp="1"/>
          </p:cNvSpPr>
          <p:nvPr>
            <p:ph idx="28"/>
          </p:nvPr>
        </p:nvSpPr>
        <p:spPr>
          <a:xfrm>
            <a:off x="4413250" y="5875827"/>
            <a:ext cx="1441193" cy="432185"/>
          </a:xfrm>
        </p:spPr>
        <p:txBody>
          <a:bodyPr>
            <a:noAutofit/>
          </a:bodyPr>
          <a:lstStyle>
            <a:lvl1pPr marL="0" indent="0" algn="ctr">
              <a:lnSpc>
                <a:spcPct val="100000"/>
              </a:lnSpc>
              <a:spcBef>
                <a:spcPts val="0"/>
              </a:spcBef>
              <a:buNone/>
              <a:defRPr sz="1200">
                <a:solidFill>
                  <a:schemeClr val="accent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51" name="Content Placeholder 2">
            <a:extLst>
              <a:ext uri="{FF2B5EF4-FFF2-40B4-BE49-F238E27FC236}">
                <a16:creationId xmlns:a16="http://schemas.microsoft.com/office/drawing/2014/main" id="{1104A3DE-0164-9D36-4B32-A0CCE055E0ED}"/>
              </a:ext>
            </a:extLst>
          </p:cNvPr>
          <p:cNvSpPr>
            <a:spLocks noGrp="1"/>
          </p:cNvSpPr>
          <p:nvPr>
            <p:ph idx="29"/>
          </p:nvPr>
        </p:nvSpPr>
        <p:spPr>
          <a:xfrm>
            <a:off x="6273832" y="5875827"/>
            <a:ext cx="1441193" cy="432185"/>
          </a:xfrm>
        </p:spPr>
        <p:txBody>
          <a:bodyPr>
            <a:noAutofit/>
          </a:bodyPr>
          <a:lstStyle>
            <a:lvl1pPr marL="0" indent="0" algn="ctr">
              <a:lnSpc>
                <a:spcPct val="100000"/>
              </a:lnSpc>
              <a:spcBef>
                <a:spcPts val="0"/>
              </a:spcBef>
              <a:buNone/>
              <a:defRPr sz="1200">
                <a:solidFill>
                  <a:schemeClr val="accent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53" name="Content Placeholder 2">
            <a:extLst>
              <a:ext uri="{FF2B5EF4-FFF2-40B4-BE49-F238E27FC236}">
                <a16:creationId xmlns:a16="http://schemas.microsoft.com/office/drawing/2014/main" id="{9055AC20-5341-C0A1-1C44-E25B71BBBAF1}"/>
              </a:ext>
            </a:extLst>
          </p:cNvPr>
          <p:cNvSpPr>
            <a:spLocks noGrp="1"/>
          </p:cNvSpPr>
          <p:nvPr>
            <p:ph idx="30"/>
          </p:nvPr>
        </p:nvSpPr>
        <p:spPr>
          <a:xfrm>
            <a:off x="8121779" y="5875827"/>
            <a:ext cx="1441193" cy="432185"/>
          </a:xfrm>
        </p:spPr>
        <p:txBody>
          <a:bodyPr>
            <a:noAutofit/>
          </a:bodyPr>
          <a:lstStyle>
            <a:lvl1pPr marL="0" indent="0" algn="ctr">
              <a:lnSpc>
                <a:spcPct val="100000"/>
              </a:lnSpc>
              <a:spcBef>
                <a:spcPts val="0"/>
              </a:spcBef>
              <a:buNone/>
              <a:defRPr sz="1200">
                <a:solidFill>
                  <a:schemeClr val="accent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sp>
        <p:nvSpPr>
          <p:cNvPr id="55" name="Content Placeholder 2">
            <a:extLst>
              <a:ext uri="{FF2B5EF4-FFF2-40B4-BE49-F238E27FC236}">
                <a16:creationId xmlns:a16="http://schemas.microsoft.com/office/drawing/2014/main" id="{C1B924D8-1015-C9C1-7A93-DFAB0C42CDD1}"/>
              </a:ext>
            </a:extLst>
          </p:cNvPr>
          <p:cNvSpPr>
            <a:spLocks noGrp="1"/>
          </p:cNvSpPr>
          <p:nvPr>
            <p:ph idx="31"/>
          </p:nvPr>
        </p:nvSpPr>
        <p:spPr>
          <a:xfrm>
            <a:off x="10026779" y="5875827"/>
            <a:ext cx="1441193" cy="432185"/>
          </a:xfrm>
        </p:spPr>
        <p:txBody>
          <a:bodyPr>
            <a:noAutofit/>
          </a:bodyPr>
          <a:lstStyle>
            <a:lvl1pPr marL="0" indent="0" algn="ctr">
              <a:lnSpc>
                <a:spcPct val="100000"/>
              </a:lnSpc>
              <a:spcBef>
                <a:spcPts val="0"/>
              </a:spcBef>
              <a:buNone/>
              <a:defRPr sz="1200">
                <a:solidFill>
                  <a:schemeClr val="accent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p:txBody>
      </p:sp>
      <p:pic>
        <p:nvPicPr>
          <p:cNvPr id="3" name="Picture 2" descr="A blue circle with letters in it&#10;&#10;Description automatically generated">
            <a:extLst>
              <a:ext uri="{FF2B5EF4-FFF2-40B4-BE49-F238E27FC236}">
                <a16:creationId xmlns:a16="http://schemas.microsoft.com/office/drawing/2014/main" id="{62A73958-E978-1413-EB0E-D7DE2C785229}"/>
              </a:ext>
            </a:extLst>
          </p:cNvPr>
          <p:cNvPicPr>
            <a:picLocks noChangeAspect="1"/>
          </p:cNvPicPr>
          <p:nvPr userDrawn="1"/>
        </p:nvPicPr>
        <p:blipFill rotWithShape="1">
          <a:blip r:embed="rId2"/>
          <a:srcRect/>
          <a:stretch/>
        </p:blipFill>
        <p:spPr>
          <a:xfrm>
            <a:off x="11174506" y="459068"/>
            <a:ext cx="476156" cy="476156"/>
          </a:xfrm>
          <a:prstGeom prst="rect">
            <a:avLst/>
          </a:prstGeom>
        </p:spPr>
      </p:pic>
    </p:spTree>
    <p:extLst>
      <p:ext uri="{BB962C8B-B14F-4D97-AF65-F5344CB8AC3E}">
        <p14:creationId xmlns:p14="http://schemas.microsoft.com/office/powerpoint/2010/main" val="736101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Person - Gre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accent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9" y="2073729"/>
            <a:ext cx="5481636" cy="3856016"/>
          </a:xfrm>
        </p:spPr>
        <p:txBody>
          <a:bodyPr>
            <a:noAutofit/>
          </a:bodyPr>
          <a:lstStyle>
            <a:lvl1pPr marL="0" indent="0">
              <a:lnSpc>
                <a:spcPct val="100000"/>
              </a:lnSpc>
              <a:buNone/>
              <a:defRPr sz="1800">
                <a:solidFill>
                  <a:schemeClr val="accent1"/>
                </a:solidFill>
              </a:defRPr>
            </a:lvl1pPr>
            <a:lvl2pPr marL="457200" indent="0">
              <a:lnSpc>
                <a:spcPct val="100000"/>
              </a:lnSpc>
              <a:buNone/>
              <a:defRPr sz="1800">
                <a:solidFill>
                  <a:schemeClr val="accent1"/>
                </a:solidFill>
              </a:defRPr>
            </a:lvl2pPr>
            <a:lvl3pPr marL="914400" indent="0">
              <a:lnSpc>
                <a:spcPct val="100000"/>
              </a:lnSpc>
              <a:buNone/>
              <a:defRPr sz="1800">
                <a:solidFill>
                  <a:schemeClr val="accent1"/>
                </a:solidFill>
              </a:defRPr>
            </a:lvl3pPr>
            <a:lvl4pPr marL="1371600" indent="0">
              <a:lnSpc>
                <a:spcPct val="100000"/>
              </a:lnSpc>
              <a:buNone/>
              <a:defRPr sz="1800">
                <a:solidFill>
                  <a:schemeClr val="accent1"/>
                </a:solidFill>
              </a:defRPr>
            </a:lvl4pPr>
            <a:lvl5pPr marL="1828800" indent="0">
              <a:lnSpc>
                <a:spcPct val="100000"/>
              </a:lnSpc>
              <a:buNone/>
              <a:defRPr sz="18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p>
            <a:fld id="{29DBD137-005D-0E41-BC47-D9F75CE61A5F}" type="datetimeFigureOut">
              <a:rPr lang="en-US" smtClean="0"/>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p>
            <a:fld id="{03DE2AF3-8D84-974B-82EB-CD297728D17F}" type="slidenum">
              <a:rPr lang="en-US" smtClean="0"/>
              <a:t>‹#›</a:t>
            </a:fld>
            <a:endParaRPr lang="en-US"/>
          </a:p>
        </p:txBody>
      </p:sp>
      <p:pic>
        <p:nvPicPr>
          <p:cNvPr id="8" name="Picture 7" descr="A blue circle with letters in it&#10;&#10;Description automatically generated">
            <a:extLst>
              <a:ext uri="{FF2B5EF4-FFF2-40B4-BE49-F238E27FC236}">
                <a16:creationId xmlns:a16="http://schemas.microsoft.com/office/drawing/2014/main" id="{51416760-E6DC-1536-3C19-F9734E31434A}"/>
              </a:ext>
            </a:extLst>
          </p:cNvPr>
          <p:cNvPicPr>
            <a:picLocks noChangeAspect="1"/>
          </p:cNvPicPr>
          <p:nvPr userDrawn="1"/>
        </p:nvPicPr>
        <p:blipFill rotWithShape="1">
          <a:blip r:embed="rId2"/>
          <a:srcRect/>
          <a:stretch/>
        </p:blipFill>
        <p:spPr>
          <a:xfrm>
            <a:off x="11174506" y="459068"/>
            <a:ext cx="476156" cy="476156"/>
          </a:xfrm>
          <a:prstGeom prst="rect">
            <a:avLst/>
          </a:prstGeom>
        </p:spPr>
      </p:pic>
      <p:sp>
        <p:nvSpPr>
          <p:cNvPr id="15" name="Content Placeholder 2">
            <a:extLst>
              <a:ext uri="{FF2B5EF4-FFF2-40B4-BE49-F238E27FC236}">
                <a16:creationId xmlns:a16="http://schemas.microsoft.com/office/drawing/2014/main" id="{5227CF5F-1ABB-ECC2-779D-67C785EEAF4C}"/>
              </a:ext>
            </a:extLst>
          </p:cNvPr>
          <p:cNvSpPr>
            <a:spLocks noGrp="1"/>
          </p:cNvSpPr>
          <p:nvPr>
            <p:ph idx="13"/>
          </p:nvPr>
        </p:nvSpPr>
        <p:spPr>
          <a:xfrm>
            <a:off x="541339" y="1616529"/>
            <a:ext cx="5481636" cy="250903"/>
          </a:xfrm>
        </p:spPr>
        <p:txBody>
          <a:bodyPr>
            <a:noAutofit/>
          </a:bodyPr>
          <a:lstStyle>
            <a:lvl1pPr marL="0" indent="0">
              <a:buNone/>
              <a:defRPr sz="1800" b="1" i="0">
                <a:solidFill>
                  <a:schemeClr val="accent1"/>
                </a:solidFill>
                <a:latin typeface="Aptos SemiBold" panose="020B00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GB" dirty="0"/>
              <a:t>Click to edit Master text styles</a:t>
            </a:r>
          </a:p>
        </p:txBody>
      </p:sp>
      <p:pic>
        <p:nvPicPr>
          <p:cNvPr id="16" name="Picture 15" descr="A blue oval with black background&#10;&#10;Description automatically generated">
            <a:extLst>
              <a:ext uri="{FF2B5EF4-FFF2-40B4-BE49-F238E27FC236}">
                <a16:creationId xmlns:a16="http://schemas.microsoft.com/office/drawing/2014/main" id="{0545DC85-C81F-85B5-CE63-69B347CFF917}"/>
              </a:ext>
            </a:extLst>
          </p:cNvPr>
          <p:cNvPicPr>
            <a:picLocks noChangeAspect="1"/>
          </p:cNvPicPr>
          <p:nvPr userDrawn="1"/>
        </p:nvPicPr>
        <p:blipFill>
          <a:blip r:embed="rId3"/>
          <a:stretch>
            <a:fillRect/>
          </a:stretch>
        </p:blipFill>
        <p:spPr>
          <a:xfrm rot="3600000">
            <a:off x="8259824" y="2953936"/>
            <a:ext cx="6305520" cy="8798400"/>
          </a:xfrm>
          <a:prstGeom prst="rect">
            <a:avLst/>
          </a:prstGeom>
        </p:spPr>
      </p:pic>
    </p:spTree>
    <p:extLst>
      <p:ext uri="{BB962C8B-B14F-4D97-AF65-F5344CB8AC3E}">
        <p14:creationId xmlns:p14="http://schemas.microsoft.com/office/powerpoint/2010/main" val="4235249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Person - Dark Teal">
    <p:bg>
      <p:bgPr>
        <a:solidFill>
          <a:schemeClr val="accent4"/>
        </a:solidFill>
        <a:effectLst/>
      </p:bgPr>
    </p:bg>
    <p:spTree>
      <p:nvGrpSpPr>
        <p:cNvPr id="1" name=""/>
        <p:cNvGrpSpPr/>
        <p:nvPr/>
      </p:nvGrpSpPr>
      <p:grpSpPr>
        <a:xfrm>
          <a:off x="0" y="0"/>
          <a:ext cx="0" cy="0"/>
          <a:chOff x="0" y="0"/>
          <a:chExt cx="0" cy="0"/>
        </a:xfrm>
      </p:grpSpPr>
      <p:pic>
        <p:nvPicPr>
          <p:cNvPr id="10" name="Picture 9" descr="A blue oval with black background&#10;&#10;Description automatically generated">
            <a:extLst>
              <a:ext uri="{FF2B5EF4-FFF2-40B4-BE49-F238E27FC236}">
                <a16:creationId xmlns:a16="http://schemas.microsoft.com/office/drawing/2014/main" id="{0797769B-737D-FF53-0B67-CF9ABED9C957}"/>
              </a:ext>
            </a:extLst>
          </p:cNvPr>
          <p:cNvPicPr>
            <a:picLocks noChangeAspect="1"/>
          </p:cNvPicPr>
          <p:nvPr userDrawn="1"/>
        </p:nvPicPr>
        <p:blipFill>
          <a:blip r:embed="rId2"/>
          <a:stretch>
            <a:fillRect/>
          </a:stretch>
        </p:blipFill>
        <p:spPr>
          <a:xfrm rot="3600000">
            <a:off x="8259824" y="2953936"/>
            <a:ext cx="6305520" cy="8798400"/>
          </a:xfrm>
          <a:prstGeom prst="rect">
            <a:avLst/>
          </a:prstGeom>
        </p:spPr>
      </p:pic>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6419850" cy="955302"/>
          </a:xfrm>
        </p:spPr>
        <p:txBody>
          <a:bodyPr/>
          <a:lstStyle>
            <a:lvl1pPr>
              <a:defRPr sz="360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9" y="2073729"/>
            <a:ext cx="5481636" cy="3856016"/>
          </a:xfrm>
        </p:spPr>
        <p:txBody>
          <a:bodyPr>
            <a:noAutofit/>
          </a:bodyPr>
          <a:lstStyle>
            <a:lvl1pPr marL="0" indent="0">
              <a:lnSpc>
                <a:spcPct val="100000"/>
              </a:lnSpc>
              <a:buNone/>
              <a:defRPr sz="1800">
                <a:solidFill>
                  <a:schemeClr val="bg1"/>
                </a:solidFill>
              </a:defRPr>
            </a:lvl1pPr>
            <a:lvl2pPr marL="457200" indent="0">
              <a:lnSpc>
                <a:spcPct val="100000"/>
              </a:lnSpc>
              <a:buNone/>
              <a:defRPr sz="1800">
                <a:solidFill>
                  <a:schemeClr val="bg1"/>
                </a:solidFill>
              </a:defRPr>
            </a:lvl2pPr>
            <a:lvl3pPr marL="914400" indent="0">
              <a:lnSpc>
                <a:spcPct val="100000"/>
              </a:lnSpc>
              <a:buNone/>
              <a:defRPr sz="1800">
                <a:solidFill>
                  <a:schemeClr val="bg1"/>
                </a:solidFill>
              </a:defRPr>
            </a:lvl3pPr>
            <a:lvl4pPr marL="1371600" indent="0">
              <a:lnSpc>
                <a:spcPct val="100000"/>
              </a:lnSpc>
              <a:buNone/>
              <a:defRPr sz="1800">
                <a:solidFill>
                  <a:schemeClr val="bg1"/>
                </a:solidFill>
              </a:defRPr>
            </a:lvl4pPr>
            <a:lvl5pPr marL="1828800" indent="0">
              <a:lnSpc>
                <a:spcPct val="100000"/>
              </a:lnSpc>
              <a:buNone/>
              <a:defRPr sz="18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sp>
        <p:nvSpPr>
          <p:cNvPr id="15" name="Content Placeholder 2">
            <a:extLst>
              <a:ext uri="{FF2B5EF4-FFF2-40B4-BE49-F238E27FC236}">
                <a16:creationId xmlns:a16="http://schemas.microsoft.com/office/drawing/2014/main" id="{5227CF5F-1ABB-ECC2-779D-67C785EEAF4C}"/>
              </a:ext>
            </a:extLst>
          </p:cNvPr>
          <p:cNvSpPr>
            <a:spLocks noGrp="1"/>
          </p:cNvSpPr>
          <p:nvPr>
            <p:ph idx="13"/>
          </p:nvPr>
        </p:nvSpPr>
        <p:spPr>
          <a:xfrm>
            <a:off x="541339" y="1616529"/>
            <a:ext cx="5481636" cy="250903"/>
          </a:xfrm>
        </p:spPr>
        <p:txBody>
          <a:bodyPr>
            <a:noAutofit/>
          </a:bodyPr>
          <a:lstStyle>
            <a:lvl1pPr marL="0" indent="0">
              <a:buNone/>
              <a:defRPr sz="1800" b="1" i="0">
                <a:solidFill>
                  <a:schemeClr val="bg1"/>
                </a:solidFill>
                <a:latin typeface="Aptos SemiBold" panose="020B00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GB" dirty="0"/>
              <a:t>Click to edit Master text styles</a:t>
            </a:r>
          </a:p>
        </p:txBody>
      </p:sp>
      <p:pic>
        <p:nvPicPr>
          <p:cNvPr id="7" name="Picture 6" descr="A white circle with letters in it&#10;&#10;Description automatically generated">
            <a:extLst>
              <a:ext uri="{FF2B5EF4-FFF2-40B4-BE49-F238E27FC236}">
                <a16:creationId xmlns:a16="http://schemas.microsoft.com/office/drawing/2014/main" id="{B24D5415-460F-0256-3FFF-BA8365123D0A}"/>
              </a:ext>
            </a:extLst>
          </p:cNvPr>
          <p:cNvPicPr>
            <a:picLocks noChangeAspect="1"/>
          </p:cNvPicPr>
          <p:nvPr userDrawn="1"/>
        </p:nvPicPr>
        <p:blipFill>
          <a:blip r:embed="rId3"/>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8771942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Full Image Background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265C59-D7B7-2AC4-2742-DA16282754A0}"/>
              </a:ext>
            </a:extLst>
          </p:cNvPr>
          <p:cNvSpPr/>
          <p:nvPr userDrawn="1"/>
        </p:nvSpPr>
        <p:spPr>
          <a:xfrm>
            <a:off x="0" y="0"/>
            <a:ext cx="12192000" cy="6858000"/>
          </a:xfrm>
          <a:prstGeom prst="rect">
            <a:avLst/>
          </a:prstGeom>
          <a:gradFill>
            <a:gsLst>
              <a:gs pos="0">
                <a:schemeClr val="tx1">
                  <a:alpha val="33952"/>
                </a:schemeClr>
              </a:gs>
              <a:gs pos="77000">
                <a:srgbClr val="00263B">
                  <a:alpha val="0"/>
                </a:srgbClr>
              </a:gs>
              <a:gs pos="100000">
                <a:schemeClr val="tx1">
                  <a:alpha val="39848"/>
                </a:schemeClr>
              </a:gs>
              <a:gs pos="41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541339" y="628570"/>
            <a:ext cx="9234486" cy="514430"/>
          </a:xfrm>
        </p:spPr>
        <p:txBody>
          <a:bodyPr/>
          <a:lstStyle>
            <a:lvl1pPr>
              <a:defRPr sz="360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B4E8911-9F9C-84B5-54B1-7F92D313C08E}"/>
              </a:ext>
            </a:extLst>
          </p:cNvPr>
          <p:cNvSpPr>
            <a:spLocks noGrp="1"/>
          </p:cNvSpPr>
          <p:nvPr>
            <p:ph idx="1"/>
          </p:nvPr>
        </p:nvSpPr>
        <p:spPr>
          <a:xfrm>
            <a:off x="541339" y="2073729"/>
            <a:ext cx="6419850" cy="3853542"/>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sp>
        <p:nvSpPr>
          <p:cNvPr id="9" name="Content Placeholder 2">
            <a:extLst>
              <a:ext uri="{FF2B5EF4-FFF2-40B4-BE49-F238E27FC236}">
                <a16:creationId xmlns:a16="http://schemas.microsoft.com/office/drawing/2014/main" id="{73B165C3-1AF4-526A-57CF-98826D72C21E}"/>
              </a:ext>
            </a:extLst>
          </p:cNvPr>
          <p:cNvSpPr>
            <a:spLocks noGrp="1"/>
          </p:cNvSpPr>
          <p:nvPr>
            <p:ph idx="13"/>
          </p:nvPr>
        </p:nvSpPr>
        <p:spPr>
          <a:xfrm>
            <a:off x="541339" y="1464129"/>
            <a:ext cx="9234486" cy="365124"/>
          </a:xfrm>
        </p:spPr>
        <p:txBody>
          <a:bodyPr/>
          <a:lstStyle>
            <a:lvl1pPr marL="0" indent="0">
              <a:buNone/>
              <a:defRPr sz="2400" b="1" i="0">
                <a:solidFill>
                  <a:schemeClr val="bg1"/>
                </a:solidFill>
                <a:latin typeface="Aptos SemiBold" panose="020B0004020202020204" pitchFamily="34" charset="0"/>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pPr lvl="0"/>
            <a:r>
              <a:rPr lang="en-GB" dirty="0"/>
              <a:t>Click to edit Master text styles</a:t>
            </a:r>
            <a:endParaRPr lang="en-US" dirty="0"/>
          </a:p>
        </p:txBody>
      </p:sp>
      <p:pic>
        <p:nvPicPr>
          <p:cNvPr id="10" name="Picture 9" descr="A white circle with letters in it&#10;&#10;Description automatically generated">
            <a:extLst>
              <a:ext uri="{FF2B5EF4-FFF2-40B4-BE49-F238E27FC236}">
                <a16:creationId xmlns:a16="http://schemas.microsoft.com/office/drawing/2014/main" id="{FCF674DD-6F76-2224-7947-E848F8692046}"/>
              </a:ext>
            </a:extLst>
          </p:cNvPr>
          <p:cNvPicPr>
            <a:picLocks noChangeAspect="1"/>
          </p:cNvPicPr>
          <p:nvPr userDrawn="1"/>
        </p:nvPicPr>
        <p:blipFill>
          <a:blip r:embed="rId3"/>
          <a:stretch>
            <a:fillRect/>
          </a:stretch>
        </p:blipFill>
        <p:spPr>
          <a:xfrm>
            <a:off x="11174505" y="459068"/>
            <a:ext cx="476157" cy="476157"/>
          </a:xfrm>
          <a:prstGeom prst="rect">
            <a:avLst/>
          </a:prstGeom>
        </p:spPr>
      </p:pic>
    </p:spTree>
    <p:extLst>
      <p:ext uri="{BB962C8B-B14F-4D97-AF65-F5344CB8AC3E}">
        <p14:creationId xmlns:p14="http://schemas.microsoft.com/office/powerpoint/2010/main" val="9313848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ull Quote - Dark Teal">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F541-D4D2-E875-848A-F8791BD67D95}"/>
              </a:ext>
            </a:extLst>
          </p:cNvPr>
          <p:cNvSpPr>
            <a:spLocks noGrp="1"/>
          </p:cNvSpPr>
          <p:nvPr>
            <p:ph type="title"/>
          </p:nvPr>
        </p:nvSpPr>
        <p:spPr>
          <a:xfrm>
            <a:off x="4291013" y="1255059"/>
            <a:ext cx="6413500" cy="3555480"/>
          </a:xfrm>
        </p:spPr>
        <p:txBody>
          <a:bodyPr anchor="ctr" anchorCtr="0"/>
          <a:lstStyle>
            <a:lvl1pPr>
              <a:spcAft>
                <a:spcPts val="1800"/>
              </a:spcAft>
              <a:defRPr sz="2800">
                <a:solidFill>
                  <a:schemeClr val="bg1"/>
                </a:solidFill>
              </a:defRPr>
            </a:lvl1pPr>
          </a:lstStyle>
          <a:p>
            <a:r>
              <a:rPr lang="en-GB" dirty="0"/>
              <a:t>Click to edit Master title style</a:t>
            </a: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sp>
        <p:nvSpPr>
          <p:cNvPr id="15" name="Content Placeholder 2">
            <a:extLst>
              <a:ext uri="{FF2B5EF4-FFF2-40B4-BE49-F238E27FC236}">
                <a16:creationId xmlns:a16="http://schemas.microsoft.com/office/drawing/2014/main" id="{5227CF5F-1ABB-ECC2-779D-67C785EEAF4C}"/>
              </a:ext>
            </a:extLst>
          </p:cNvPr>
          <p:cNvSpPr>
            <a:spLocks noGrp="1"/>
          </p:cNvSpPr>
          <p:nvPr>
            <p:ph idx="13"/>
          </p:nvPr>
        </p:nvSpPr>
        <p:spPr>
          <a:xfrm>
            <a:off x="4291013" y="5207868"/>
            <a:ext cx="6413500" cy="278531"/>
          </a:xfrm>
        </p:spPr>
        <p:txBody>
          <a:bodyPr>
            <a:noAutofit/>
          </a:bodyPr>
          <a:lstStyle>
            <a:lvl1pPr marL="0" indent="0">
              <a:buNone/>
              <a:defRPr sz="1800" b="0" i="0">
                <a:solidFill>
                  <a:schemeClr val="bg1"/>
                </a:solidFill>
                <a:latin typeface="Aptos" panose="020B00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GB" dirty="0"/>
              <a:t>Click to edit Master text styles</a:t>
            </a:r>
          </a:p>
        </p:txBody>
      </p:sp>
      <p:pic>
        <p:nvPicPr>
          <p:cNvPr id="7" name="Picture 6" descr="A white circle with letters in it&#10;&#10;Description automatically generated">
            <a:extLst>
              <a:ext uri="{FF2B5EF4-FFF2-40B4-BE49-F238E27FC236}">
                <a16:creationId xmlns:a16="http://schemas.microsoft.com/office/drawing/2014/main" id="{B24D5415-460F-0256-3FFF-BA8365123D0A}"/>
              </a:ext>
            </a:extLst>
          </p:cNvPr>
          <p:cNvPicPr>
            <a:picLocks noChangeAspect="1"/>
          </p:cNvPicPr>
          <p:nvPr userDrawn="1"/>
        </p:nvPicPr>
        <p:blipFill>
          <a:blip r:embed="rId2"/>
          <a:stretch>
            <a:fillRect/>
          </a:stretch>
        </p:blipFill>
        <p:spPr>
          <a:xfrm>
            <a:off x="11174505" y="459068"/>
            <a:ext cx="476157" cy="476157"/>
          </a:xfrm>
          <a:prstGeom prst="rect">
            <a:avLst/>
          </a:prstGeom>
        </p:spPr>
      </p:pic>
      <p:pic>
        <p:nvPicPr>
          <p:cNvPr id="12" name="Picture 11" descr="A blue oval with black background&#10;&#10;Description automatically generated">
            <a:extLst>
              <a:ext uri="{FF2B5EF4-FFF2-40B4-BE49-F238E27FC236}">
                <a16:creationId xmlns:a16="http://schemas.microsoft.com/office/drawing/2014/main" id="{1A8A8CE1-1A76-3884-16CD-666AD9EC64AC}"/>
              </a:ext>
            </a:extLst>
          </p:cNvPr>
          <p:cNvPicPr/>
          <p:nvPr userDrawn="1"/>
        </p:nvPicPr>
        <p:blipFill>
          <a:blip r:embed="rId3"/>
          <a:stretch>
            <a:fillRect/>
          </a:stretch>
        </p:blipFill>
        <p:spPr>
          <a:xfrm rot="3600000">
            <a:off x="1194695" y="-3292371"/>
            <a:ext cx="9945899" cy="13877999"/>
          </a:xfrm>
          <a:prstGeom prst="rect">
            <a:avLst/>
          </a:prstGeom>
        </p:spPr>
      </p:pic>
    </p:spTree>
    <p:extLst>
      <p:ext uri="{BB962C8B-B14F-4D97-AF65-F5344CB8AC3E}">
        <p14:creationId xmlns:p14="http://schemas.microsoft.com/office/powerpoint/2010/main" val="23994510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ull Quote - Dark Teal">
    <p:bg>
      <p:bgPr>
        <a:solidFill>
          <a:schemeClr val="accent4"/>
        </a:solidFill>
        <a:effectLst/>
      </p:bgPr>
    </p:bg>
    <p:spTree>
      <p:nvGrpSpPr>
        <p:cNvPr id="1" name=""/>
        <p:cNvGrpSpPr/>
        <p:nvPr/>
      </p:nvGrpSpPr>
      <p:grpSpPr>
        <a:xfrm>
          <a:off x="0" y="0"/>
          <a:ext cx="0" cy="0"/>
          <a:chOff x="0" y="0"/>
          <a:chExt cx="0" cy="0"/>
        </a:xfrm>
      </p:grpSpPr>
      <p:pic>
        <p:nvPicPr>
          <p:cNvPr id="17" name="Picture 16" descr="A blue oval with black background&#10;&#10;Description automatically generated">
            <a:extLst>
              <a:ext uri="{FF2B5EF4-FFF2-40B4-BE49-F238E27FC236}">
                <a16:creationId xmlns:a16="http://schemas.microsoft.com/office/drawing/2014/main" id="{3A6A9E5B-5BD6-16C0-7684-98EA681021CA}"/>
              </a:ext>
            </a:extLst>
          </p:cNvPr>
          <p:cNvPicPr>
            <a:picLocks noChangeAspect="1"/>
          </p:cNvPicPr>
          <p:nvPr userDrawn="1"/>
        </p:nvPicPr>
        <p:blipFill>
          <a:blip r:embed="rId2"/>
          <a:stretch>
            <a:fillRect/>
          </a:stretch>
        </p:blipFill>
        <p:spPr>
          <a:xfrm rot="3600000">
            <a:off x="1194695" y="-3292371"/>
            <a:ext cx="9945899" cy="13877999"/>
          </a:xfrm>
          <a:prstGeom prst="rect">
            <a:avLst/>
          </a:prstGeom>
        </p:spPr>
      </p:pic>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7" name="Picture 6" descr="A white circle with letters in it&#10;&#10;Description automatically generated">
            <a:extLst>
              <a:ext uri="{FF2B5EF4-FFF2-40B4-BE49-F238E27FC236}">
                <a16:creationId xmlns:a16="http://schemas.microsoft.com/office/drawing/2014/main" id="{B24D5415-460F-0256-3FFF-BA8365123D0A}"/>
              </a:ext>
            </a:extLst>
          </p:cNvPr>
          <p:cNvPicPr>
            <a:picLocks noChangeAspect="1"/>
          </p:cNvPicPr>
          <p:nvPr userDrawn="1"/>
        </p:nvPicPr>
        <p:blipFill>
          <a:blip r:embed="rId3"/>
          <a:stretch>
            <a:fillRect/>
          </a:stretch>
        </p:blipFill>
        <p:spPr>
          <a:xfrm>
            <a:off x="11174505" y="459068"/>
            <a:ext cx="476157" cy="476157"/>
          </a:xfrm>
          <a:prstGeom prst="rect">
            <a:avLst/>
          </a:prstGeom>
        </p:spPr>
      </p:pic>
      <p:sp>
        <p:nvSpPr>
          <p:cNvPr id="13" name="Title 1">
            <a:extLst>
              <a:ext uri="{FF2B5EF4-FFF2-40B4-BE49-F238E27FC236}">
                <a16:creationId xmlns:a16="http://schemas.microsoft.com/office/drawing/2014/main" id="{569594FA-E285-59EE-4549-7F111849A8E3}"/>
              </a:ext>
            </a:extLst>
          </p:cNvPr>
          <p:cNvSpPr>
            <a:spLocks noGrp="1"/>
          </p:cNvSpPr>
          <p:nvPr>
            <p:ph type="title"/>
          </p:nvPr>
        </p:nvSpPr>
        <p:spPr>
          <a:xfrm>
            <a:off x="4291013" y="1255059"/>
            <a:ext cx="6413500" cy="3555480"/>
          </a:xfrm>
        </p:spPr>
        <p:txBody>
          <a:bodyPr anchor="ctr" anchorCtr="0"/>
          <a:lstStyle>
            <a:lvl1pPr>
              <a:defRPr sz="2800">
                <a:solidFill>
                  <a:schemeClr val="bg1"/>
                </a:solidFill>
              </a:defRPr>
            </a:lvl1pPr>
          </a:lstStyle>
          <a:p>
            <a:r>
              <a:rPr lang="en-GB" dirty="0"/>
              <a:t>Click to edit Master title style</a:t>
            </a:r>
            <a:endParaRPr lang="en-US" dirty="0"/>
          </a:p>
        </p:txBody>
      </p:sp>
      <p:sp>
        <p:nvSpPr>
          <p:cNvPr id="14" name="Content Placeholder 2">
            <a:extLst>
              <a:ext uri="{FF2B5EF4-FFF2-40B4-BE49-F238E27FC236}">
                <a16:creationId xmlns:a16="http://schemas.microsoft.com/office/drawing/2014/main" id="{2765A846-D523-B7A9-1A72-5F2BB4363437}"/>
              </a:ext>
            </a:extLst>
          </p:cNvPr>
          <p:cNvSpPr>
            <a:spLocks noGrp="1"/>
          </p:cNvSpPr>
          <p:nvPr>
            <p:ph idx="13"/>
          </p:nvPr>
        </p:nvSpPr>
        <p:spPr>
          <a:xfrm>
            <a:off x="4291013" y="5207868"/>
            <a:ext cx="6413500" cy="278531"/>
          </a:xfrm>
        </p:spPr>
        <p:txBody>
          <a:bodyPr>
            <a:noAutofit/>
          </a:bodyPr>
          <a:lstStyle>
            <a:lvl1pPr marL="0" indent="0">
              <a:buNone/>
              <a:defRPr sz="1800" b="0" i="0">
                <a:solidFill>
                  <a:schemeClr val="bg1"/>
                </a:solidFill>
                <a:latin typeface="Aptos" panose="020B00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GB" dirty="0"/>
              <a:t>Click to edit Master text styles</a:t>
            </a:r>
          </a:p>
        </p:txBody>
      </p:sp>
    </p:spTree>
    <p:extLst>
      <p:ext uri="{BB962C8B-B14F-4D97-AF65-F5344CB8AC3E}">
        <p14:creationId xmlns:p14="http://schemas.microsoft.com/office/powerpoint/2010/main" val="3471053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estimonia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265C59-D7B7-2AC4-2742-DA16282754A0}"/>
              </a:ext>
            </a:extLst>
          </p:cNvPr>
          <p:cNvSpPr>
            <a:spLocks noGrp="1" noRot="1" noMove="1" noResize="1" noEditPoints="1" noAdjustHandles="1" noChangeArrowheads="1" noChangeShapeType="1"/>
          </p:cNvSpPr>
          <p:nvPr userDrawn="1"/>
        </p:nvSpPr>
        <p:spPr>
          <a:xfrm>
            <a:off x="-1" y="0"/>
            <a:ext cx="12192000" cy="6858000"/>
          </a:xfrm>
          <a:prstGeom prst="rect">
            <a:avLst/>
          </a:prstGeom>
          <a:gradFill>
            <a:gsLst>
              <a:gs pos="0">
                <a:schemeClr val="tx1">
                  <a:alpha val="33952"/>
                </a:schemeClr>
              </a:gs>
              <a:gs pos="77000">
                <a:srgbClr val="00263B">
                  <a:alpha val="0"/>
                </a:srgbClr>
              </a:gs>
              <a:gs pos="100000">
                <a:schemeClr val="tx1">
                  <a:alpha val="39848"/>
                </a:schemeClr>
              </a:gs>
              <a:gs pos="41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2F70B07-D5E9-2577-C3C6-AFCDF3E91E04}"/>
              </a:ext>
            </a:extLst>
          </p:cNvPr>
          <p:cNvSpPr/>
          <p:nvPr userDrawn="1"/>
        </p:nvSpPr>
        <p:spPr>
          <a:xfrm rot="3000000">
            <a:off x="2909470" y="-1981985"/>
            <a:ext cx="6373056" cy="10964844"/>
          </a:xfrm>
          <a:prstGeom prst="ellipse">
            <a:avLst/>
          </a:prstGeom>
          <a:solidFill>
            <a:schemeClr val="accent3"/>
          </a:solidFill>
          <a:ln>
            <a:noFill/>
          </a:ln>
          <a:scene3d>
            <a:camera prst="orthographicFront">
              <a:rot lat="0" lon="0" rev="210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0" name="Picture 9" descr="A white circle with letters in it&#10;&#10;Description automatically generated">
            <a:extLst>
              <a:ext uri="{FF2B5EF4-FFF2-40B4-BE49-F238E27FC236}">
                <a16:creationId xmlns:a16="http://schemas.microsoft.com/office/drawing/2014/main" id="{FCF674DD-6F76-2224-7947-E848F8692046}"/>
              </a:ext>
            </a:extLst>
          </p:cNvPr>
          <p:cNvPicPr>
            <a:picLocks noChangeAspect="1"/>
          </p:cNvPicPr>
          <p:nvPr userDrawn="1"/>
        </p:nvPicPr>
        <p:blipFill>
          <a:blip r:embed="rId3"/>
          <a:stretch>
            <a:fillRect/>
          </a:stretch>
        </p:blipFill>
        <p:spPr>
          <a:xfrm>
            <a:off x="11174505" y="459068"/>
            <a:ext cx="476157" cy="476157"/>
          </a:xfrm>
          <a:prstGeom prst="rect">
            <a:avLst/>
          </a:prstGeom>
        </p:spPr>
      </p:pic>
      <p:sp>
        <p:nvSpPr>
          <p:cNvPr id="8" name="Title 1">
            <a:extLst>
              <a:ext uri="{FF2B5EF4-FFF2-40B4-BE49-F238E27FC236}">
                <a16:creationId xmlns:a16="http://schemas.microsoft.com/office/drawing/2014/main" id="{A5778A72-A694-351F-E9A2-432962BCC2B7}"/>
              </a:ext>
            </a:extLst>
          </p:cNvPr>
          <p:cNvSpPr>
            <a:spLocks noGrp="1"/>
          </p:cNvSpPr>
          <p:nvPr>
            <p:ph type="title"/>
          </p:nvPr>
        </p:nvSpPr>
        <p:spPr>
          <a:xfrm>
            <a:off x="2889250" y="1786482"/>
            <a:ext cx="6413500" cy="2786643"/>
          </a:xfrm>
        </p:spPr>
        <p:txBody>
          <a:bodyPr anchor="ctr" anchorCtr="0"/>
          <a:lstStyle>
            <a:lvl1pPr algn="ctr">
              <a:spcAft>
                <a:spcPts val="1800"/>
              </a:spcAft>
              <a:defRPr sz="2800">
                <a:solidFill>
                  <a:schemeClr val="bg1"/>
                </a:solidFill>
              </a:defRPr>
            </a:lvl1pPr>
          </a:lstStyle>
          <a:p>
            <a:r>
              <a:rPr lang="en-GB" dirty="0"/>
              <a:t>Click to edit Master title style</a:t>
            </a:r>
            <a:endParaRPr lang="en-US" dirty="0"/>
          </a:p>
        </p:txBody>
      </p:sp>
      <p:sp>
        <p:nvSpPr>
          <p:cNvPr id="11" name="Content Placeholder 2">
            <a:extLst>
              <a:ext uri="{FF2B5EF4-FFF2-40B4-BE49-F238E27FC236}">
                <a16:creationId xmlns:a16="http://schemas.microsoft.com/office/drawing/2014/main" id="{D7CE75E1-DD75-5EDE-3100-ABFE45E281B9}"/>
              </a:ext>
            </a:extLst>
          </p:cNvPr>
          <p:cNvSpPr>
            <a:spLocks noGrp="1"/>
          </p:cNvSpPr>
          <p:nvPr>
            <p:ph idx="13"/>
          </p:nvPr>
        </p:nvSpPr>
        <p:spPr>
          <a:xfrm>
            <a:off x="2889250" y="5030685"/>
            <a:ext cx="6413500" cy="218301"/>
          </a:xfrm>
        </p:spPr>
        <p:txBody>
          <a:bodyPr>
            <a:noAutofit/>
          </a:bodyPr>
          <a:lstStyle>
            <a:lvl1pPr marL="0" indent="0" algn="ctr">
              <a:buNone/>
              <a:defRPr sz="1800" b="0" i="0">
                <a:solidFill>
                  <a:schemeClr val="bg1"/>
                </a:solidFill>
                <a:latin typeface="Aptos" panose="020B00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GB" dirty="0"/>
              <a:t>Click to edit Master text styles</a:t>
            </a:r>
          </a:p>
        </p:txBody>
      </p:sp>
    </p:spTree>
    <p:extLst>
      <p:ext uri="{BB962C8B-B14F-4D97-AF65-F5344CB8AC3E}">
        <p14:creationId xmlns:p14="http://schemas.microsoft.com/office/powerpoint/2010/main" val="519035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estimonia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F2F70B07-D5E9-2577-C3C6-AFCDF3E91E04}"/>
              </a:ext>
            </a:extLst>
          </p:cNvPr>
          <p:cNvSpPr/>
          <p:nvPr userDrawn="1"/>
        </p:nvSpPr>
        <p:spPr>
          <a:xfrm rot="3000000">
            <a:off x="2909470" y="-1981985"/>
            <a:ext cx="6373056" cy="10964844"/>
          </a:xfrm>
          <a:prstGeom prst="ellipse">
            <a:avLst/>
          </a:prstGeom>
          <a:solidFill>
            <a:schemeClr val="accent4"/>
          </a:solidFill>
          <a:ln>
            <a:noFill/>
          </a:ln>
          <a:scene3d>
            <a:camera prst="orthographicFront">
              <a:rot lat="0" lon="0" rev="210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0" name="Picture 9" descr="A white circle with letters in it&#10;&#10;Description automatically generated">
            <a:extLst>
              <a:ext uri="{FF2B5EF4-FFF2-40B4-BE49-F238E27FC236}">
                <a16:creationId xmlns:a16="http://schemas.microsoft.com/office/drawing/2014/main" id="{FCF674DD-6F76-2224-7947-E848F8692046}"/>
              </a:ext>
            </a:extLst>
          </p:cNvPr>
          <p:cNvPicPr>
            <a:picLocks noChangeAspect="1"/>
          </p:cNvPicPr>
          <p:nvPr userDrawn="1"/>
        </p:nvPicPr>
        <p:blipFill>
          <a:blip r:embed="rId3"/>
          <a:stretch>
            <a:fillRect/>
          </a:stretch>
        </p:blipFill>
        <p:spPr>
          <a:xfrm>
            <a:off x="11174505" y="459068"/>
            <a:ext cx="476157" cy="476157"/>
          </a:xfrm>
          <a:prstGeom prst="rect">
            <a:avLst/>
          </a:prstGeom>
        </p:spPr>
      </p:pic>
      <p:sp>
        <p:nvSpPr>
          <p:cNvPr id="16" name="Title 1">
            <a:extLst>
              <a:ext uri="{FF2B5EF4-FFF2-40B4-BE49-F238E27FC236}">
                <a16:creationId xmlns:a16="http://schemas.microsoft.com/office/drawing/2014/main" id="{81D836D9-7984-FCBF-82A9-1AF9AB66FDC2}"/>
              </a:ext>
            </a:extLst>
          </p:cNvPr>
          <p:cNvSpPr>
            <a:spLocks noGrp="1"/>
          </p:cNvSpPr>
          <p:nvPr>
            <p:ph type="title"/>
          </p:nvPr>
        </p:nvSpPr>
        <p:spPr>
          <a:xfrm>
            <a:off x="2889250" y="1786482"/>
            <a:ext cx="6413500" cy="2786643"/>
          </a:xfrm>
        </p:spPr>
        <p:txBody>
          <a:bodyPr anchor="ctr" anchorCtr="0"/>
          <a:lstStyle>
            <a:lvl1pPr algn="ctr">
              <a:spcAft>
                <a:spcPts val="1800"/>
              </a:spcAft>
              <a:defRPr sz="2800">
                <a:solidFill>
                  <a:schemeClr val="bg1"/>
                </a:solidFill>
              </a:defRPr>
            </a:lvl1pPr>
          </a:lstStyle>
          <a:p>
            <a:r>
              <a:rPr lang="en-GB" dirty="0"/>
              <a:t>Click to edit Master title style</a:t>
            </a:r>
            <a:endParaRPr lang="en-US" dirty="0"/>
          </a:p>
        </p:txBody>
      </p:sp>
      <p:sp>
        <p:nvSpPr>
          <p:cNvPr id="17" name="Content Placeholder 2">
            <a:extLst>
              <a:ext uri="{FF2B5EF4-FFF2-40B4-BE49-F238E27FC236}">
                <a16:creationId xmlns:a16="http://schemas.microsoft.com/office/drawing/2014/main" id="{1349EEF1-29B2-8D6A-4AAD-8C23F6F470D3}"/>
              </a:ext>
            </a:extLst>
          </p:cNvPr>
          <p:cNvSpPr>
            <a:spLocks noGrp="1"/>
          </p:cNvSpPr>
          <p:nvPr>
            <p:ph idx="13"/>
          </p:nvPr>
        </p:nvSpPr>
        <p:spPr>
          <a:xfrm>
            <a:off x="2889250" y="5030685"/>
            <a:ext cx="6413500" cy="218301"/>
          </a:xfrm>
        </p:spPr>
        <p:txBody>
          <a:bodyPr>
            <a:noAutofit/>
          </a:bodyPr>
          <a:lstStyle>
            <a:lvl1pPr marL="0" indent="0" algn="ctr">
              <a:buNone/>
              <a:defRPr sz="1800" b="0" i="0">
                <a:solidFill>
                  <a:schemeClr val="accent5"/>
                </a:solidFill>
                <a:latin typeface="Aptos" panose="020B00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GB" dirty="0"/>
              <a:t>Click to edit Master text styles</a:t>
            </a:r>
          </a:p>
        </p:txBody>
      </p:sp>
    </p:spTree>
    <p:extLst>
      <p:ext uri="{BB962C8B-B14F-4D97-AF65-F5344CB8AC3E}">
        <p14:creationId xmlns:p14="http://schemas.microsoft.com/office/powerpoint/2010/main" val="2331442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 Teal with image">
    <p:bg>
      <p:bgPr>
        <a:solidFill>
          <a:schemeClr val="accent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2" name="Picture 11" descr="A black and white sign with white text&#10;&#10;Description automatically generated">
            <a:extLst>
              <a:ext uri="{FF2B5EF4-FFF2-40B4-BE49-F238E27FC236}">
                <a16:creationId xmlns:a16="http://schemas.microsoft.com/office/drawing/2014/main" id="{AAE7E191-7115-00E2-35D8-0F9F7CE53DD9}"/>
              </a:ext>
            </a:extLst>
          </p:cNvPr>
          <p:cNvPicPr>
            <a:picLocks noChangeAspect="1"/>
          </p:cNvPicPr>
          <p:nvPr userDrawn="1"/>
        </p:nvPicPr>
        <p:blipFill>
          <a:blip r:embed="rId2"/>
          <a:stretch>
            <a:fillRect/>
          </a:stretch>
        </p:blipFill>
        <p:spPr>
          <a:xfrm>
            <a:off x="528638" y="545399"/>
            <a:ext cx="3183287" cy="504000"/>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09316AD8-DCB4-0594-374D-DED7C588BF5C}"/>
              </a:ext>
            </a:extLst>
          </p:cNvPr>
          <p:cNvPicPr>
            <a:picLocks noChangeAspect="1"/>
          </p:cNvPicPr>
          <p:nvPr userDrawn="1"/>
        </p:nvPicPr>
        <p:blipFill>
          <a:blip r:embed="rId3"/>
          <a:stretch>
            <a:fillRect/>
          </a:stretch>
        </p:blipFill>
        <p:spPr>
          <a:xfrm>
            <a:off x="541338" y="5230335"/>
            <a:ext cx="2021980" cy="702720"/>
          </a:xfrm>
          <a:prstGeom prst="rect">
            <a:avLst/>
          </a:prstGeom>
        </p:spPr>
      </p:pic>
      <p:sp>
        <p:nvSpPr>
          <p:cNvPr id="17" name="Subtitle 2">
            <a:extLst>
              <a:ext uri="{FF2B5EF4-FFF2-40B4-BE49-F238E27FC236}">
                <a16:creationId xmlns:a16="http://schemas.microsoft.com/office/drawing/2014/main" id="{0982A3CB-286A-5AA7-8E9A-91ADD393BDEC}"/>
              </a:ext>
            </a:extLst>
          </p:cNvPr>
          <p:cNvSpPr>
            <a:spLocks noGrp="1"/>
          </p:cNvSpPr>
          <p:nvPr>
            <p:ph type="subTitle" idx="1"/>
          </p:nvPr>
        </p:nvSpPr>
        <p:spPr>
          <a:xfrm>
            <a:off x="541337" y="3759110"/>
            <a:ext cx="9144000" cy="939982"/>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8" name="Title 1">
            <a:extLst>
              <a:ext uri="{FF2B5EF4-FFF2-40B4-BE49-F238E27FC236}">
                <a16:creationId xmlns:a16="http://schemas.microsoft.com/office/drawing/2014/main" id="{387A4375-E60B-B0A1-E7EE-D038A02E94B7}"/>
              </a:ext>
            </a:extLst>
          </p:cNvPr>
          <p:cNvSpPr>
            <a:spLocks noGrp="1"/>
          </p:cNvSpPr>
          <p:nvPr>
            <p:ph type="ctrTitle"/>
          </p:nvPr>
        </p:nvSpPr>
        <p:spPr>
          <a:xfrm>
            <a:off x="541337" y="1964573"/>
            <a:ext cx="6419851" cy="1535866"/>
          </a:xfrm>
        </p:spPr>
        <p:txBody>
          <a:bodyPr wrap="square" bIns="0" anchor="b" anchorCtr="0">
            <a:noAutofit/>
          </a:bodyPr>
          <a:lstStyle>
            <a:lvl1pPr algn="l">
              <a:defRPr sz="6000">
                <a:solidFill>
                  <a:schemeClr val="bg1"/>
                </a:solidFill>
              </a:defRPr>
            </a:lvl1pPr>
          </a:lstStyle>
          <a:p>
            <a:r>
              <a:rPr lang="en-GB" dirty="0"/>
              <a:t>Click to edit Master title style</a:t>
            </a:r>
            <a:endParaRPr lang="en-US" dirty="0"/>
          </a:p>
        </p:txBody>
      </p:sp>
      <p:pic>
        <p:nvPicPr>
          <p:cNvPr id="21" name="Picture 20" descr="A person in a striped shirt&#10;&#10;Description automatically generated">
            <a:extLst>
              <a:ext uri="{FF2B5EF4-FFF2-40B4-BE49-F238E27FC236}">
                <a16:creationId xmlns:a16="http://schemas.microsoft.com/office/drawing/2014/main" id="{75F712A7-9563-192A-494F-836FEBEA58B7}"/>
              </a:ext>
            </a:extLst>
          </p:cNvPr>
          <p:cNvPicPr>
            <a:picLocks noChangeAspect="1"/>
          </p:cNvPicPr>
          <p:nvPr userDrawn="1"/>
        </p:nvPicPr>
        <p:blipFill>
          <a:blip r:embed="rId4"/>
          <a:stretch>
            <a:fillRect/>
          </a:stretch>
        </p:blipFill>
        <p:spPr>
          <a:xfrm>
            <a:off x="5771018" y="127220"/>
            <a:ext cx="6730779" cy="6730779"/>
          </a:xfrm>
          <a:prstGeom prst="rect">
            <a:avLst/>
          </a:prstGeom>
        </p:spPr>
      </p:pic>
    </p:spTree>
    <p:extLst>
      <p:ext uri="{BB962C8B-B14F-4D97-AF65-F5344CB8AC3E}">
        <p14:creationId xmlns:p14="http://schemas.microsoft.com/office/powerpoint/2010/main" val="139647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stimon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F2F70B07-D5E9-2577-C3C6-AFCDF3E91E04}"/>
              </a:ext>
            </a:extLst>
          </p:cNvPr>
          <p:cNvSpPr/>
          <p:nvPr userDrawn="1"/>
        </p:nvSpPr>
        <p:spPr>
          <a:xfrm rot="3000000">
            <a:off x="2909470" y="-1981985"/>
            <a:ext cx="6373056" cy="10964844"/>
          </a:xfrm>
          <a:prstGeom prst="ellipse">
            <a:avLst/>
          </a:prstGeom>
          <a:solidFill>
            <a:schemeClr val="bg2"/>
          </a:solidFill>
          <a:ln>
            <a:noFill/>
          </a:ln>
          <a:scene3d>
            <a:camera prst="orthographicFront">
              <a:rot lat="0" lon="0" rev="210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E4CBA87-EF2E-CBB0-12D3-94B3314772DE}"/>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16EF6F02-736A-2A08-97A7-AC51A83B5F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BB099DC-8E8E-D609-0CE4-63EE11BEF2AF}"/>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0" name="Picture 9" descr="A white circle with letters in it&#10;&#10;Description automatically generated">
            <a:extLst>
              <a:ext uri="{FF2B5EF4-FFF2-40B4-BE49-F238E27FC236}">
                <a16:creationId xmlns:a16="http://schemas.microsoft.com/office/drawing/2014/main" id="{FCF674DD-6F76-2224-7947-E848F8692046}"/>
              </a:ext>
            </a:extLst>
          </p:cNvPr>
          <p:cNvPicPr>
            <a:picLocks noChangeAspect="1"/>
          </p:cNvPicPr>
          <p:nvPr userDrawn="1"/>
        </p:nvPicPr>
        <p:blipFill>
          <a:blip r:embed="rId3"/>
          <a:stretch>
            <a:fillRect/>
          </a:stretch>
        </p:blipFill>
        <p:spPr>
          <a:xfrm>
            <a:off x="11174505" y="459068"/>
            <a:ext cx="476157" cy="476157"/>
          </a:xfrm>
          <a:prstGeom prst="rect">
            <a:avLst/>
          </a:prstGeom>
        </p:spPr>
      </p:pic>
      <p:sp>
        <p:nvSpPr>
          <p:cNvPr id="16" name="Title 1">
            <a:extLst>
              <a:ext uri="{FF2B5EF4-FFF2-40B4-BE49-F238E27FC236}">
                <a16:creationId xmlns:a16="http://schemas.microsoft.com/office/drawing/2014/main" id="{81D836D9-7984-FCBF-82A9-1AF9AB66FDC2}"/>
              </a:ext>
            </a:extLst>
          </p:cNvPr>
          <p:cNvSpPr>
            <a:spLocks noGrp="1"/>
          </p:cNvSpPr>
          <p:nvPr>
            <p:ph type="title"/>
          </p:nvPr>
        </p:nvSpPr>
        <p:spPr>
          <a:xfrm>
            <a:off x="2889250" y="1786482"/>
            <a:ext cx="6413500" cy="2786643"/>
          </a:xfrm>
        </p:spPr>
        <p:txBody>
          <a:bodyPr anchor="ctr" anchorCtr="0"/>
          <a:lstStyle>
            <a:lvl1pPr algn="ctr">
              <a:spcAft>
                <a:spcPts val="1800"/>
              </a:spcAft>
              <a:defRPr sz="2800">
                <a:solidFill>
                  <a:schemeClr val="tx2"/>
                </a:solidFill>
              </a:defRPr>
            </a:lvl1pPr>
          </a:lstStyle>
          <a:p>
            <a:r>
              <a:rPr lang="en-GB" dirty="0"/>
              <a:t>Click to edit Master title style</a:t>
            </a:r>
            <a:endParaRPr lang="en-US" dirty="0"/>
          </a:p>
        </p:txBody>
      </p:sp>
      <p:sp>
        <p:nvSpPr>
          <p:cNvPr id="17" name="Content Placeholder 2">
            <a:extLst>
              <a:ext uri="{FF2B5EF4-FFF2-40B4-BE49-F238E27FC236}">
                <a16:creationId xmlns:a16="http://schemas.microsoft.com/office/drawing/2014/main" id="{1349EEF1-29B2-8D6A-4AAD-8C23F6F470D3}"/>
              </a:ext>
            </a:extLst>
          </p:cNvPr>
          <p:cNvSpPr>
            <a:spLocks noGrp="1"/>
          </p:cNvSpPr>
          <p:nvPr>
            <p:ph idx="13"/>
          </p:nvPr>
        </p:nvSpPr>
        <p:spPr>
          <a:xfrm>
            <a:off x="2889250" y="5030685"/>
            <a:ext cx="6413500" cy="218301"/>
          </a:xfrm>
        </p:spPr>
        <p:txBody>
          <a:bodyPr>
            <a:noAutofit/>
          </a:bodyPr>
          <a:lstStyle>
            <a:lvl1pPr marL="0" indent="0" algn="ctr">
              <a:buNone/>
              <a:defRPr sz="1800" b="0" i="0">
                <a:solidFill>
                  <a:schemeClr val="accent4"/>
                </a:solidFill>
                <a:latin typeface="Aptos" panose="020B00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GB" dirty="0"/>
              <a:t>Click to edit Master text styles</a:t>
            </a:r>
          </a:p>
        </p:txBody>
      </p:sp>
    </p:spTree>
    <p:extLst>
      <p:ext uri="{BB962C8B-B14F-4D97-AF65-F5344CB8AC3E}">
        <p14:creationId xmlns:p14="http://schemas.microsoft.com/office/powerpoint/2010/main" val="2564898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ck Page - Short">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dirty="0"/>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sp>
        <p:nvSpPr>
          <p:cNvPr id="22" name="Subtitle 2">
            <a:extLst>
              <a:ext uri="{FF2B5EF4-FFF2-40B4-BE49-F238E27FC236}">
                <a16:creationId xmlns:a16="http://schemas.microsoft.com/office/drawing/2014/main" id="{B639C7F7-51A7-CD22-8ABE-8094D62857CB}"/>
              </a:ext>
            </a:extLst>
          </p:cNvPr>
          <p:cNvSpPr>
            <a:spLocks noGrp="1"/>
          </p:cNvSpPr>
          <p:nvPr>
            <p:ph type="subTitle" idx="1"/>
          </p:nvPr>
        </p:nvSpPr>
        <p:spPr>
          <a:xfrm>
            <a:off x="541337" y="2361293"/>
            <a:ext cx="5481638" cy="939982"/>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3" name="Title 1">
            <a:extLst>
              <a:ext uri="{FF2B5EF4-FFF2-40B4-BE49-F238E27FC236}">
                <a16:creationId xmlns:a16="http://schemas.microsoft.com/office/drawing/2014/main" id="{7B399847-9FD2-6CB0-11BC-8DA0E4CBBCA5}"/>
              </a:ext>
            </a:extLst>
          </p:cNvPr>
          <p:cNvSpPr>
            <a:spLocks noGrp="1"/>
          </p:cNvSpPr>
          <p:nvPr>
            <p:ph type="ctrTitle"/>
          </p:nvPr>
        </p:nvSpPr>
        <p:spPr>
          <a:xfrm>
            <a:off x="541338" y="1476429"/>
            <a:ext cx="5481638" cy="540853"/>
          </a:xfrm>
        </p:spPr>
        <p:txBody>
          <a:bodyPr wrap="square" bIns="0" anchor="t" anchorCtr="0">
            <a:noAutofit/>
          </a:bodyPr>
          <a:lstStyle>
            <a:lvl1pPr algn="l">
              <a:defRPr sz="3600">
                <a:solidFill>
                  <a:schemeClr val="bg1"/>
                </a:solidFill>
              </a:defRPr>
            </a:lvl1pPr>
          </a:lstStyle>
          <a:p>
            <a:r>
              <a:rPr lang="en-GB" dirty="0"/>
              <a:t>Click to edit Master title style</a:t>
            </a:r>
            <a:endParaRPr lang="en-US" dirty="0"/>
          </a:p>
        </p:txBody>
      </p:sp>
      <p:grpSp>
        <p:nvGrpSpPr>
          <p:cNvPr id="25" name="Group 24">
            <a:extLst>
              <a:ext uri="{FF2B5EF4-FFF2-40B4-BE49-F238E27FC236}">
                <a16:creationId xmlns:a16="http://schemas.microsoft.com/office/drawing/2014/main" id="{4B1AE2E9-2B70-C366-0F15-8641BA2D575E}"/>
              </a:ext>
            </a:extLst>
          </p:cNvPr>
          <p:cNvGrpSpPr/>
          <p:nvPr userDrawn="1"/>
        </p:nvGrpSpPr>
        <p:grpSpPr>
          <a:xfrm>
            <a:off x="530041" y="3355975"/>
            <a:ext cx="1606918" cy="302863"/>
            <a:chOff x="511054" y="4049924"/>
            <a:chExt cx="1606918" cy="302863"/>
          </a:xfrm>
        </p:grpSpPr>
        <p:sp>
          <p:nvSpPr>
            <p:cNvPr id="26" name="Subtitle 2">
              <a:extLst>
                <a:ext uri="{FF2B5EF4-FFF2-40B4-BE49-F238E27FC236}">
                  <a16:creationId xmlns:a16="http://schemas.microsoft.com/office/drawing/2014/main" id="{BF009D57-1E85-3ED4-1B0B-6C65964CA2E5}"/>
                </a:ext>
              </a:extLst>
            </p:cNvPr>
            <p:cNvSpPr txBox="1">
              <a:spLocks/>
            </p:cNvSpPr>
            <p:nvPr userDrawn="1"/>
          </p:nvSpPr>
          <p:spPr>
            <a:xfrm>
              <a:off x="840837" y="4049924"/>
              <a:ext cx="1277135" cy="2769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dirty="0" err="1">
                  <a:solidFill>
                    <a:schemeClr val="bg1"/>
                  </a:solidFill>
                </a:rPr>
                <a:t>csc.gov.au</a:t>
              </a:r>
              <a:endParaRPr lang="en-US" sz="1800" dirty="0">
                <a:solidFill>
                  <a:schemeClr val="bg1"/>
                </a:solidFill>
              </a:endParaRPr>
            </a:p>
          </p:txBody>
        </p:sp>
        <p:pic>
          <p:nvPicPr>
            <p:cNvPr id="27" name="Graphic 26" descr="Cursor with solid fill">
              <a:extLst>
                <a:ext uri="{FF2B5EF4-FFF2-40B4-BE49-F238E27FC236}">
                  <a16:creationId xmlns:a16="http://schemas.microsoft.com/office/drawing/2014/main" id="{C6B20305-A8D6-8B2B-9DDD-F49793E418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11054" y="4075789"/>
              <a:ext cx="276998" cy="276998"/>
            </a:xfrm>
            <a:prstGeom prst="rect">
              <a:avLst/>
            </a:prstGeom>
          </p:spPr>
        </p:pic>
      </p:grpSp>
      <p:grpSp>
        <p:nvGrpSpPr>
          <p:cNvPr id="28" name="Group 27">
            <a:extLst>
              <a:ext uri="{FF2B5EF4-FFF2-40B4-BE49-F238E27FC236}">
                <a16:creationId xmlns:a16="http://schemas.microsoft.com/office/drawing/2014/main" id="{D671B8EF-F7DB-0778-40E1-AEC331F5C0D3}"/>
              </a:ext>
            </a:extLst>
          </p:cNvPr>
          <p:cNvGrpSpPr/>
          <p:nvPr userDrawn="1"/>
        </p:nvGrpSpPr>
        <p:grpSpPr>
          <a:xfrm>
            <a:off x="496438" y="5329695"/>
            <a:ext cx="5244764" cy="504000"/>
            <a:chOff x="496438" y="5329695"/>
            <a:chExt cx="5244764" cy="504000"/>
          </a:xfrm>
        </p:grpSpPr>
        <p:pic>
          <p:nvPicPr>
            <p:cNvPr id="29" name="Picture 28" descr="A black and white logo&#10;&#10;Description automatically generated">
              <a:extLst>
                <a:ext uri="{FF2B5EF4-FFF2-40B4-BE49-F238E27FC236}">
                  <a16:creationId xmlns:a16="http://schemas.microsoft.com/office/drawing/2014/main" id="{DDC4769B-F562-52B0-F9FC-3239BD40800F}"/>
                </a:ext>
              </a:extLst>
            </p:cNvPr>
            <p:cNvPicPr>
              <a:picLocks noChangeAspect="1"/>
            </p:cNvPicPr>
            <p:nvPr userDrawn="1"/>
          </p:nvPicPr>
          <p:blipFill>
            <a:blip r:embed="rId4"/>
            <a:stretch>
              <a:fillRect/>
            </a:stretch>
          </p:blipFill>
          <p:spPr>
            <a:xfrm>
              <a:off x="4291012" y="5329695"/>
              <a:ext cx="1450190" cy="504000"/>
            </a:xfrm>
            <a:prstGeom prst="rect">
              <a:avLst/>
            </a:prstGeom>
          </p:spPr>
        </p:pic>
        <p:pic>
          <p:nvPicPr>
            <p:cNvPr id="30" name="Picture 29" descr="A black and white sign with white text&#10;&#10;Description automatically generated">
              <a:extLst>
                <a:ext uri="{FF2B5EF4-FFF2-40B4-BE49-F238E27FC236}">
                  <a16:creationId xmlns:a16="http://schemas.microsoft.com/office/drawing/2014/main" id="{120D3C16-F7A2-4D73-06B0-42C9739F8205}"/>
                </a:ext>
              </a:extLst>
            </p:cNvPr>
            <p:cNvPicPr>
              <a:picLocks noChangeAspect="1"/>
            </p:cNvPicPr>
            <p:nvPr userDrawn="1"/>
          </p:nvPicPr>
          <p:blipFill>
            <a:blip r:embed="rId5"/>
            <a:stretch>
              <a:fillRect/>
            </a:stretch>
          </p:blipFill>
          <p:spPr>
            <a:xfrm>
              <a:off x="496438" y="5329695"/>
              <a:ext cx="3183287" cy="504000"/>
            </a:xfrm>
            <a:prstGeom prst="rect">
              <a:avLst/>
            </a:prstGeom>
          </p:spPr>
        </p:pic>
        <p:cxnSp>
          <p:nvCxnSpPr>
            <p:cNvPr id="31" name="Straight Connector 30">
              <a:extLst>
                <a:ext uri="{FF2B5EF4-FFF2-40B4-BE49-F238E27FC236}">
                  <a16:creationId xmlns:a16="http://schemas.microsoft.com/office/drawing/2014/main" id="{5AE225C6-F449-771B-3BDF-3C0871E93BEB}"/>
                </a:ext>
              </a:extLst>
            </p:cNvPr>
            <p:cNvCxnSpPr>
              <a:cxnSpLocks/>
            </p:cNvCxnSpPr>
            <p:nvPr userDrawn="1"/>
          </p:nvCxnSpPr>
          <p:spPr>
            <a:xfrm>
              <a:off x="4015407" y="5329695"/>
              <a:ext cx="0" cy="50400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7" name="Picture 6" descr="A blue oval with black background&#10;&#10;Description automatically generated">
            <a:extLst>
              <a:ext uri="{FF2B5EF4-FFF2-40B4-BE49-F238E27FC236}">
                <a16:creationId xmlns:a16="http://schemas.microsoft.com/office/drawing/2014/main" id="{A9F8AC71-D3B2-0402-422E-5BF8C0C28A71}"/>
              </a:ext>
            </a:extLst>
          </p:cNvPr>
          <p:cNvPicPr>
            <a:picLocks noChangeAspect="1"/>
          </p:cNvPicPr>
          <p:nvPr userDrawn="1"/>
        </p:nvPicPr>
        <p:blipFill>
          <a:blip r:embed="rId6"/>
          <a:stretch>
            <a:fillRect/>
          </a:stretch>
        </p:blipFill>
        <p:spPr>
          <a:xfrm rot="1800000">
            <a:off x="6032168" y="-690874"/>
            <a:ext cx="6305520" cy="8798400"/>
          </a:xfrm>
          <a:prstGeom prst="rect">
            <a:avLst/>
          </a:prstGeom>
        </p:spPr>
      </p:pic>
    </p:spTree>
    <p:extLst>
      <p:ext uri="{BB962C8B-B14F-4D97-AF65-F5344CB8AC3E}">
        <p14:creationId xmlns:p14="http://schemas.microsoft.com/office/powerpoint/2010/main" val="8749103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ack Page - Long">
    <p:bg>
      <p:bgPr>
        <a:solidFill>
          <a:schemeClr val="tx2"/>
        </a:solidFill>
        <a:effectLst/>
      </p:bgPr>
    </p:bg>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9EC843E9-C480-80F7-5AB1-9464A4020235}"/>
              </a:ext>
            </a:extLst>
          </p:cNvPr>
          <p:cNvSpPr/>
          <p:nvPr userDrawn="1"/>
        </p:nvSpPr>
        <p:spPr>
          <a:xfrm>
            <a:off x="6323882"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solidFill>
            <a:schemeClr val="accent4">
              <a:alpha val="1659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dirty="0"/>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sp>
        <p:nvSpPr>
          <p:cNvPr id="22" name="Subtitle 2">
            <a:extLst>
              <a:ext uri="{FF2B5EF4-FFF2-40B4-BE49-F238E27FC236}">
                <a16:creationId xmlns:a16="http://schemas.microsoft.com/office/drawing/2014/main" id="{B639C7F7-51A7-CD22-8ABE-8094D62857CB}"/>
              </a:ext>
            </a:extLst>
          </p:cNvPr>
          <p:cNvSpPr>
            <a:spLocks noGrp="1"/>
          </p:cNvSpPr>
          <p:nvPr>
            <p:ph type="subTitle" idx="1"/>
          </p:nvPr>
        </p:nvSpPr>
        <p:spPr>
          <a:xfrm>
            <a:off x="541337" y="2017282"/>
            <a:ext cx="5481638" cy="939982"/>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3" name="Title 1">
            <a:extLst>
              <a:ext uri="{FF2B5EF4-FFF2-40B4-BE49-F238E27FC236}">
                <a16:creationId xmlns:a16="http://schemas.microsoft.com/office/drawing/2014/main" id="{7B399847-9FD2-6CB0-11BC-8DA0E4CBBCA5}"/>
              </a:ext>
            </a:extLst>
          </p:cNvPr>
          <p:cNvSpPr>
            <a:spLocks noGrp="1"/>
          </p:cNvSpPr>
          <p:nvPr>
            <p:ph type="ctrTitle"/>
          </p:nvPr>
        </p:nvSpPr>
        <p:spPr>
          <a:xfrm>
            <a:off x="541338" y="1132418"/>
            <a:ext cx="5481638" cy="540853"/>
          </a:xfrm>
        </p:spPr>
        <p:txBody>
          <a:bodyPr wrap="square" bIns="0" anchor="t" anchorCtr="0">
            <a:noAutofit/>
          </a:bodyPr>
          <a:lstStyle>
            <a:lvl1pPr algn="l">
              <a:defRPr sz="3600">
                <a:solidFill>
                  <a:schemeClr val="bg1"/>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B20F9FC3-BE23-4398-26A0-9C928A140250}"/>
              </a:ext>
            </a:extLst>
          </p:cNvPr>
          <p:cNvSpPr txBox="1">
            <a:spLocks/>
          </p:cNvSpPr>
          <p:nvPr userDrawn="1"/>
        </p:nvSpPr>
        <p:spPr>
          <a:xfrm>
            <a:off x="7125017" y="5159181"/>
            <a:ext cx="4525646" cy="101093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Aft>
                <a:spcPts val="800"/>
              </a:spcAft>
            </a:pPr>
            <a:r>
              <a:rPr lang="en-GB" sz="800" dirty="0">
                <a:solidFill>
                  <a:schemeClr val="bg1"/>
                </a:solidFill>
              </a:rPr>
              <a:t>General advice</a:t>
            </a:r>
          </a:p>
          <a:p>
            <a:pPr>
              <a:lnSpc>
                <a:spcPct val="100000"/>
              </a:lnSpc>
              <a:spcAft>
                <a:spcPts val="800"/>
              </a:spcAft>
            </a:pPr>
            <a:r>
              <a:rPr lang="en-GB" sz="800" dirty="0">
                <a:solidFill>
                  <a:schemeClr val="bg1"/>
                </a:solidFill>
              </a:rPr>
              <a:t>Any financial product advice on this website is general advice only and has been prepared without taking account of your personal objectives, financial situation or needs. Before acting on any such general advice, you should consider the appropriateness of the advice, having regard to your own objectives, financial situation and needs. You may wish to consult a licensed financial adviser. You should obtain a copy of the relevant Product Disclosure Statement and consider its contents before making any decision regarding your super.</a:t>
            </a:r>
            <a:endParaRPr lang="en-US" sz="800" dirty="0">
              <a:solidFill>
                <a:schemeClr val="bg1"/>
              </a:solidFill>
            </a:endParaRPr>
          </a:p>
        </p:txBody>
      </p:sp>
      <p:grpSp>
        <p:nvGrpSpPr>
          <p:cNvPr id="28" name="Group 27">
            <a:extLst>
              <a:ext uri="{FF2B5EF4-FFF2-40B4-BE49-F238E27FC236}">
                <a16:creationId xmlns:a16="http://schemas.microsoft.com/office/drawing/2014/main" id="{D671B8EF-F7DB-0778-40E1-AEC331F5C0D3}"/>
              </a:ext>
            </a:extLst>
          </p:cNvPr>
          <p:cNvGrpSpPr/>
          <p:nvPr userDrawn="1"/>
        </p:nvGrpSpPr>
        <p:grpSpPr>
          <a:xfrm>
            <a:off x="496438" y="5566757"/>
            <a:ext cx="5244764" cy="504000"/>
            <a:chOff x="496438" y="5329695"/>
            <a:chExt cx="5244764" cy="504000"/>
          </a:xfrm>
        </p:grpSpPr>
        <p:pic>
          <p:nvPicPr>
            <p:cNvPr id="29" name="Picture 28" descr="A black and white logo&#10;&#10;Description automatically generated">
              <a:extLst>
                <a:ext uri="{FF2B5EF4-FFF2-40B4-BE49-F238E27FC236}">
                  <a16:creationId xmlns:a16="http://schemas.microsoft.com/office/drawing/2014/main" id="{DDC4769B-F562-52B0-F9FC-3239BD40800F}"/>
                </a:ext>
              </a:extLst>
            </p:cNvPr>
            <p:cNvPicPr>
              <a:picLocks noChangeAspect="1"/>
            </p:cNvPicPr>
            <p:nvPr userDrawn="1"/>
          </p:nvPicPr>
          <p:blipFill>
            <a:blip r:embed="rId2"/>
            <a:stretch>
              <a:fillRect/>
            </a:stretch>
          </p:blipFill>
          <p:spPr>
            <a:xfrm>
              <a:off x="4291012" y="5329695"/>
              <a:ext cx="1450190" cy="504000"/>
            </a:xfrm>
            <a:prstGeom prst="rect">
              <a:avLst/>
            </a:prstGeom>
          </p:spPr>
        </p:pic>
        <p:pic>
          <p:nvPicPr>
            <p:cNvPr id="30" name="Picture 29" descr="A black and white sign with white text&#10;&#10;Description automatically generated">
              <a:extLst>
                <a:ext uri="{FF2B5EF4-FFF2-40B4-BE49-F238E27FC236}">
                  <a16:creationId xmlns:a16="http://schemas.microsoft.com/office/drawing/2014/main" id="{120D3C16-F7A2-4D73-06B0-42C9739F8205}"/>
                </a:ext>
              </a:extLst>
            </p:cNvPr>
            <p:cNvPicPr>
              <a:picLocks noChangeAspect="1"/>
            </p:cNvPicPr>
            <p:nvPr userDrawn="1"/>
          </p:nvPicPr>
          <p:blipFill>
            <a:blip r:embed="rId3"/>
            <a:stretch>
              <a:fillRect/>
            </a:stretch>
          </p:blipFill>
          <p:spPr>
            <a:xfrm>
              <a:off x="496438" y="5329695"/>
              <a:ext cx="3183287" cy="504000"/>
            </a:xfrm>
            <a:prstGeom prst="rect">
              <a:avLst/>
            </a:prstGeom>
          </p:spPr>
        </p:pic>
        <p:cxnSp>
          <p:nvCxnSpPr>
            <p:cNvPr id="31" name="Straight Connector 30">
              <a:extLst>
                <a:ext uri="{FF2B5EF4-FFF2-40B4-BE49-F238E27FC236}">
                  <a16:creationId xmlns:a16="http://schemas.microsoft.com/office/drawing/2014/main" id="{5AE225C6-F449-771B-3BDF-3C0871E93BEB}"/>
                </a:ext>
              </a:extLst>
            </p:cNvPr>
            <p:cNvCxnSpPr>
              <a:cxnSpLocks/>
            </p:cNvCxnSpPr>
            <p:nvPr userDrawn="1"/>
          </p:nvCxnSpPr>
          <p:spPr>
            <a:xfrm>
              <a:off x="4015407" y="5329695"/>
              <a:ext cx="0" cy="50400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75467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ack Page - Long">
    <p:bg>
      <p:bgPr>
        <a:solidFill>
          <a:schemeClr val="accent5"/>
        </a:solidFill>
        <a:effectLst/>
      </p:bgPr>
    </p:bg>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9EC843E9-C480-80F7-5AB1-9464A4020235}"/>
              </a:ext>
            </a:extLst>
          </p:cNvPr>
          <p:cNvSpPr/>
          <p:nvPr userDrawn="1"/>
        </p:nvSpPr>
        <p:spPr>
          <a:xfrm>
            <a:off x="6323882" y="0"/>
            <a:ext cx="5868118" cy="6858000"/>
          </a:xfrm>
          <a:custGeom>
            <a:avLst/>
            <a:gdLst>
              <a:gd name="connsiteX0" fmla="*/ 940947 w 5868118"/>
              <a:gd name="connsiteY0" fmla="*/ 0 h 6858000"/>
              <a:gd name="connsiteX1" fmla="*/ 3815061 w 5868118"/>
              <a:gd name="connsiteY1" fmla="*/ 0 h 6858000"/>
              <a:gd name="connsiteX2" fmla="*/ 5868118 w 5868118"/>
              <a:gd name="connsiteY2" fmla="*/ 0 h 6858000"/>
              <a:gd name="connsiteX3" fmla="*/ 5868118 w 5868118"/>
              <a:gd name="connsiteY3" fmla="*/ 6858000 h 6858000"/>
              <a:gd name="connsiteX4" fmla="*/ 4424743 w 5868118"/>
              <a:gd name="connsiteY4" fmla="*/ 6858000 h 6858000"/>
              <a:gd name="connsiteX5" fmla="*/ 3815061 w 5868118"/>
              <a:gd name="connsiteY5" fmla="*/ 6858000 h 6858000"/>
              <a:gd name="connsiteX6" fmla="*/ 261880 w 5868118"/>
              <a:gd name="connsiteY6" fmla="*/ 6858000 h 6858000"/>
              <a:gd name="connsiteX7" fmla="*/ 940947 w 5868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118" h="6858000">
                <a:moveTo>
                  <a:pt x="940947" y="0"/>
                </a:moveTo>
                <a:lnTo>
                  <a:pt x="3815061" y="0"/>
                </a:lnTo>
                <a:lnTo>
                  <a:pt x="5868118" y="0"/>
                </a:lnTo>
                <a:lnTo>
                  <a:pt x="5868118" y="6858000"/>
                </a:lnTo>
                <a:lnTo>
                  <a:pt x="4424743" y="6858000"/>
                </a:lnTo>
                <a:lnTo>
                  <a:pt x="3815061" y="6858000"/>
                </a:lnTo>
                <a:lnTo>
                  <a:pt x="261880" y="6858000"/>
                </a:lnTo>
                <a:cubicBezTo>
                  <a:pt x="-263161" y="4381576"/>
                  <a:pt x="20434" y="1575283"/>
                  <a:pt x="940947" y="0"/>
                </a:cubicBezTo>
                <a:close/>
              </a:path>
            </a:pathLst>
          </a:custGeom>
          <a:solidFill>
            <a:schemeClr val="bg1">
              <a:alpha val="1659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dirty="0"/>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sp>
        <p:nvSpPr>
          <p:cNvPr id="22" name="Subtitle 2">
            <a:extLst>
              <a:ext uri="{FF2B5EF4-FFF2-40B4-BE49-F238E27FC236}">
                <a16:creationId xmlns:a16="http://schemas.microsoft.com/office/drawing/2014/main" id="{B639C7F7-51A7-CD22-8ABE-8094D62857CB}"/>
              </a:ext>
            </a:extLst>
          </p:cNvPr>
          <p:cNvSpPr>
            <a:spLocks noGrp="1"/>
          </p:cNvSpPr>
          <p:nvPr>
            <p:ph type="subTitle" idx="1"/>
          </p:nvPr>
        </p:nvSpPr>
        <p:spPr>
          <a:xfrm>
            <a:off x="541337" y="2017282"/>
            <a:ext cx="5481638" cy="939982"/>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3" name="Title 1">
            <a:extLst>
              <a:ext uri="{FF2B5EF4-FFF2-40B4-BE49-F238E27FC236}">
                <a16:creationId xmlns:a16="http://schemas.microsoft.com/office/drawing/2014/main" id="{7B399847-9FD2-6CB0-11BC-8DA0E4CBBCA5}"/>
              </a:ext>
            </a:extLst>
          </p:cNvPr>
          <p:cNvSpPr>
            <a:spLocks noGrp="1"/>
          </p:cNvSpPr>
          <p:nvPr>
            <p:ph type="ctrTitle"/>
          </p:nvPr>
        </p:nvSpPr>
        <p:spPr>
          <a:xfrm>
            <a:off x="541338" y="1132418"/>
            <a:ext cx="5481638" cy="540853"/>
          </a:xfrm>
        </p:spPr>
        <p:txBody>
          <a:bodyPr wrap="square" bIns="0" anchor="t" anchorCtr="0">
            <a:noAutofit/>
          </a:bodyPr>
          <a:lstStyle>
            <a:lvl1pPr algn="l">
              <a:defRPr sz="3600">
                <a:solidFill>
                  <a:schemeClr val="bg1"/>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B20F9FC3-BE23-4398-26A0-9C928A140250}"/>
              </a:ext>
            </a:extLst>
          </p:cNvPr>
          <p:cNvSpPr txBox="1">
            <a:spLocks/>
          </p:cNvSpPr>
          <p:nvPr userDrawn="1"/>
        </p:nvSpPr>
        <p:spPr>
          <a:xfrm>
            <a:off x="7125017" y="5159181"/>
            <a:ext cx="4525646" cy="101093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Aft>
                <a:spcPts val="800"/>
              </a:spcAft>
            </a:pPr>
            <a:r>
              <a:rPr lang="en-GB" sz="800" dirty="0">
                <a:solidFill>
                  <a:schemeClr val="bg1"/>
                </a:solidFill>
              </a:rPr>
              <a:t>General advice</a:t>
            </a:r>
          </a:p>
          <a:p>
            <a:pPr>
              <a:lnSpc>
                <a:spcPct val="100000"/>
              </a:lnSpc>
              <a:spcAft>
                <a:spcPts val="800"/>
              </a:spcAft>
            </a:pPr>
            <a:r>
              <a:rPr lang="en-GB" sz="800" dirty="0">
                <a:solidFill>
                  <a:schemeClr val="bg1"/>
                </a:solidFill>
              </a:rPr>
              <a:t>Any financial product advice on this website is general advice only and has been prepared without taking account of your personal objectives, financial situation or needs. Before acting on any such general advice, you should consider the appropriateness of the advice, having regard to your own objectives, financial situation and needs. You may wish to consult a licensed financial adviser. You should obtain a copy of the relevant Product Disclosure Statement and consider its contents before making any decision regarding your super.</a:t>
            </a:r>
            <a:endParaRPr lang="en-US" sz="800" dirty="0">
              <a:solidFill>
                <a:schemeClr val="bg1"/>
              </a:solidFill>
            </a:endParaRPr>
          </a:p>
        </p:txBody>
      </p:sp>
      <p:grpSp>
        <p:nvGrpSpPr>
          <p:cNvPr id="28" name="Group 27">
            <a:extLst>
              <a:ext uri="{FF2B5EF4-FFF2-40B4-BE49-F238E27FC236}">
                <a16:creationId xmlns:a16="http://schemas.microsoft.com/office/drawing/2014/main" id="{D671B8EF-F7DB-0778-40E1-AEC331F5C0D3}"/>
              </a:ext>
            </a:extLst>
          </p:cNvPr>
          <p:cNvGrpSpPr/>
          <p:nvPr userDrawn="1"/>
        </p:nvGrpSpPr>
        <p:grpSpPr>
          <a:xfrm>
            <a:off x="496438" y="5566757"/>
            <a:ext cx="5244764" cy="504000"/>
            <a:chOff x="496438" y="5329695"/>
            <a:chExt cx="5244764" cy="504000"/>
          </a:xfrm>
        </p:grpSpPr>
        <p:pic>
          <p:nvPicPr>
            <p:cNvPr id="29" name="Picture 28" descr="A black and white logo&#10;&#10;Description automatically generated">
              <a:extLst>
                <a:ext uri="{FF2B5EF4-FFF2-40B4-BE49-F238E27FC236}">
                  <a16:creationId xmlns:a16="http://schemas.microsoft.com/office/drawing/2014/main" id="{DDC4769B-F562-52B0-F9FC-3239BD40800F}"/>
                </a:ext>
              </a:extLst>
            </p:cNvPr>
            <p:cNvPicPr>
              <a:picLocks noChangeAspect="1"/>
            </p:cNvPicPr>
            <p:nvPr userDrawn="1"/>
          </p:nvPicPr>
          <p:blipFill>
            <a:blip r:embed="rId2"/>
            <a:stretch>
              <a:fillRect/>
            </a:stretch>
          </p:blipFill>
          <p:spPr>
            <a:xfrm>
              <a:off x="4291012" y="5329695"/>
              <a:ext cx="1450190" cy="504000"/>
            </a:xfrm>
            <a:prstGeom prst="rect">
              <a:avLst/>
            </a:prstGeom>
          </p:spPr>
        </p:pic>
        <p:pic>
          <p:nvPicPr>
            <p:cNvPr id="30" name="Picture 29" descr="A black and white sign with white text&#10;&#10;Description automatically generated">
              <a:extLst>
                <a:ext uri="{FF2B5EF4-FFF2-40B4-BE49-F238E27FC236}">
                  <a16:creationId xmlns:a16="http://schemas.microsoft.com/office/drawing/2014/main" id="{120D3C16-F7A2-4D73-06B0-42C9739F8205}"/>
                </a:ext>
              </a:extLst>
            </p:cNvPr>
            <p:cNvPicPr>
              <a:picLocks noChangeAspect="1"/>
            </p:cNvPicPr>
            <p:nvPr userDrawn="1"/>
          </p:nvPicPr>
          <p:blipFill>
            <a:blip r:embed="rId3"/>
            <a:stretch>
              <a:fillRect/>
            </a:stretch>
          </p:blipFill>
          <p:spPr>
            <a:xfrm>
              <a:off x="496438" y="5329695"/>
              <a:ext cx="3183287" cy="504000"/>
            </a:xfrm>
            <a:prstGeom prst="rect">
              <a:avLst/>
            </a:prstGeom>
          </p:spPr>
        </p:pic>
        <p:cxnSp>
          <p:nvCxnSpPr>
            <p:cNvPr id="31" name="Straight Connector 30">
              <a:extLst>
                <a:ext uri="{FF2B5EF4-FFF2-40B4-BE49-F238E27FC236}">
                  <a16:creationId xmlns:a16="http://schemas.microsoft.com/office/drawing/2014/main" id="{5AE225C6-F449-771B-3BDF-3C0871E93BEB}"/>
                </a:ext>
              </a:extLst>
            </p:cNvPr>
            <p:cNvCxnSpPr>
              <a:cxnSpLocks/>
            </p:cNvCxnSpPr>
            <p:nvPr userDrawn="1"/>
          </p:nvCxnSpPr>
          <p:spPr>
            <a:xfrm>
              <a:off x="4015407" y="5329695"/>
              <a:ext cx="0" cy="50400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15647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0ABA-E873-F58D-843B-D8D9B9ABE5F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85682C5-1AD2-2330-9515-3F002A515E9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5AE949B-0E60-5AEA-91AE-326C1947477F}"/>
              </a:ext>
            </a:extLst>
          </p:cNvPr>
          <p:cNvSpPr>
            <a:spLocks noGrp="1"/>
          </p:cNvSpPr>
          <p:nvPr>
            <p:ph type="dt" sz="half" idx="10"/>
          </p:nvPr>
        </p:nvSpPr>
        <p:spPr/>
        <p:txBody>
          <a:bodyPr/>
          <a:lstStyle/>
          <a:p>
            <a:fld id="{29DBD137-005D-0E41-BC47-D9F75CE61A5F}" type="datetimeFigureOut">
              <a:rPr lang="en-US" smtClean="0"/>
              <a:t>5/7/2025</a:t>
            </a:fld>
            <a:endParaRPr lang="en-US"/>
          </a:p>
        </p:txBody>
      </p:sp>
      <p:sp>
        <p:nvSpPr>
          <p:cNvPr id="5" name="Footer Placeholder 4">
            <a:extLst>
              <a:ext uri="{FF2B5EF4-FFF2-40B4-BE49-F238E27FC236}">
                <a16:creationId xmlns:a16="http://schemas.microsoft.com/office/drawing/2014/main" id="{1132EC93-836B-E327-8F26-19A9DBE0A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6A658-3774-B3C9-7636-77CE0FBEE22D}"/>
              </a:ext>
            </a:extLst>
          </p:cNvPr>
          <p:cNvSpPr>
            <a:spLocks noGrp="1"/>
          </p:cNvSpPr>
          <p:nvPr>
            <p:ph type="sldNum" sz="quarter" idx="12"/>
          </p:nvPr>
        </p:nvSpPr>
        <p:spPr/>
        <p:txBody>
          <a:bodyPr/>
          <a:lstStyle/>
          <a:p>
            <a:fld id="{03DE2AF3-8D84-974B-82EB-CD297728D17F}" type="slidenum">
              <a:rPr lang="en-US" smtClean="0"/>
              <a:t>‹#›</a:t>
            </a:fld>
            <a:endParaRPr lang="en-US"/>
          </a:p>
        </p:txBody>
      </p:sp>
    </p:spTree>
    <p:extLst>
      <p:ext uri="{BB962C8B-B14F-4D97-AF65-F5344CB8AC3E}">
        <p14:creationId xmlns:p14="http://schemas.microsoft.com/office/powerpoint/2010/main" val="1037664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1982-CAEB-89FD-872E-E20D5E49A06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A761D6A-90B5-B6BF-375C-19468ECF3BF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FBECDE6-264A-A8AB-068A-DF77B57DB40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9AE851C-F770-918D-4059-C4E414B43A8B}"/>
              </a:ext>
            </a:extLst>
          </p:cNvPr>
          <p:cNvSpPr>
            <a:spLocks noGrp="1"/>
          </p:cNvSpPr>
          <p:nvPr>
            <p:ph type="dt" sz="half" idx="10"/>
          </p:nvPr>
        </p:nvSpPr>
        <p:spPr/>
        <p:txBody>
          <a:bodyPr/>
          <a:lstStyle/>
          <a:p>
            <a:fld id="{29DBD137-005D-0E41-BC47-D9F75CE61A5F}" type="datetimeFigureOut">
              <a:rPr lang="en-US" smtClean="0"/>
              <a:t>5/7/2025</a:t>
            </a:fld>
            <a:endParaRPr lang="en-US"/>
          </a:p>
        </p:txBody>
      </p:sp>
      <p:sp>
        <p:nvSpPr>
          <p:cNvPr id="6" name="Footer Placeholder 5">
            <a:extLst>
              <a:ext uri="{FF2B5EF4-FFF2-40B4-BE49-F238E27FC236}">
                <a16:creationId xmlns:a16="http://schemas.microsoft.com/office/drawing/2014/main" id="{2FAE4AD4-845A-05DB-44D3-A01331823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317422-D0F5-E6C4-CFE1-91ABCEA0C644}"/>
              </a:ext>
            </a:extLst>
          </p:cNvPr>
          <p:cNvSpPr>
            <a:spLocks noGrp="1"/>
          </p:cNvSpPr>
          <p:nvPr>
            <p:ph type="sldNum" sz="quarter" idx="12"/>
          </p:nvPr>
        </p:nvSpPr>
        <p:spPr/>
        <p:txBody>
          <a:bodyPr/>
          <a:lstStyle/>
          <a:p>
            <a:fld id="{03DE2AF3-8D84-974B-82EB-CD297728D17F}" type="slidenum">
              <a:rPr lang="en-US" smtClean="0"/>
              <a:t>‹#›</a:t>
            </a:fld>
            <a:endParaRPr lang="en-US"/>
          </a:p>
        </p:txBody>
      </p:sp>
    </p:spTree>
    <p:extLst>
      <p:ext uri="{BB962C8B-B14F-4D97-AF65-F5344CB8AC3E}">
        <p14:creationId xmlns:p14="http://schemas.microsoft.com/office/powerpoint/2010/main" val="36192197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7BD0A-713A-35DD-7BEA-7CBC0F091AF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82C44F3-6DB6-39F2-8600-DE2173A6EE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46F7AE8-4421-707A-917B-BC2C07CB3FA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D0F08E4-C4A9-ECC1-612F-19B563B586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09BBAD-5C99-AE28-0088-A508854F30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8AC97D2-669B-06A8-F823-8C2EFBC9A8DF}"/>
              </a:ext>
            </a:extLst>
          </p:cNvPr>
          <p:cNvSpPr>
            <a:spLocks noGrp="1"/>
          </p:cNvSpPr>
          <p:nvPr>
            <p:ph type="dt" sz="half" idx="10"/>
          </p:nvPr>
        </p:nvSpPr>
        <p:spPr/>
        <p:txBody>
          <a:bodyPr/>
          <a:lstStyle/>
          <a:p>
            <a:fld id="{29DBD137-005D-0E41-BC47-D9F75CE61A5F}" type="datetimeFigureOut">
              <a:rPr lang="en-US" smtClean="0"/>
              <a:t>5/7/2025</a:t>
            </a:fld>
            <a:endParaRPr lang="en-US"/>
          </a:p>
        </p:txBody>
      </p:sp>
      <p:sp>
        <p:nvSpPr>
          <p:cNvPr id="8" name="Footer Placeholder 7">
            <a:extLst>
              <a:ext uri="{FF2B5EF4-FFF2-40B4-BE49-F238E27FC236}">
                <a16:creationId xmlns:a16="http://schemas.microsoft.com/office/drawing/2014/main" id="{2FEB44CD-E317-3BBD-F5C7-61FEA072D2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6E480E-7EDA-58B9-2C6E-BE3DC518FE93}"/>
              </a:ext>
            </a:extLst>
          </p:cNvPr>
          <p:cNvSpPr>
            <a:spLocks noGrp="1"/>
          </p:cNvSpPr>
          <p:nvPr>
            <p:ph type="sldNum" sz="quarter" idx="12"/>
          </p:nvPr>
        </p:nvSpPr>
        <p:spPr/>
        <p:txBody>
          <a:bodyPr/>
          <a:lstStyle/>
          <a:p>
            <a:fld id="{03DE2AF3-8D84-974B-82EB-CD297728D17F}" type="slidenum">
              <a:rPr lang="en-US" smtClean="0"/>
              <a:t>‹#›</a:t>
            </a:fld>
            <a:endParaRPr lang="en-US"/>
          </a:p>
        </p:txBody>
      </p:sp>
    </p:spTree>
    <p:extLst>
      <p:ext uri="{BB962C8B-B14F-4D97-AF65-F5344CB8AC3E}">
        <p14:creationId xmlns:p14="http://schemas.microsoft.com/office/powerpoint/2010/main" val="30222763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2E100-4718-AA17-B537-1D0D35BD31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2C3763-7C4D-710C-7B43-12CFCACE5D20}"/>
              </a:ext>
            </a:extLst>
          </p:cNvPr>
          <p:cNvSpPr>
            <a:spLocks noGrp="1"/>
          </p:cNvSpPr>
          <p:nvPr>
            <p:ph type="dt" sz="half" idx="10"/>
          </p:nvPr>
        </p:nvSpPr>
        <p:spPr/>
        <p:txBody>
          <a:bodyPr/>
          <a:lstStyle/>
          <a:p>
            <a:fld id="{29DBD137-005D-0E41-BC47-D9F75CE61A5F}" type="datetimeFigureOut">
              <a:rPr lang="en-US" smtClean="0"/>
              <a:t>5/7/2025</a:t>
            </a:fld>
            <a:endParaRPr lang="en-US"/>
          </a:p>
        </p:txBody>
      </p:sp>
      <p:sp>
        <p:nvSpPr>
          <p:cNvPr id="4" name="Footer Placeholder 3">
            <a:extLst>
              <a:ext uri="{FF2B5EF4-FFF2-40B4-BE49-F238E27FC236}">
                <a16:creationId xmlns:a16="http://schemas.microsoft.com/office/drawing/2014/main" id="{0561BC5A-CAA7-1479-2C31-FF58FE6469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25DB28-ECAB-3761-5C0A-126DA629A90C}"/>
              </a:ext>
            </a:extLst>
          </p:cNvPr>
          <p:cNvSpPr>
            <a:spLocks noGrp="1"/>
          </p:cNvSpPr>
          <p:nvPr>
            <p:ph type="sldNum" sz="quarter" idx="12"/>
          </p:nvPr>
        </p:nvSpPr>
        <p:spPr/>
        <p:txBody>
          <a:bodyPr/>
          <a:lstStyle/>
          <a:p>
            <a:fld id="{03DE2AF3-8D84-974B-82EB-CD297728D17F}" type="slidenum">
              <a:rPr lang="en-US" smtClean="0"/>
              <a:t>‹#›</a:t>
            </a:fld>
            <a:endParaRPr lang="en-US"/>
          </a:p>
        </p:txBody>
      </p:sp>
    </p:spTree>
    <p:extLst>
      <p:ext uri="{BB962C8B-B14F-4D97-AF65-F5344CB8AC3E}">
        <p14:creationId xmlns:p14="http://schemas.microsoft.com/office/powerpoint/2010/main" val="7987671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9B99BF-CF8C-964A-3322-36726E8363B2}"/>
              </a:ext>
            </a:extLst>
          </p:cNvPr>
          <p:cNvSpPr>
            <a:spLocks noGrp="1"/>
          </p:cNvSpPr>
          <p:nvPr>
            <p:ph type="dt" sz="half" idx="10"/>
          </p:nvPr>
        </p:nvSpPr>
        <p:spPr/>
        <p:txBody>
          <a:bodyPr/>
          <a:lstStyle/>
          <a:p>
            <a:fld id="{29DBD137-005D-0E41-BC47-D9F75CE61A5F}" type="datetimeFigureOut">
              <a:rPr lang="en-US" smtClean="0"/>
              <a:t>5/7/2025</a:t>
            </a:fld>
            <a:endParaRPr lang="en-US"/>
          </a:p>
        </p:txBody>
      </p:sp>
      <p:sp>
        <p:nvSpPr>
          <p:cNvPr id="3" name="Footer Placeholder 2">
            <a:extLst>
              <a:ext uri="{FF2B5EF4-FFF2-40B4-BE49-F238E27FC236}">
                <a16:creationId xmlns:a16="http://schemas.microsoft.com/office/drawing/2014/main" id="{766BFEF3-06FD-D30C-0555-6CFAA94605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5A26D2-E781-65F6-1F93-8B7C36ED7C8C}"/>
              </a:ext>
            </a:extLst>
          </p:cNvPr>
          <p:cNvSpPr>
            <a:spLocks noGrp="1"/>
          </p:cNvSpPr>
          <p:nvPr>
            <p:ph type="sldNum" sz="quarter" idx="12"/>
          </p:nvPr>
        </p:nvSpPr>
        <p:spPr/>
        <p:txBody>
          <a:bodyPr/>
          <a:lstStyle/>
          <a:p>
            <a:fld id="{03DE2AF3-8D84-974B-82EB-CD297728D17F}" type="slidenum">
              <a:rPr lang="en-US" smtClean="0"/>
              <a:t>‹#›</a:t>
            </a:fld>
            <a:endParaRPr lang="en-US"/>
          </a:p>
        </p:txBody>
      </p:sp>
    </p:spTree>
    <p:extLst>
      <p:ext uri="{BB962C8B-B14F-4D97-AF65-F5344CB8AC3E}">
        <p14:creationId xmlns:p14="http://schemas.microsoft.com/office/powerpoint/2010/main" val="40811443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50E20-E452-8587-F3D7-9B03041886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FEC55D4-15F1-3CDF-CC58-792D08BD4D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8D275C8-67A0-5990-A127-985BD73CE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8416A0-0F7E-F69F-D60A-736EBEF6B4E2}"/>
              </a:ext>
            </a:extLst>
          </p:cNvPr>
          <p:cNvSpPr>
            <a:spLocks noGrp="1"/>
          </p:cNvSpPr>
          <p:nvPr>
            <p:ph type="dt" sz="half" idx="10"/>
          </p:nvPr>
        </p:nvSpPr>
        <p:spPr/>
        <p:txBody>
          <a:bodyPr/>
          <a:lstStyle/>
          <a:p>
            <a:fld id="{29DBD137-005D-0E41-BC47-D9F75CE61A5F}" type="datetimeFigureOut">
              <a:rPr lang="en-US" smtClean="0"/>
              <a:t>5/7/2025</a:t>
            </a:fld>
            <a:endParaRPr lang="en-US"/>
          </a:p>
        </p:txBody>
      </p:sp>
      <p:sp>
        <p:nvSpPr>
          <p:cNvPr id="6" name="Footer Placeholder 5">
            <a:extLst>
              <a:ext uri="{FF2B5EF4-FFF2-40B4-BE49-F238E27FC236}">
                <a16:creationId xmlns:a16="http://schemas.microsoft.com/office/drawing/2014/main" id="{8A814216-4FB3-AB38-2EBC-1E91FAF093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C32F83-F4A6-89BE-0B7E-3F0F58231E4B}"/>
              </a:ext>
            </a:extLst>
          </p:cNvPr>
          <p:cNvSpPr>
            <a:spLocks noGrp="1"/>
          </p:cNvSpPr>
          <p:nvPr>
            <p:ph type="sldNum" sz="quarter" idx="12"/>
          </p:nvPr>
        </p:nvSpPr>
        <p:spPr/>
        <p:txBody>
          <a:bodyPr/>
          <a:lstStyle/>
          <a:p>
            <a:fld id="{03DE2AF3-8D84-974B-82EB-CD297728D17F}" type="slidenum">
              <a:rPr lang="en-US" smtClean="0"/>
              <a:t>‹#›</a:t>
            </a:fld>
            <a:endParaRPr lang="en-US"/>
          </a:p>
        </p:txBody>
      </p:sp>
    </p:spTree>
    <p:extLst>
      <p:ext uri="{BB962C8B-B14F-4D97-AF65-F5344CB8AC3E}">
        <p14:creationId xmlns:p14="http://schemas.microsoft.com/office/powerpoint/2010/main" val="3121650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 Grey with image">
    <p:bg>
      <p:bgPr>
        <a:solidFill>
          <a:schemeClr val="bg2"/>
        </a:solidFill>
        <a:effectLst/>
      </p:bgPr>
    </p:bg>
    <p:spTree>
      <p:nvGrpSpPr>
        <p:cNvPr id="1" name=""/>
        <p:cNvGrpSpPr/>
        <p:nvPr/>
      </p:nvGrpSpPr>
      <p:grpSpPr>
        <a:xfrm>
          <a:off x="0" y="0"/>
          <a:ext cx="0" cy="0"/>
          <a:chOff x="0" y="0"/>
          <a:chExt cx="0" cy="0"/>
        </a:xfrm>
      </p:grpSpPr>
      <p:pic>
        <p:nvPicPr>
          <p:cNvPr id="21" name="Picture 20" descr="A person in a striped shirt&#10;&#10;Description automatically generated">
            <a:extLst>
              <a:ext uri="{FF2B5EF4-FFF2-40B4-BE49-F238E27FC236}">
                <a16:creationId xmlns:a16="http://schemas.microsoft.com/office/drawing/2014/main" id="{75F712A7-9563-192A-494F-836FEBEA58B7}"/>
              </a:ext>
            </a:extLst>
          </p:cNvPr>
          <p:cNvPicPr>
            <a:picLocks noChangeAspect="1"/>
          </p:cNvPicPr>
          <p:nvPr userDrawn="1"/>
        </p:nvPicPr>
        <p:blipFill>
          <a:blip r:embed="rId2"/>
          <a:stretch>
            <a:fillRect/>
          </a:stretch>
        </p:blipFill>
        <p:spPr>
          <a:xfrm>
            <a:off x="5771018" y="127220"/>
            <a:ext cx="6730779" cy="6730779"/>
          </a:xfrm>
          <a:prstGeom prst="rect">
            <a:avLst/>
          </a:prstGeom>
        </p:spPr>
      </p:pic>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tx1"/>
                </a:solidFill>
              </a:defRPr>
            </a:lvl1pPr>
          </a:lstStyle>
          <a:p>
            <a:fld id="{29DBD137-005D-0E41-BC47-D9F75CE61A5F}" type="datetimeFigureOut">
              <a:rPr lang="en-US" smtClean="0"/>
              <a:pPr/>
              <a:t>5/7/2025</a:t>
            </a:fld>
            <a:endParaRPr lang="en-US" dirty="0"/>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tx1"/>
                </a:solidFill>
              </a:defRPr>
            </a:lvl1pPr>
          </a:lstStyle>
          <a:p>
            <a:fld id="{03DE2AF3-8D84-974B-82EB-CD297728D17F}" type="slidenum">
              <a:rPr lang="en-US" smtClean="0"/>
              <a:pPr/>
              <a:t>‹#›</a:t>
            </a:fld>
            <a:endParaRPr lang="en-US"/>
          </a:p>
        </p:txBody>
      </p:sp>
      <p:sp>
        <p:nvSpPr>
          <p:cNvPr id="2" name="Subtitle 2">
            <a:extLst>
              <a:ext uri="{FF2B5EF4-FFF2-40B4-BE49-F238E27FC236}">
                <a16:creationId xmlns:a16="http://schemas.microsoft.com/office/drawing/2014/main" id="{6D809A78-9719-BDFC-4260-3945CF189394}"/>
              </a:ext>
            </a:extLst>
          </p:cNvPr>
          <p:cNvSpPr>
            <a:spLocks noGrp="1"/>
          </p:cNvSpPr>
          <p:nvPr>
            <p:ph type="subTitle" idx="1"/>
          </p:nvPr>
        </p:nvSpPr>
        <p:spPr>
          <a:xfrm>
            <a:off x="541337" y="3759110"/>
            <a:ext cx="9144000" cy="939982"/>
          </a:xfrm>
        </p:spPr>
        <p:txBody>
          <a:bodyPr>
            <a:normAutofit/>
          </a:bodyPr>
          <a:lstStyle>
            <a:lvl1pPr marL="0" indent="0" algn="l">
              <a:lnSpc>
                <a:spcPct val="100000"/>
              </a:lnSpc>
              <a:spcBef>
                <a:spcPts val="0"/>
              </a:spcBef>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descr="A blue and black logo&#10;&#10;Description automatically generated">
            <a:extLst>
              <a:ext uri="{FF2B5EF4-FFF2-40B4-BE49-F238E27FC236}">
                <a16:creationId xmlns:a16="http://schemas.microsoft.com/office/drawing/2014/main" id="{77A65441-BE8A-FD60-DE45-E9D4DFCCC095}"/>
              </a:ext>
            </a:extLst>
          </p:cNvPr>
          <p:cNvPicPr>
            <a:picLocks noChangeAspect="1"/>
          </p:cNvPicPr>
          <p:nvPr userDrawn="1"/>
        </p:nvPicPr>
        <p:blipFill rotWithShape="1">
          <a:blip r:embed="rId3"/>
          <a:srcRect t="105" b="105"/>
          <a:stretch/>
        </p:blipFill>
        <p:spPr>
          <a:xfrm>
            <a:off x="541338" y="5230335"/>
            <a:ext cx="2021980" cy="702720"/>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C97B7C5B-0FF7-FF5B-C4E7-F8ED4142CE00}"/>
              </a:ext>
            </a:extLst>
          </p:cNvPr>
          <p:cNvPicPr>
            <a:picLocks noChangeAspect="1"/>
          </p:cNvPicPr>
          <p:nvPr userDrawn="1"/>
        </p:nvPicPr>
        <p:blipFill>
          <a:blip r:embed="rId4"/>
          <a:stretch>
            <a:fillRect/>
          </a:stretch>
        </p:blipFill>
        <p:spPr>
          <a:xfrm>
            <a:off x="528639" y="545399"/>
            <a:ext cx="3183285" cy="504000"/>
          </a:xfrm>
          <a:prstGeom prst="rect">
            <a:avLst/>
          </a:prstGeom>
        </p:spPr>
      </p:pic>
      <p:sp>
        <p:nvSpPr>
          <p:cNvPr id="8" name="Title 1">
            <a:extLst>
              <a:ext uri="{FF2B5EF4-FFF2-40B4-BE49-F238E27FC236}">
                <a16:creationId xmlns:a16="http://schemas.microsoft.com/office/drawing/2014/main" id="{246A270F-CD52-26F8-7933-FE4E9A3854E0}"/>
              </a:ext>
            </a:extLst>
          </p:cNvPr>
          <p:cNvSpPr>
            <a:spLocks noGrp="1"/>
          </p:cNvSpPr>
          <p:nvPr>
            <p:ph type="ctrTitle"/>
          </p:nvPr>
        </p:nvSpPr>
        <p:spPr>
          <a:xfrm>
            <a:off x="541337" y="1964573"/>
            <a:ext cx="6419851" cy="1535866"/>
          </a:xfrm>
        </p:spPr>
        <p:txBody>
          <a:bodyPr wrap="square" bIns="0" anchor="b" anchorCtr="0">
            <a:noAutofit/>
          </a:bodyPr>
          <a:lstStyle>
            <a:lvl1pPr algn="l">
              <a:defRPr sz="6000">
                <a:solidFill>
                  <a:schemeClr val="accent3"/>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010125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64D6E-FB2D-722A-8098-AD95CB939B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B8565AA-95D9-27FC-51C8-F1C9212AA1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3400E6-552E-B46A-6A8C-AD2E5D56E8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C37ED2-0001-7DC3-DE8D-CF5D446BD140}"/>
              </a:ext>
            </a:extLst>
          </p:cNvPr>
          <p:cNvSpPr>
            <a:spLocks noGrp="1"/>
          </p:cNvSpPr>
          <p:nvPr>
            <p:ph type="dt" sz="half" idx="10"/>
          </p:nvPr>
        </p:nvSpPr>
        <p:spPr/>
        <p:txBody>
          <a:bodyPr/>
          <a:lstStyle/>
          <a:p>
            <a:fld id="{29DBD137-005D-0E41-BC47-D9F75CE61A5F}" type="datetimeFigureOut">
              <a:rPr lang="en-US" smtClean="0"/>
              <a:t>5/7/2025</a:t>
            </a:fld>
            <a:endParaRPr lang="en-US"/>
          </a:p>
        </p:txBody>
      </p:sp>
      <p:sp>
        <p:nvSpPr>
          <p:cNvPr id="6" name="Footer Placeholder 5">
            <a:extLst>
              <a:ext uri="{FF2B5EF4-FFF2-40B4-BE49-F238E27FC236}">
                <a16:creationId xmlns:a16="http://schemas.microsoft.com/office/drawing/2014/main" id="{DE3B313F-6A6A-3030-9016-7016C7DDE5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CD8F45-5B63-42EB-5E67-D074F552ADB5}"/>
              </a:ext>
            </a:extLst>
          </p:cNvPr>
          <p:cNvSpPr>
            <a:spLocks noGrp="1"/>
          </p:cNvSpPr>
          <p:nvPr>
            <p:ph type="sldNum" sz="quarter" idx="12"/>
          </p:nvPr>
        </p:nvSpPr>
        <p:spPr/>
        <p:txBody>
          <a:bodyPr/>
          <a:lstStyle/>
          <a:p>
            <a:fld id="{03DE2AF3-8D84-974B-82EB-CD297728D17F}" type="slidenum">
              <a:rPr lang="en-US" smtClean="0"/>
              <a:t>‹#›</a:t>
            </a:fld>
            <a:endParaRPr lang="en-US"/>
          </a:p>
        </p:txBody>
      </p:sp>
    </p:spTree>
    <p:extLst>
      <p:ext uri="{BB962C8B-B14F-4D97-AF65-F5344CB8AC3E}">
        <p14:creationId xmlns:p14="http://schemas.microsoft.com/office/powerpoint/2010/main" val="27784290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055EA-8E8C-AB89-72D9-03C661E1059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A1DF347-E220-F4EC-28A1-9CF9024319F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9267D4-B6F7-1EF3-A726-73DCA89FC335}"/>
              </a:ext>
            </a:extLst>
          </p:cNvPr>
          <p:cNvSpPr>
            <a:spLocks noGrp="1"/>
          </p:cNvSpPr>
          <p:nvPr>
            <p:ph type="dt" sz="half" idx="10"/>
          </p:nvPr>
        </p:nvSpPr>
        <p:spPr/>
        <p:txBody>
          <a:bodyPr/>
          <a:lstStyle/>
          <a:p>
            <a:fld id="{29DBD137-005D-0E41-BC47-D9F75CE61A5F}" type="datetimeFigureOut">
              <a:rPr lang="en-US" smtClean="0"/>
              <a:t>5/7/2025</a:t>
            </a:fld>
            <a:endParaRPr lang="en-US"/>
          </a:p>
        </p:txBody>
      </p:sp>
      <p:sp>
        <p:nvSpPr>
          <p:cNvPr id="5" name="Footer Placeholder 4">
            <a:extLst>
              <a:ext uri="{FF2B5EF4-FFF2-40B4-BE49-F238E27FC236}">
                <a16:creationId xmlns:a16="http://schemas.microsoft.com/office/drawing/2014/main" id="{F2A0CB16-3904-21B0-EDFB-E7E19016BA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E1DFA-7CC3-60C6-E6F2-33EF4F8CCF02}"/>
              </a:ext>
            </a:extLst>
          </p:cNvPr>
          <p:cNvSpPr>
            <a:spLocks noGrp="1"/>
          </p:cNvSpPr>
          <p:nvPr>
            <p:ph type="sldNum" sz="quarter" idx="12"/>
          </p:nvPr>
        </p:nvSpPr>
        <p:spPr/>
        <p:txBody>
          <a:bodyPr/>
          <a:lstStyle/>
          <a:p>
            <a:fld id="{03DE2AF3-8D84-974B-82EB-CD297728D17F}" type="slidenum">
              <a:rPr lang="en-US" smtClean="0"/>
              <a:t>‹#›</a:t>
            </a:fld>
            <a:endParaRPr lang="en-US"/>
          </a:p>
        </p:txBody>
      </p:sp>
    </p:spTree>
    <p:extLst>
      <p:ext uri="{BB962C8B-B14F-4D97-AF65-F5344CB8AC3E}">
        <p14:creationId xmlns:p14="http://schemas.microsoft.com/office/powerpoint/2010/main" val="34959855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857AAE-4445-D02F-E158-715059FD58B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E52B60-1901-691E-33C3-8E17656C9BB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D793B9-4AB3-C902-35D3-EA4E859AE7A6}"/>
              </a:ext>
            </a:extLst>
          </p:cNvPr>
          <p:cNvSpPr>
            <a:spLocks noGrp="1"/>
          </p:cNvSpPr>
          <p:nvPr>
            <p:ph type="dt" sz="half" idx="10"/>
          </p:nvPr>
        </p:nvSpPr>
        <p:spPr/>
        <p:txBody>
          <a:bodyPr/>
          <a:lstStyle/>
          <a:p>
            <a:fld id="{29DBD137-005D-0E41-BC47-D9F75CE61A5F}" type="datetimeFigureOut">
              <a:rPr lang="en-US" smtClean="0"/>
              <a:t>5/7/2025</a:t>
            </a:fld>
            <a:endParaRPr lang="en-US"/>
          </a:p>
        </p:txBody>
      </p:sp>
      <p:sp>
        <p:nvSpPr>
          <p:cNvPr id="5" name="Footer Placeholder 4">
            <a:extLst>
              <a:ext uri="{FF2B5EF4-FFF2-40B4-BE49-F238E27FC236}">
                <a16:creationId xmlns:a16="http://schemas.microsoft.com/office/drawing/2014/main" id="{F8EBA310-1C84-CEFD-22C9-124DEE8C8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BA09C5-469A-E079-5B9B-200142C0AFD6}"/>
              </a:ext>
            </a:extLst>
          </p:cNvPr>
          <p:cNvSpPr>
            <a:spLocks noGrp="1"/>
          </p:cNvSpPr>
          <p:nvPr>
            <p:ph type="sldNum" sz="quarter" idx="12"/>
          </p:nvPr>
        </p:nvSpPr>
        <p:spPr/>
        <p:txBody>
          <a:bodyPr/>
          <a:lstStyle/>
          <a:p>
            <a:fld id="{03DE2AF3-8D84-974B-82EB-CD297728D17F}" type="slidenum">
              <a:rPr lang="en-US" smtClean="0"/>
              <a:t>‹#›</a:t>
            </a:fld>
            <a:endParaRPr lang="en-US"/>
          </a:p>
        </p:txBody>
      </p:sp>
    </p:spTree>
    <p:extLst>
      <p:ext uri="{BB962C8B-B14F-4D97-AF65-F5344CB8AC3E}">
        <p14:creationId xmlns:p14="http://schemas.microsoft.com/office/powerpoint/2010/main" val="2213607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 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0D9242-1CF1-8C95-3C8E-98366A632672}"/>
              </a:ext>
            </a:extLst>
          </p:cNvPr>
          <p:cNvSpPr>
            <a:spLocks noGrp="1"/>
          </p:cNvSpPr>
          <p:nvPr>
            <p:ph type="subTitle" idx="1"/>
          </p:nvPr>
        </p:nvSpPr>
        <p:spPr>
          <a:xfrm>
            <a:off x="541337" y="3759110"/>
            <a:ext cx="9144000" cy="939982"/>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dirty="0"/>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0" name="Picture 9" descr="A black and white logo&#10;&#10;Description automatically generated">
            <a:extLst>
              <a:ext uri="{FF2B5EF4-FFF2-40B4-BE49-F238E27FC236}">
                <a16:creationId xmlns:a16="http://schemas.microsoft.com/office/drawing/2014/main" id="{B8A9AD1B-AD22-28F8-60C0-17573F9CBA46}"/>
              </a:ext>
            </a:extLst>
          </p:cNvPr>
          <p:cNvPicPr>
            <a:picLocks noChangeAspect="1"/>
          </p:cNvPicPr>
          <p:nvPr userDrawn="1"/>
        </p:nvPicPr>
        <p:blipFill>
          <a:blip r:embed="rId3"/>
          <a:stretch>
            <a:fillRect/>
          </a:stretch>
        </p:blipFill>
        <p:spPr>
          <a:xfrm>
            <a:off x="541338" y="5230335"/>
            <a:ext cx="2021980" cy="702720"/>
          </a:xfrm>
          <a:prstGeom prst="rect">
            <a:avLst/>
          </a:prstGeom>
        </p:spPr>
      </p:pic>
      <p:pic>
        <p:nvPicPr>
          <p:cNvPr id="12" name="Picture 11" descr="A black and white sign with white text&#10;&#10;Description automatically generated">
            <a:extLst>
              <a:ext uri="{FF2B5EF4-FFF2-40B4-BE49-F238E27FC236}">
                <a16:creationId xmlns:a16="http://schemas.microsoft.com/office/drawing/2014/main" id="{AAE7E191-7115-00E2-35D8-0F9F7CE53DD9}"/>
              </a:ext>
            </a:extLst>
          </p:cNvPr>
          <p:cNvPicPr>
            <a:picLocks noChangeAspect="1"/>
          </p:cNvPicPr>
          <p:nvPr userDrawn="1"/>
        </p:nvPicPr>
        <p:blipFill>
          <a:blip r:embed="rId4"/>
          <a:stretch>
            <a:fillRect/>
          </a:stretch>
        </p:blipFill>
        <p:spPr>
          <a:xfrm>
            <a:off x="528638" y="545399"/>
            <a:ext cx="3183287" cy="504000"/>
          </a:xfrm>
          <a:prstGeom prst="rect">
            <a:avLst/>
          </a:prstGeom>
        </p:spPr>
      </p:pic>
      <p:sp>
        <p:nvSpPr>
          <p:cNvPr id="14" name="Title 1">
            <a:extLst>
              <a:ext uri="{FF2B5EF4-FFF2-40B4-BE49-F238E27FC236}">
                <a16:creationId xmlns:a16="http://schemas.microsoft.com/office/drawing/2014/main" id="{1DEE3148-17B3-4EB9-A909-FC9A0BE8C054}"/>
              </a:ext>
            </a:extLst>
          </p:cNvPr>
          <p:cNvSpPr>
            <a:spLocks noGrp="1"/>
          </p:cNvSpPr>
          <p:nvPr>
            <p:ph type="ctrTitle"/>
          </p:nvPr>
        </p:nvSpPr>
        <p:spPr>
          <a:xfrm>
            <a:off x="541337" y="1964573"/>
            <a:ext cx="6419851" cy="1535866"/>
          </a:xfrm>
        </p:spPr>
        <p:txBody>
          <a:bodyPr wrap="square" bIns="0" anchor="b" anchorCtr="0">
            <a:noAutofit/>
          </a:bodyPr>
          <a:lstStyle>
            <a:lvl1pPr algn="l">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93461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 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0D9242-1CF1-8C95-3C8E-98366A632672}"/>
              </a:ext>
            </a:extLst>
          </p:cNvPr>
          <p:cNvSpPr>
            <a:spLocks noGrp="1"/>
          </p:cNvSpPr>
          <p:nvPr>
            <p:ph type="subTitle" idx="1"/>
          </p:nvPr>
        </p:nvSpPr>
        <p:spPr>
          <a:xfrm>
            <a:off x="541337" y="3759110"/>
            <a:ext cx="9144000" cy="939982"/>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dirty="0"/>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pic>
        <p:nvPicPr>
          <p:cNvPr id="10" name="Picture 9" descr="A black and white logo&#10;&#10;Description automatically generated">
            <a:extLst>
              <a:ext uri="{FF2B5EF4-FFF2-40B4-BE49-F238E27FC236}">
                <a16:creationId xmlns:a16="http://schemas.microsoft.com/office/drawing/2014/main" id="{B8A9AD1B-AD22-28F8-60C0-17573F9CBA46}"/>
              </a:ext>
            </a:extLst>
          </p:cNvPr>
          <p:cNvPicPr>
            <a:picLocks noChangeAspect="1"/>
          </p:cNvPicPr>
          <p:nvPr userDrawn="1"/>
        </p:nvPicPr>
        <p:blipFill>
          <a:blip r:embed="rId3"/>
          <a:stretch>
            <a:fillRect/>
          </a:stretch>
        </p:blipFill>
        <p:spPr>
          <a:xfrm>
            <a:off x="541338" y="5230335"/>
            <a:ext cx="2021980" cy="702720"/>
          </a:xfrm>
          <a:prstGeom prst="rect">
            <a:avLst/>
          </a:prstGeom>
        </p:spPr>
      </p:pic>
      <p:pic>
        <p:nvPicPr>
          <p:cNvPr id="12" name="Picture 11" descr="A black and white sign with white text&#10;&#10;Description automatically generated">
            <a:extLst>
              <a:ext uri="{FF2B5EF4-FFF2-40B4-BE49-F238E27FC236}">
                <a16:creationId xmlns:a16="http://schemas.microsoft.com/office/drawing/2014/main" id="{AAE7E191-7115-00E2-35D8-0F9F7CE53DD9}"/>
              </a:ext>
            </a:extLst>
          </p:cNvPr>
          <p:cNvPicPr>
            <a:picLocks noChangeAspect="1"/>
          </p:cNvPicPr>
          <p:nvPr userDrawn="1"/>
        </p:nvPicPr>
        <p:blipFill>
          <a:blip r:embed="rId4"/>
          <a:stretch>
            <a:fillRect/>
          </a:stretch>
        </p:blipFill>
        <p:spPr>
          <a:xfrm>
            <a:off x="528638" y="545399"/>
            <a:ext cx="3183287" cy="504000"/>
          </a:xfrm>
          <a:prstGeom prst="rect">
            <a:avLst/>
          </a:prstGeom>
        </p:spPr>
      </p:pic>
      <p:sp>
        <p:nvSpPr>
          <p:cNvPr id="14" name="Title 1">
            <a:extLst>
              <a:ext uri="{FF2B5EF4-FFF2-40B4-BE49-F238E27FC236}">
                <a16:creationId xmlns:a16="http://schemas.microsoft.com/office/drawing/2014/main" id="{1DEE3148-17B3-4EB9-A909-FC9A0BE8C054}"/>
              </a:ext>
            </a:extLst>
          </p:cNvPr>
          <p:cNvSpPr>
            <a:spLocks noGrp="1"/>
          </p:cNvSpPr>
          <p:nvPr>
            <p:ph type="ctrTitle"/>
          </p:nvPr>
        </p:nvSpPr>
        <p:spPr>
          <a:xfrm>
            <a:off x="541337" y="1964573"/>
            <a:ext cx="6419851" cy="1535866"/>
          </a:xfrm>
        </p:spPr>
        <p:txBody>
          <a:bodyPr wrap="square" bIns="0" anchor="b" anchorCtr="0">
            <a:noAutofit/>
          </a:bodyPr>
          <a:lstStyle>
            <a:lvl1pPr algn="l">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209053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DD29D9-E0A9-FEF6-CB44-44DA7D2F0053}"/>
              </a:ext>
            </a:extLst>
          </p:cNvPr>
          <p:cNvSpPr>
            <a:spLocks noGrp="1"/>
          </p:cNvSpPr>
          <p:nvPr>
            <p:ph type="dt" sz="half" idx="10"/>
          </p:nvPr>
        </p:nvSpPr>
        <p:spPr/>
        <p:txBody>
          <a:bodyPr/>
          <a:lstStyle>
            <a:lvl1pPr>
              <a:defRPr>
                <a:solidFill>
                  <a:schemeClr val="bg1"/>
                </a:solidFill>
              </a:defRPr>
            </a:lvl1pPr>
          </a:lstStyle>
          <a:p>
            <a:fld id="{29DBD137-005D-0E41-BC47-D9F75CE61A5F}" type="datetimeFigureOut">
              <a:rPr lang="en-US" smtClean="0"/>
              <a:pPr/>
              <a:t>5/7/2025</a:t>
            </a:fld>
            <a:endParaRPr lang="en-US"/>
          </a:p>
        </p:txBody>
      </p:sp>
      <p:sp>
        <p:nvSpPr>
          <p:cNvPr id="5" name="Footer Placeholder 4">
            <a:extLst>
              <a:ext uri="{FF2B5EF4-FFF2-40B4-BE49-F238E27FC236}">
                <a16:creationId xmlns:a16="http://schemas.microsoft.com/office/drawing/2014/main" id="{693FC8B3-9004-F1A7-BB4A-D648F4DB6F52}"/>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CF417F6-2184-546F-566E-093E718B973D}"/>
              </a:ext>
            </a:extLst>
          </p:cNvPr>
          <p:cNvSpPr>
            <a:spLocks noGrp="1"/>
          </p:cNvSpPr>
          <p:nvPr>
            <p:ph type="sldNum" sz="quarter" idx="12"/>
          </p:nvPr>
        </p:nvSpPr>
        <p:spPr/>
        <p:txBody>
          <a:bodyPr/>
          <a:lstStyle>
            <a:lvl1pPr>
              <a:defRPr>
                <a:solidFill>
                  <a:schemeClr val="bg1"/>
                </a:solidFill>
              </a:defRPr>
            </a:lvl1pPr>
          </a:lstStyle>
          <a:p>
            <a:fld id="{03DE2AF3-8D84-974B-82EB-CD297728D17F}" type="slidenum">
              <a:rPr lang="en-US" smtClean="0"/>
              <a:pPr/>
              <a:t>‹#›</a:t>
            </a:fld>
            <a:endParaRPr lang="en-US"/>
          </a:p>
        </p:txBody>
      </p:sp>
      <p:sp>
        <p:nvSpPr>
          <p:cNvPr id="17" name="Subtitle 2">
            <a:extLst>
              <a:ext uri="{FF2B5EF4-FFF2-40B4-BE49-F238E27FC236}">
                <a16:creationId xmlns:a16="http://schemas.microsoft.com/office/drawing/2014/main" id="{0982A3CB-286A-5AA7-8E9A-91ADD393BDEC}"/>
              </a:ext>
            </a:extLst>
          </p:cNvPr>
          <p:cNvSpPr>
            <a:spLocks noGrp="1"/>
          </p:cNvSpPr>
          <p:nvPr>
            <p:ph type="subTitle" idx="1"/>
          </p:nvPr>
        </p:nvSpPr>
        <p:spPr>
          <a:xfrm>
            <a:off x="539750" y="2083917"/>
            <a:ext cx="6392824" cy="939982"/>
          </a:xfrm>
        </p:spPr>
        <p:txBody>
          <a:bodyPr>
            <a:normAutofit/>
          </a:bodyPr>
          <a:lstStyle>
            <a:lvl1pPr marL="0" indent="0" algn="l">
              <a:lnSpc>
                <a:spcPct val="100000"/>
              </a:lnSpc>
              <a:spcBef>
                <a:spcPts val="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8" name="Title 1">
            <a:extLst>
              <a:ext uri="{FF2B5EF4-FFF2-40B4-BE49-F238E27FC236}">
                <a16:creationId xmlns:a16="http://schemas.microsoft.com/office/drawing/2014/main" id="{387A4375-E60B-B0A1-E7EE-D038A02E94B7}"/>
              </a:ext>
            </a:extLst>
          </p:cNvPr>
          <p:cNvSpPr>
            <a:spLocks noGrp="1"/>
          </p:cNvSpPr>
          <p:nvPr>
            <p:ph type="ctrTitle"/>
          </p:nvPr>
        </p:nvSpPr>
        <p:spPr>
          <a:xfrm>
            <a:off x="541338" y="979324"/>
            <a:ext cx="6025069" cy="621014"/>
          </a:xfrm>
        </p:spPr>
        <p:txBody>
          <a:bodyPr wrap="square" bIns="0" anchor="ctr" anchorCtr="0">
            <a:noAutofit/>
          </a:bodyPr>
          <a:lstStyle>
            <a:lvl1pPr algn="l">
              <a:defRPr sz="3200">
                <a:solidFill>
                  <a:schemeClr val="tx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897833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0FB3D7-1EE9-EAFB-27B7-24F402184124}"/>
              </a:ext>
            </a:extLst>
          </p:cNvPr>
          <p:cNvSpPr>
            <a:spLocks noGrp="1"/>
          </p:cNvSpPr>
          <p:nvPr>
            <p:ph type="title"/>
          </p:nvPr>
        </p:nvSpPr>
        <p:spPr>
          <a:xfrm>
            <a:off x="541338" y="916142"/>
            <a:ext cx="9234487" cy="613309"/>
          </a:xfrm>
          <a:prstGeom prst="rect">
            <a:avLst/>
          </a:prstGeom>
        </p:spPr>
        <p:txBody>
          <a:bodyPr vert="horz" wrap="square"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1138C3F-C760-E09E-08EB-1FC596C9BFB3}"/>
              </a:ext>
            </a:extLst>
          </p:cNvPr>
          <p:cNvSpPr>
            <a:spLocks noGrp="1"/>
          </p:cNvSpPr>
          <p:nvPr>
            <p:ph type="body" idx="1"/>
          </p:nvPr>
        </p:nvSpPr>
        <p:spPr>
          <a:xfrm>
            <a:off x="541338" y="1825625"/>
            <a:ext cx="9234487"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C4E9507-3D44-E6E1-58D2-4D6AC2DE7645}"/>
              </a:ext>
            </a:extLst>
          </p:cNvPr>
          <p:cNvSpPr>
            <a:spLocks noGrp="1"/>
          </p:cNvSpPr>
          <p:nvPr>
            <p:ph type="dt" sz="half" idx="2"/>
          </p:nvPr>
        </p:nvSpPr>
        <p:spPr>
          <a:xfrm>
            <a:off x="9918700" y="6464299"/>
            <a:ext cx="793750" cy="149225"/>
          </a:xfrm>
          <a:prstGeom prst="rect">
            <a:avLst/>
          </a:prstGeom>
        </p:spPr>
        <p:txBody>
          <a:bodyPr vert="horz" lIns="0" tIns="0" rIns="0" bIns="0" rtlCol="0" anchor="ctr"/>
          <a:lstStyle>
            <a:lvl1pPr algn="r">
              <a:defRPr sz="1000" b="1" i="0">
                <a:solidFill>
                  <a:schemeClr val="tx1"/>
                </a:solidFill>
                <a:latin typeface="Aptos SemiBold" panose="020B0004020202020204" pitchFamily="34" charset="0"/>
              </a:defRPr>
            </a:lvl1pPr>
          </a:lstStyle>
          <a:p>
            <a:fld id="{29DBD137-005D-0E41-BC47-D9F75CE61A5F}" type="datetimeFigureOut">
              <a:rPr lang="en-US" smtClean="0"/>
              <a:pPr/>
              <a:t>5/7/2025</a:t>
            </a:fld>
            <a:endParaRPr lang="en-US" dirty="0"/>
          </a:p>
        </p:txBody>
      </p:sp>
      <p:sp>
        <p:nvSpPr>
          <p:cNvPr id="5" name="Footer Placeholder 4">
            <a:extLst>
              <a:ext uri="{FF2B5EF4-FFF2-40B4-BE49-F238E27FC236}">
                <a16:creationId xmlns:a16="http://schemas.microsoft.com/office/drawing/2014/main" id="{63B943C9-1094-D6D3-D0A2-DC31EB7144B1}"/>
              </a:ext>
            </a:extLst>
          </p:cNvPr>
          <p:cNvSpPr>
            <a:spLocks noGrp="1"/>
          </p:cNvSpPr>
          <p:nvPr>
            <p:ph type="ftr" sz="quarter" idx="3"/>
          </p:nvPr>
        </p:nvSpPr>
        <p:spPr>
          <a:xfrm>
            <a:off x="541338" y="6464299"/>
            <a:ext cx="2929515" cy="149225"/>
          </a:xfrm>
          <a:prstGeom prst="rect">
            <a:avLst/>
          </a:prstGeom>
        </p:spPr>
        <p:txBody>
          <a:bodyPr vert="horz" lIns="0" tIns="0" rIns="0" bIns="0" rtlCol="0" anchor="ctr"/>
          <a:lstStyle>
            <a:lvl1pPr algn="l">
              <a:defRPr sz="1000" b="1" i="0">
                <a:solidFill>
                  <a:schemeClr val="tx1"/>
                </a:solidFill>
                <a:latin typeface="Aptos SemiBold" panose="020B00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A3FCDB5-28D9-8942-5D5C-A5509ADDE5E1}"/>
              </a:ext>
            </a:extLst>
          </p:cNvPr>
          <p:cNvSpPr>
            <a:spLocks noGrp="1"/>
          </p:cNvSpPr>
          <p:nvPr>
            <p:ph type="sldNum" sz="quarter" idx="4"/>
          </p:nvPr>
        </p:nvSpPr>
        <p:spPr>
          <a:xfrm>
            <a:off x="10856913" y="6464299"/>
            <a:ext cx="793749" cy="149225"/>
          </a:xfrm>
          <a:prstGeom prst="rect">
            <a:avLst/>
          </a:prstGeom>
        </p:spPr>
        <p:txBody>
          <a:bodyPr vert="horz" lIns="0" tIns="0" rIns="0" bIns="0" rtlCol="0" anchor="ctr" anchorCtr="0"/>
          <a:lstStyle>
            <a:lvl1pPr algn="r">
              <a:defRPr sz="1000" b="1" i="0">
                <a:solidFill>
                  <a:schemeClr val="tx1"/>
                </a:solidFill>
                <a:latin typeface="Aptos SemiBold" panose="020B0004020202020204" pitchFamily="34" charset="0"/>
              </a:defRPr>
            </a:lvl1pPr>
          </a:lstStyle>
          <a:p>
            <a:fld id="{03DE2AF3-8D84-974B-82EB-CD297728D17F}" type="slidenum">
              <a:rPr lang="en-US" smtClean="0"/>
              <a:pPr/>
              <a:t>‹#›</a:t>
            </a:fld>
            <a:endParaRPr lang="en-US" dirty="0"/>
          </a:p>
        </p:txBody>
      </p:sp>
    </p:spTree>
    <p:extLst>
      <p:ext uri="{BB962C8B-B14F-4D97-AF65-F5344CB8AC3E}">
        <p14:creationId xmlns:p14="http://schemas.microsoft.com/office/powerpoint/2010/main" val="2900631358"/>
      </p:ext>
    </p:extLst>
  </p:cSld>
  <p:clrMap bg1="lt1" tx1="dk1" bg2="lt2" tx2="dk2" accent1="accent1" accent2="accent2" accent3="accent3" accent4="accent4" accent5="accent5" accent6="accent6" hlink="hlink" folHlink="folHlink"/>
  <p:sldLayoutIdLst>
    <p:sldLayoutId id="2147483694" r:id="rId1"/>
    <p:sldLayoutId id="2147483699" r:id="rId2"/>
    <p:sldLayoutId id="2147483661" r:id="rId3"/>
    <p:sldLayoutId id="2147483700" r:id="rId4"/>
    <p:sldLayoutId id="2147483660" r:id="rId5"/>
    <p:sldLayoutId id="2147483662" r:id="rId6"/>
    <p:sldLayoutId id="2147483697" r:id="rId7"/>
    <p:sldLayoutId id="2147483696" r:id="rId8"/>
    <p:sldLayoutId id="2147483663" r:id="rId9"/>
    <p:sldLayoutId id="2147483664" r:id="rId10"/>
    <p:sldLayoutId id="2147483665" r:id="rId11"/>
    <p:sldLayoutId id="2147483666" r:id="rId12"/>
    <p:sldLayoutId id="2147483667" r:id="rId13"/>
    <p:sldLayoutId id="2147483703" r:id="rId14"/>
    <p:sldLayoutId id="2147483668" r:id="rId15"/>
    <p:sldLayoutId id="2147483669" r:id="rId16"/>
    <p:sldLayoutId id="2147483670" r:id="rId17"/>
    <p:sldLayoutId id="2147483701" r:id="rId18"/>
    <p:sldLayoutId id="2147483672" r:id="rId19"/>
    <p:sldLayoutId id="2147483673" r:id="rId20"/>
    <p:sldLayoutId id="2147483674" r:id="rId21"/>
    <p:sldLayoutId id="2147483650" r:id="rId22"/>
    <p:sldLayoutId id="2147483671" r:id="rId23"/>
    <p:sldLayoutId id="2147483680" r:id="rId24"/>
    <p:sldLayoutId id="2147483681" r:id="rId25"/>
    <p:sldLayoutId id="214748368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02" r:id="rId35"/>
    <p:sldLayoutId id="2147483682" r:id="rId36"/>
    <p:sldLayoutId id="2147483675" r:id="rId37"/>
    <p:sldLayoutId id="2147483678" r:id="rId38"/>
    <p:sldLayoutId id="2147483677" r:id="rId39"/>
    <p:sldLayoutId id="2147483679" r:id="rId40"/>
    <p:sldLayoutId id="2147483684" r:id="rId41"/>
    <p:sldLayoutId id="2147483685" r:id="rId42"/>
    <p:sldLayoutId id="2147483686" r:id="rId43"/>
    <p:sldLayoutId id="2147483687" r:id="rId44"/>
    <p:sldLayoutId id="2147483688" r:id="rId45"/>
    <p:sldLayoutId id="2147483690" r:id="rId46"/>
    <p:sldLayoutId id="2147483691" r:id="rId47"/>
    <p:sldLayoutId id="2147483693" r:id="rId48"/>
    <p:sldLayoutId id="2147483698" r:id="rId49"/>
    <p:sldLayoutId id="2147483692" r:id="rId50"/>
    <p:sldLayoutId id="2147483695" r:id="rId51"/>
    <p:sldLayoutId id="2147483649" r:id="rId52"/>
    <p:sldLayoutId id="2147483712" r:id="rId53"/>
    <p:sldLayoutId id="2147483651" r:id="rId54"/>
    <p:sldLayoutId id="2147483652" r:id="rId55"/>
    <p:sldLayoutId id="2147483653" r:id="rId56"/>
    <p:sldLayoutId id="2147483654" r:id="rId57"/>
    <p:sldLayoutId id="2147483655" r:id="rId58"/>
    <p:sldLayoutId id="2147483656" r:id="rId59"/>
    <p:sldLayoutId id="2147483657" r:id="rId60"/>
    <p:sldLayoutId id="2147483658" r:id="rId61"/>
    <p:sldLayoutId id="2147483659"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340" userDrawn="1">
          <p15:clr>
            <a:srgbClr val="F26B43"/>
          </p15:clr>
        </p15:guide>
        <p15:guide id="4" pos="840" userDrawn="1">
          <p15:clr>
            <a:srgbClr val="F26B43"/>
          </p15:clr>
        </p15:guide>
        <p15:guide id="5" pos="931" userDrawn="1">
          <p15:clr>
            <a:srgbClr val="F26B43"/>
          </p15:clr>
        </p15:guide>
        <p15:guide id="6" pos="1431" userDrawn="1">
          <p15:clr>
            <a:srgbClr val="F26B43"/>
          </p15:clr>
        </p15:guide>
        <p15:guide id="7" pos="1521" userDrawn="1">
          <p15:clr>
            <a:srgbClr val="F26B43"/>
          </p15:clr>
        </p15:guide>
        <p15:guide id="8" pos="2022" userDrawn="1">
          <p15:clr>
            <a:srgbClr val="F26B43"/>
          </p15:clr>
        </p15:guide>
        <p15:guide id="9" pos="2112" userDrawn="1">
          <p15:clr>
            <a:srgbClr val="F26B43"/>
          </p15:clr>
        </p15:guide>
        <p15:guide id="10" pos="2612" userDrawn="1">
          <p15:clr>
            <a:srgbClr val="F26B43"/>
          </p15:clr>
        </p15:guide>
        <p15:guide id="11" pos="2703" userDrawn="1">
          <p15:clr>
            <a:srgbClr val="F26B43"/>
          </p15:clr>
        </p15:guide>
        <p15:guide id="12" pos="3203" userDrawn="1">
          <p15:clr>
            <a:srgbClr val="F26B43"/>
          </p15:clr>
        </p15:guide>
        <p15:guide id="13" pos="3294" userDrawn="1">
          <p15:clr>
            <a:srgbClr val="F26B43"/>
          </p15:clr>
        </p15:guide>
        <p15:guide id="14" pos="3794" userDrawn="1">
          <p15:clr>
            <a:srgbClr val="F26B43"/>
          </p15:clr>
        </p15:guide>
        <p15:guide id="15" pos="3885" userDrawn="1">
          <p15:clr>
            <a:srgbClr val="F26B43"/>
          </p15:clr>
        </p15:guide>
        <p15:guide id="16" pos="4385" userDrawn="1">
          <p15:clr>
            <a:srgbClr val="F26B43"/>
          </p15:clr>
        </p15:guide>
        <p15:guide id="17" pos="4476" userDrawn="1">
          <p15:clr>
            <a:srgbClr val="F26B43"/>
          </p15:clr>
        </p15:guide>
        <p15:guide id="18" pos="4976" userDrawn="1">
          <p15:clr>
            <a:srgbClr val="F26B43"/>
          </p15:clr>
        </p15:guide>
        <p15:guide id="19" pos="5067" userDrawn="1">
          <p15:clr>
            <a:srgbClr val="F26B43"/>
          </p15:clr>
        </p15:guide>
        <p15:guide id="20" pos="5567" userDrawn="1">
          <p15:clr>
            <a:srgbClr val="F26B43"/>
          </p15:clr>
        </p15:guide>
        <p15:guide id="21" pos="5657" userDrawn="1">
          <p15:clr>
            <a:srgbClr val="F26B43"/>
          </p15:clr>
        </p15:guide>
        <p15:guide id="22" pos="6158" userDrawn="1">
          <p15:clr>
            <a:srgbClr val="F26B43"/>
          </p15:clr>
        </p15:guide>
        <p15:guide id="23" pos="6248" userDrawn="1">
          <p15:clr>
            <a:srgbClr val="F26B43"/>
          </p15:clr>
        </p15:guide>
        <p15:guide id="24" pos="6743" userDrawn="1">
          <p15:clr>
            <a:srgbClr val="F26B43"/>
          </p15:clr>
        </p15:guide>
        <p15:guide id="25" pos="6839" userDrawn="1">
          <p15:clr>
            <a:srgbClr val="F26B43"/>
          </p15:clr>
        </p15:guide>
        <p15:guide id="26" pos="7339" userDrawn="1">
          <p15:clr>
            <a:srgbClr val="F26B43"/>
          </p15:clr>
        </p15:guide>
        <p15:guide id="27" orient="horz" userDrawn="1">
          <p15:clr>
            <a:srgbClr val="F26B43"/>
          </p15:clr>
        </p15:guide>
        <p15:guide id="28" orient="horz" pos="4320" userDrawn="1">
          <p15:clr>
            <a:srgbClr val="F26B43"/>
          </p15:clr>
        </p15:guide>
        <p15:guide id="29" orient="horz" pos="340" userDrawn="1">
          <p15:clr>
            <a:srgbClr val="F26B43"/>
          </p15:clr>
        </p15:guide>
        <p15:guide id="30" orient="horz" pos="2114" userDrawn="1">
          <p15:clr>
            <a:srgbClr val="F26B43"/>
          </p15:clr>
        </p15:guide>
        <p15:guide id="31" orient="horz" pos="2205" userDrawn="1">
          <p15:clr>
            <a:srgbClr val="F26B43"/>
          </p15:clr>
        </p15:guide>
        <p15:guide id="32" orient="horz" pos="397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3.png"/><Relationship Id="rId7" Type="http://schemas.openxmlformats.org/officeDocument/2006/relationships/image" Target="../media/image65.svg"/><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3.png"/><Relationship Id="rId7" Type="http://schemas.openxmlformats.org/officeDocument/2006/relationships/image" Target="../media/image67.svg"/><Relationship Id="rId2" Type="http://schemas.openxmlformats.org/officeDocument/2006/relationships/notesSlide" Target="../notesSlides/notesSlide10.xml"/><Relationship Id="rId1" Type="http://schemas.openxmlformats.org/officeDocument/2006/relationships/slideLayout" Target="../slideLayouts/slideLayout58.xml"/><Relationship Id="rId6" Type="http://schemas.openxmlformats.org/officeDocument/2006/relationships/image" Target="../media/image66.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3.png"/><Relationship Id="rId7" Type="http://schemas.openxmlformats.org/officeDocument/2006/relationships/image" Target="../media/image74.svg"/><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ato.gov.au/" TargetMode="External"/><Relationship Id="rId9" Type="http://schemas.openxmlformats.org/officeDocument/2006/relationships/image" Target="../media/image76.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33.png"/><Relationship Id="rId7" Type="http://schemas.openxmlformats.org/officeDocument/2006/relationships/image" Target="../media/image80.svg"/><Relationship Id="rId12"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58.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hyperlink" Target="http://www.csc.gov.au/"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53.png"/><Relationship Id="rId11" Type="http://schemas.openxmlformats.org/officeDocument/2006/relationships/image" Target="../media/image33.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png"/><Relationship Id="rId9"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8.png"/><Relationship Id="rId7" Type="http://schemas.openxmlformats.org/officeDocument/2006/relationships/hyperlink" Target="https://csc.gov.au/employers" TargetMode="External"/><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D904-26DD-C66F-DFBE-3BAAF232AABB}"/>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6403773-7D12-FEE5-FDAD-D20EEA9F9AFD}"/>
              </a:ext>
            </a:extLst>
          </p:cNvPr>
          <p:cNvSpPr>
            <a:spLocks noGrp="1"/>
          </p:cNvSpPr>
          <p:nvPr>
            <p:ph type="subTitle" idx="1"/>
          </p:nvPr>
        </p:nvSpPr>
        <p:spPr/>
        <p:txBody>
          <a:bodyPr>
            <a:normAutofit/>
          </a:bodyPr>
          <a:lstStyle/>
          <a:p>
            <a:r>
              <a:rPr lang="en-US" dirty="0"/>
              <a:t>Small Agency Forum</a:t>
            </a:r>
          </a:p>
          <a:p>
            <a:r>
              <a:rPr lang="en-US" dirty="0">
                <a:solidFill>
                  <a:schemeClr val="accent3"/>
                </a:solidFill>
              </a:rPr>
              <a:t>14 May 2025</a:t>
            </a:r>
          </a:p>
        </p:txBody>
      </p:sp>
      <p:sp>
        <p:nvSpPr>
          <p:cNvPr id="3" name="Title 2">
            <a:extLst>
              <a:ext uri="{FF2B5EF4-FFF2-40B4-BE49-F238E27FC236}">
                <a16:creationId xmlns:a16="http://schemas.microsoft.com/office/drawing/2014/main" id="{4CF12650-7E18-070B-DF8F-6B790A37F90E}"/>
              </a:ext>
            </a:extLst>
          </p:cNvPr>
          <p:cNvSpPr>
            <a:spLocks noGrp="1"/>
          </p:cNvSpPr>
          <p:nvPr>
            <p:ph type="ctrTitle"/>
          </p:nvPr>
        </p:nvSpPr>
        <p:spPr/>
        <p:txBody>
          <a:bodyPr/>
          <a:lstStyle/>
          <a:p>
            <a:r>
              <a:rPr lang="en-US" dirty="0"/>
              <a:t>CSC Super – Here to support you</a:t>
            </a:r>
          </a:p>
        </p:txBody>
      </p:sp>
    </p:spTree>
    <p:extLst>
      <p:ext uri="{BB962C8B-B14F-4D97-AF65-F5344CB8AC3E}">
        <p14:creationId xmlns:p14="http://schemas.microsoft.com/office/powerpoint/2010/main" val="2419394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06814" y="-4096101"/>
            <a:ext cx="9060721" cy="15728866"/>
            <a:chOff x="0" y="0"/>
            <a:chExt cx="468219" cy="812800"/>
          </a:xfrm>
        </p:grpSpPr>
        <p:sp>
          <p:nvSpPr>
            <p:cNvPr id="3" name="Freeform 3"/>
            <p:cNvSpPr/>
            <p:nvPr/>
          </p:nvSpPr>
          <p:spPr>
            <a:xfrm>
              <a:off x="0" y="0"/>
              <a:ext cx="468219" cy="812800"/>
            </a:xfrm>
            <a:custGeom>
              <a:avLst/>
              <a:gdLst/>
              <a:ahLst/>
              <a:cxnLst/>
              <a:rect l="l" t="t" r="r" b="b"/>
              <a:pathLst>
                <a:path w="468219" h="812800">
                  <a:moveTo>
                    <a:pt x="234109" y="0"/>
                  </a:moveTo>
                  <a:cubicBezTo>
                    <a:pt x="104814" y="0"/>
                    <a:pt x="0" y="181951"/>
                    <a:pt x="0" y="406400"/>
                  </a:cubicBezTo>
                  <a:cubicBezTo>
                    <a:pt x="0" y="630849"/>
                    <a:pt x="104814" y="812800"/>
                    <a:pt x="234109" y="812800"/>
                  </a:cubicBezTo>
                  <a:cubicBezTo>
                    <a:pt x="363405" y="812800"/>
                    <a:pt x="468219" y="630849"/>
                    <a:pt x="468219" y="406400"/>
                  </a:cubicBezTo>
                  <a:cubicBezTo>
                    <a:pt x="468219" y="181951"/>
                    <a:pt x="363405" y="0"/>
                    <a:pt x="234109" y="0"/>
                  </a:cubicBezTo>
                  <a:close/>
                </a:path>
              </a:pathLst>
            </a:custGeom>
            <a:solidFill>
              <a:srgbClr val="F8F8F8"/>
            </a:solidFill>
          </p:spPr>
          <p:txBody>
            <a:bodyPr/>
            <a:lstStyle/>
            <a:p>
              <a:endParaRPr lang="en-AU" sz="1200"/>
            </a:p>
          </p:txBody>
        </p:sp>
        <p:sp>
          <p:nvSpPr>
            <p:cNvPr id="4" name="TextBox 4"/>
            <p:cNvSpPr txBox="1"/>
            <p:nvPr/>
          </p:nvSpPr>
          <p:spPr>
            <a:xfrm>
              <a:off x="43896" y="-19050"/>
              <a:ext cx="380428" cy="755650"/>
            </a:xfrm>
            <a:prstGeom prst="rect">
              <a:avLst/>
            </a:prstGeom>
          </p:spPr>
          <p:txBody>
            <a:bodyPr lIns="33867" tIns="33867" rIns="33867" bIns="33867" rtlCol="0" anchor="ctr"/>
            <a:lstStyle/>
            <a:p>
              <a:pPr algn="ctr">
                <a:lnSpc>
                  <a:spcPts val="2146"/>
                </a:lnSpc>
              </a:pPr>
              <a:endParaRPr sz="1200"/>
            </a:p>
          </p:txBody>
        </p:sp>
      </p:grpSp>
      <p:sp>
        <p:nvSpPr>
          <p:cNvPr id="5" name="Freeform 5"/>
          <p:cNvSpPr/>
          <p:nvPr/>
        </p:nvSpPr>
        <p:spPr>
          <a:xfrm>
            <a:off x="11251960" y="431560"/>
            <a:ext cx="508480" cy="508480"/>
          </a:xfrm>
          <a:custGeom>
            <a:avLst/>
            <a:gdLst/>
            <a:ahLst/>
            <a:cxnLst/>
            <a:rect l="l" t="t" r="r" b="b"/>
            <a:pathLst>
              <a:path w="762720" h="762720">
                <a:moveTo>
                  <a:pt x="0" y="0"/>
                </a:moveTo>
                <a:lnTo>
                  <a:pt x="762720" y="0"/>
                </a:lnTo>
                <a:lnTo>
                  <a:pt x="762720" y="762720"/>
                </a:lnTo>
                <a:lnTo>
                  <a:pt x="0" y="762720"/>
                </a:lnTo>
                <a:lnTo>
                  <a:pt x="0" y="0"/>
                </a:lnTo>
                <a:close/>
              </a:path>
            </a:pathLst>
          </a:custGeom>
          <a:blipFill>
            <a:blip r:embed="rId3"/>
            <a:stretch>
              <a:fillRect/>
            </a:stretch>
          </a:blipFill>
        </p:spPr>
        <p:txBody>
          <a:bodyPr/>
          <a:lstStyle/>
          <a:p>
            <a:endParaRPr lang="en-AU" sz="1200"/>
          </a:p>
        </p:txBody>
      </p:sp>
      <p:grpSp>
        <p:nvGrpSpPr>
          <p:cNvPr id="6" name="Group 6"/>
          <p:cNvGrpSpPr/>
          <p:nvPr/>
        </p:nvGrpSpPr>
        <p:grpSpPr>
          <a:xfrm>
            <a:off x="4890565" y="2410720"/>
            <a:ext cx="676391" cy="676391"/>
            <a:chOff x="0" y="0"/>
            <a:chExt cx="1352783" cy="1352783"/>
          </a:xfrm>
        </p:grpSpPr>
        <p:grpSp>
          <p:nvGrpSpPr>
            <p:cNvPr id="7" name="Group 7"/>
            <p:cNvGrpSpPr/>
            <p:nvPr/>
          </p:nvGrpSpPr>
          <p:grpSpPr>
            <a:xfrm>
              <a:off x="0" y="0"/>
              <a:ext cx="1352783" cy="135278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DCECE"/>
                </a:solidFill>
                <a:prstDash val="solid"/>
                <a:miter/>
              </a:ln>
            </p:spPr>
            <p:txBody>
              <a:bodyPr/>
              <a:lstStyle/>
              <a:p>
                <a:endParaRPr lang="en-AU" sz="1200"/>
              </a:p>
            </p:txBody>
          </p:sp>
          <p:sp>
            <p:nvSpPr>
              <p:cNvPr id="9" name="TextBox 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0" name="Freeform 10"/>
            <p:cNvSpPr/>
            <p:nvPr/>
          </p:nvSpPr>
          <p:spPr>
            <a:xfrm>
              <a:off x="175675" y="437632"/>
              <a:ext cx="1001433" cy="579579"/>
            </a:xfrm>
            <a:custGeom>
              <a:avLst/>
              <a:gdLst/>
              <a:ahLst/>
              <a:cxnLst/>
              <a:rect l="l" t="t" r="r" b="b"/>
              <a:pathLst>
                <a:path w="1001433" h="579579">
                  <a:moveTo>
                    <a:pt x="0" y="0"/>
                  </a:moveTo>
                  <a:lnTo>
                    <a:pt x="1001433" y="0"/>
                  </a:lnTo>
                  <a:lnTo>
                    <a:pt x="1001433" y="579579"/>
                  </a:lnTo>
                  <a:lnTo>
                    <a:pt x="0" y="57957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AU" sz="1200"/>
            </a:p>
          </p:txBody>
        </p:sp>
      </p:grpSp>
      <p:sp>
        <p:nvSpPr>
          <p:cNvPr id="11" name="AutoShape 11"/>
          <p:cNvSpPr/>
          <p:nvPr/>
        </p:nvSpPr>
        <p:spPr>
          <a:xfrm>
            <a:off x="5219235" y="3189304"/>
            <a:ext cx="0" cy="528124"/>
          </a:xfrm>
          <a:prstGeom prst="line">
            <a:avLst/>
          </a:prstGeom>
          <a:ln w="28575" cap="flat">
            <a:solidFill>
              <a:srgbClr val="C6AA76"/>
            </a:solidFill>
            <a:prstDash val="solid"/>
            <a:headEnd type="none" w="sm" len="sm"/>
            <a:tailEnd type="none" w="sm" len="sm"/>
          </a:ln>
        </p:spPr>
        <p:txBody>
          <a:bodyPr/>
          <a:lstStyle/>
          <a:p>
            <a:endParaRPr lang="en-AU" sz="1200"/>
          </a:p>
        </p:txBody>
      </p:sp>
      <p:sp>
        <p:nvSpPr>
          <p:cNvPr id="12" name="AutoShape 12"/>
          <p:cNvSpPr/>
          <p:nvPr/>
        </p:nvSpPr>
        <p:spPr>
          <a:xfrm flipH="1">
            <a:off x="5238285" y="4566617"/>
            <a:ext cx="0" cy="362699"/>
          </a:xfrm>
          <a:prstGeom prst="line">
            <a:avLst/>
          </a:prstGeom>
          <a:ln w="28575" cap="flat">
            <a:solidFill>
              <a:srgbClr val="C6AA76"/>
            </a:solidFill>
            <a:prstDash val="solid"/>
            <a:headEnd type="none" w="sm" len="sm"/>
            <a:tailEnd type="none" w="sm" len="sm"/>
          </a:ln>
        </p:spPr>
        <p:txBody>
          <a:bodyPr/>
          <a:lstStyle/>
          <a:p>
            <a:endParaRPr lang="en-AU" sz="1200"/>
          </a:p>
        </p:txBody>
      </p:sp>
      <p:grpSp>
        <p:nvGrpSpPr>
          <p:cNvPr id="13" name="Group 13"/>
          <p:cNvGrpSpPr/>
          <p:nvPr/>
        </p:nvGrpSpPr>
        <p:grpSpPr>
          <a:xfrm>
            <a:off x="4890565" y="4999923"/>
            <a:ext cx="676391" cy="676391"/>
            <a:chOff x="0" y="0"/>
            <a:chExt cx="1352783" cy="1352783"/>
          </a:xfrm>
        </p:grpSpPr>
        <p:grpSp>
          <p:nvGrpSpPr>
            <p:cNvPr id="14" name="Group 14"/>
            <p:cNvGrpSpPr/>
            <p:nvPr/>
          </p:nvGrpSpPr>
          <p:grpSpPr>
            <a:xfrm>
              <a:off x="0" y="0"/>
              <a:ext cx="1352783" cy="135278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DCECE"/>
                </a:solidFill>
                <a:prstDash val="solid"/>
                <a:miter/>
              </a:ln>
            </p:spPr>
            <p:txBody>
              <a:bodyPr/>
              <a:lstStyle/>
              <a:p>
                <a:endParaRPr lang="en-AU" sz="1200"/>
              </a:p>
            </p:txBody>
          </p:sp>
          <p:sp>
            <p:nvSpPr>
              <p:cNvPr id="16" name="TextBox 16"/>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7" name="Freeform 17"/>
            <p:cNvSpPr/>
            <p:nvPr/>
          </p:nvSpPr>
          <p:spPr>
            <a:xfrm>
              <a:off x="226117" y="120831"/>
              <a:ext cx="938650" cy="1024447"/>
            </a:xfrm>
            <a:custGeom>
              <a:avLst/>
              <a:gdLst/>
              <a:ahLst/>
              <a:cxnLst/>
              <a:rect l="l" t="t" r="r" b="b"/>
              <a:pathLst>
                <a:path w="938650" h="1024447">
                  <a:moveTo>
                    <a:pt x="0" y="0"/>
                  </a:moveTo>
                  <a:lnTo>
                    <a:pt x="938649" y="0"/>
                  </a:lnTo>
                  <a:lnTo>
                    <a:pt x="938649" y="1024447"/>
                  </a:lnTo>
                  <a:lnTo>
                    <a:pt x="0" y="10244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200"/>
            </a:p>
          </p:txBody>
        </p:sp>
      </p:grpSp>
      <p:grpSp>
        <p:nvGrpSpPr>
          <p:cNvPr id="18" name="Group 18"/>
          <p:cNvGrpSpPr/>
          <p:nvPr/>
        </p:nvGrpSpPr>
        <p:grpSpPr>
          <a:xfrm>
            <a:off x="4890565" y="3819621"/>
            <a:ext cx="676391" cy="676391"/>
            <a:chOff x="0" y="0"/>
            <a:chExt cx="1352783" cy="1352783"/>
          </a:xfrm>
        </p:grpSpPr>
        <p:grpSp>
          <p:nvGrpSpPr>
            <p:cNvPr id="19" name="Group 19"/>
            <p:cNvGrpSpPr/>
            <p:nvPr/>
          </p:nvGrpSpPr>
          <p:grpSpPr>
            <a:xfrm>
              <a:off x="0" y="0"/>
              <a:ext cx="1352783" cy="135278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DCECE"/>
                </a:solidFill>
                <a:prstDash val="solid"/>
                <a:miter/>
              </a:ln>
            </p:spPr>
            <p:txBody>
              <a:bodyPr/>
              <a:lstStyle/>
              <a:p>
                <a:endParaRPr lang="en-AU" sz="1200"/>
              </a:p>
            </p:txBody>
          </p:sp>
          <p:sp>
            <p:nvSpPr>
              <p:cNvPr id="21" name="TextBox 2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22" name="Freeform 22"/>
            <p:cNvSpPr/>
            <p:nvPr/>
          </p:nvSpPr>
          <p:spPr>
            <a:xfrm>
              <a:off x="272283" y="253233"/>
              <a:ext cx="846317" cy="846317"/>
            </a:xfrm>
            <a:custGeom>
              <a:avLst/>
              <a:gdLst/>
              <a:ahLst/>
              <a:cxnLst/>
              <a:rect l="l" t="t" r="r" b="b"/>
              <a:pathLst>
                <a:path w="846317" h="846317">
                  <a:moveTo>
                    <a:pt x="0" y="0"/>
                  </a:moveTo>
                  <a:lnTo>
                    <a:pt x="846317" y="0"/>
                  </a:lnTo>
                  <a:lnTo>
                    <a:pt x="846317" y="846317"/>
                  </a:lnTo>
                  <a:lnTo>
                    <a:pt x="0" y="8463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200"/>
            </a:p>
          </p:txBody>
        </p:sp>
      </p:grpSp>
      <p:sp>
        <p:nvSpPr>
          <p:cNvPr id="23" name="Freeform 23"/>
          <p:cNvSpPr/>
          <p:nvPr/>
        </p:nvSpPr>
        <p:spPr>
          <a:xfrm>
            <a:off x="685800" y="3882318"/>
            <a:ext cx="1920841" cy="684300"/>
          </a:xfrm>
          <a:custGeom>
            <a:avLst/>
            <a:gdLst/>
            <a:ahLst/>
            <a:cxnLst/>
            <a:rect l="l" t="t" r="r" b="b"/>
            <a:pathLst>
              <a:path w="2881262" h="1026450">
                <a:moveTo>
                  <a:pt x="0" y="0"/>
                </a:moveTo>
                <a:lnTo>
                  <a:pt x="2881262" y="0"/>
                </a:lnTo>
                <a:lnTo>
                  <a:pt x="2881262" y="1026449"/>
                </a:lnTo>
                <a:lnTo>
                  <a:pt x="0" y="1026449"/>
                </a:lnTo>
                <a:lnTo>
                  <a:pt x="0" y="0"/>
                </a:lnTo>
                <a:close/>
              </a:path>
            </a:pathLst>
          </a:custGeom>
          <a:blipFill>
            <a:blip r:embed="rId10"/>
            <a:stretch>
              <a:fillRect/>
            </a:stretch>
          </a:blipFill>
        </p:spPr>
        <p:txBody>
          <a:bodyPr/>
          <a:lstStyle/>
          <a:p>
            <a:endParaRPr lang="en-AU" sz="1200"/>
          </a:p>
        </p:txBody>
      </p:sp>
      <p:sp>
        <p:nvSpPr>
          <p:cNvPr id="24" name="Freeform 24"/>
          <p:cNvSpPr/>
          <p:nvPr/>
        </p:nvSpPr>
        <p:spPr>
          <a:xfrm>
            <a:off x="685800" y="4658102"/>
            <a:ext cx="1920841" cy="679498"/>
          </a:xfrm>
          <a:custGeom>
            <a:avLst/>
            <a:gdLst/>
            <a:ahLst/>
            <a:cxnLst/>
            <a:rect l="l" t="t" r="r" b="b"/>
            <a:pathLst>
              <a:path w="2881262" h="1019247">
                <a:moveTo>
                  <a:pt x="0" y="0"/>
                </a:moveTo>
                <a:lnTo>
                  <a:pt x="2881262" y="0"/>
                </a:lnTo>
                <a:lnTo>
                  <a:pt x="2881262" y="1019246"/>
                </a:lnTo>
                <a:lnTo>
                  <a:pt x="0" y="1019246"/>
                </a:lnTo>
                <a:lnTo>
                  <a:pt x="0" y="0"/>
                </a:lnTo>
                <a:close/>
              </a:path>
            </a:pathLst>
          </a:custGeom>
          <a:blipFill>
            <a:blip r:embed="rId11"/>
            <a:stretch>
              <a:fillRect/>
            </a:stretch>
          </a:blipFill>
        </p:spPr>
        <p:txBody>
          <a:bodyPr/>
          <a:lstStyle/>
          <a:p>
            <a:endParaRPr lang="en-AU" sz="1200"/>
          </a:p>
        </p:txBody>
      </p:sp>
      <p:sp>
        <p:nvSpPr>
          <p:cNvPr id="25" name="TextBox 25"/>
          <p:cNvSpPr txBox="1"/>
          <p:nvPr/>
        </p:nvSpPr>
        <p:spPr>
          <a:xfrm>
            <a:off x="5833267" y="4251797"/>
            <a:ext cx="5672933" cy="461473"/>
          </a:xfrm>
          <a:prstGeom prst="rect">
            <a:avLst/>
          </a:prstGeom>
        </p:spPr>
        <p:txBody>
          <a:bodyPr lIns="0" tIns="0" rIns="0" bIns="0" rtlCol="0" anchor="t">
            <a:spAutoFit/>
          </a:bodyPr>
          <a:lstStyle/>
          <a:p>
            <a:pPr marL="259094" lvl="1" indent="-129547">
              <a:lnSpc>
                <a:spcPts val="1920"/>
              </a:lnSpc>
              <a:buFont typeface="Arial"/>
              <a:buChar char="•"/>
            </a:pPr>
            <a:r>
              <a:rPr lang="en-US" sz="1200" b="1">
                <a:solidFill>
                  <a:srgbClr val="00263B"/>
                </a:solidFill>
                <a:latin typeface="Canva Sans Medium"/>
                <a:ea typeface="Canva Sans Medium"/>
                <a:cs typeface="Canva Sans Medium"/>
                <a:sym typeface="Canva Sans Medium"/>
              </a:rPr>
              <a:t>CSS | the annual rate of salary</a:t>
            </a:r>
          </a:p>
          <a:p>
            <a:pPr marL="259094" lvl="1" indent="-129547">
              <a:lnSpc>
                <a:spcPts val="1920"/>
              </a:lnSpc>
              <a:buFont typeface="Arial"/>
              <a:buChar char="•"/>
            </a:pPr>
            <a:r>
              <a:rPr lang="en-US" sz="1200" b="1">
                <a:solidFill>
                  <a:srgbClr val="00263B"/>
                </a:solidFill>
                <a:latin typeface="Canva Sans Medium"/>
                <a:ea typeface="Canva Sans Medium"/>
                <a:cs typeface="Canva Sans Medium"/>
                <a:sym typeface="Canva Sans Medium"/>
              </a:rPr>
              <a:t>PSS | the base salary + recognised allowances</a:t>
            </a:r>
          </a:p>
        </p:txBody>
      </p:sp>
      <p:sp>
        <p:nvSpPr>
          <p:cNvPr id="26" name="TextBox 26"/>
          <p:cNvSpPr txBox="1"/>
          <p:nvPr/>
        </p:nvSpPr>
        <p:spPr>
          <a:xfrm>
            <a:off x="685800" y="1191520"/>
            <a:ext cx="2880205" cy="1231106"/>
          </a:xfrm>
          <a:prstGeom prst="rect">
            <a:avLst/>
          </a:prstGeom>
        </p:spPr>
        <p:txBody>
          <a:bodyPr lIns="0" tIns="0" rIns="0" bIns="0" rtlCol="0" anchor="t">
            <a:spAutoFit/>
          </a:bodyPr>
          <a:lstStyle/>
          <a:p>
            <a:pPr>
              <a:lnSpc>
                <a:spcPts val="4800"/>
              </a:lnSpc>
            </a:pPr>
            <a:r>
              <a:rPr lang="en-US" sz="4000" dirty="0">
                <a:solidFill>
                  <a:srgbClr val="1DCECE"/>
                </a:solidFill>
                <a:latin typeface="Canva Sans"/>
                <a:ea typeface="Canva Sans"/>
                <a:cs typeface="Canva Sans"/>
                <a:sym typeface="Canva Sans"/>
              </a:rPr>
              <a:t>Contributing</a:t>
            </a:r>
          </a:p>
          <a:p>
            <a:pPr>
              <a:lnSpc>
                <a:spcPts val="4800"/>
              </a:lnSpc>
            </a:pPr>
            <a:r>
              <a:rPr lang="en-US" sz="4000" dirty="0">
                <a:solidFill>
                  <a:srgbClr val="1DCECE"/>
                </a:solidFill>
                <a:latin typeface="Canva Sans"/>
                <a:ea typeface="Canva Sans"/>
                <a:cs typeface="Canva Sans"/>
                <a:sym typeface="Canva Sans"/>
              </a:rPr>
              <a:t>to CSC</a:t>
            </a:r>
          </a:p>
        </p:txBody>
      </p:sp>
      <p:sp>
        <p:nvSpPr>
          <p:cNvPr id="27" name="TextBox 27"/>
          <p:cNvSpPr txBox="1"/>
          <p:nvPr/>
        </p:nvSpPr>
        <p:spPr>
          <a:xfrm>
            <a:off x="5833267" y="2830196"/>
            <a:ext cx="5407815" cy="705129"/>
          </a:xfrm>
          <a:prstGeom prst="rect">
            <a:avLst/>
          </a:prstGeom>
        </p:spPr>
        <p:txBody>
          <a:bodyPr lIns="0" tIns="0" rIns="0" bIns="0" rtlCol="0" anchor="t">
            <a:spAutoFit/>
          </a:bodyPr>
          <a:lstStyle/>
          <a:p>
            <a:pPr marL="259094" lvl="1" indent="-129547">
              <a:lnSpc>
                <a:spcPts val="1920"/>
              </a:lnSpc>
              <a:buFont typeface="Arial"/>
              <a:buChar char="•"/>
            </a:pPr>
            <a:r>
              <a:rPr lang="en-US" sz="1200" b="1" dirty="0">
                <a:solidFill>
                  <a:srgbClr val="00263B"/>
                </a:solidFill>
                <a:latin typeface="Canva Sans Bold"/>
                <a:ea typeface="Canva Sans Bold"/>
                <a:cs typeface="Canva Sans Bold"/>
                <a:sym typeface="Canva Sans Bold"/>
              </a:rPr>
              <a:t>Productivity paid by employer</a:t>
            </a:r>
            <a:r>
              <a:rPr lang="en-US" sz="1200" b="1" dirty="0">
                <a:solidFill>
                  <a:srgbClr val="00263B"/>
                </a:solidFill>
                <a:latin typeface="Canva Sans Medium"/>
                <a:ea typeface="Canva Sans Medium"/>
                <a:cs typeface="Canva Sans Medium"/>
                <a:sym typeface="Canva Sans Medium"/>
              </a:rPr>
              <a:t> | Pre-Tax | Concessional</a:t>
            </a:r>
          </a:p>
          <a:p>
            <a:pPr marL="259094" lvl="1" indent="-129547">
              <a:lnSpc>
                <a:spcPts val="1920"/>
              </a:lnSpc>
              <a:buFont typeface="Arial"/>
              <a:buChar char="•"/>
            </a:pPr>
            <a:r>
              <a:rPr lang="en-US" sz="1200" b="1" dirty="0">
                <a:solidFill>
                  <a:srgbClr val="00263B"/>
                </a:solidFill>
                <a:latin typeface="Canva Sans Bold"/>
                <a:ea typeface="Canva Sans Bold"/>
                <a:cs typeface="Canva Sans Bold"/>
                <a:sym typeface="Canva Sans Bold"/>
              </a:rPr>
              <a:t>Liability paid by employer</a:t>
            </a:r>
            <a:r>
              <a:rPr lang="en-US" sz="1200" b="1" dirty="0">
                <a:solidFill>
                  <a:srgbClr val="00263B"/>
                </a:solidFill>
                <a:latin typeface="Canva Sans Medium"/>
                <a:ea typeface="Canva Sans Medium"/>
                <a:cs typeface="Canva Sans Medium"/>
                <a:sym typeface="Canva Sans Medium"/>
              </a:rPr>
              <a:t> | Does not form part of super benefit</a:t>
            </a:r>
          </a:p>
          <a:p>
            <a:pPr marL="259094" lvl="1" indent="-129547">
              <a:lnSpc>
                <a:spcPts val="1920"/>
              </a:lnSpc>
              <a:buFont typeface="Arial"/>
              <a:buChar char="•"/>
            </a:pPr>
            <a:r>
              <a:rPr lang="en-US" sz="1200" b="1" dirty="0">
                <a:solidFill>
                  <a:srgbClr val="00263B"/>
                </a:solidFill>
                <a:latin typeface="Canva Sans Bold"/>
                <a:ea typeface="Canva Sans Bold"/>
                <a:cs typeface="Canva Sans Bold"/>
                <a:sym typeface="Canva Sans Bold"/>
              </a:rPr>
              <a:t>Member contributions paid by member</a:t>
            </a:r>
            <a:r>
              <a:rPr lang="en-US" sz="1200" b="1" dirty="0">
                <a:solidFill>
                  <a:srgbClr val="00263B"/>
                </a:solidFill>
                <a:latin typeface="Canva Sans Medium"/>
                <a:ea typeface="Canva Sans Medium"/>
                <a:cs typeface="Canva Sans Medium"/>
                <a:sym typeface="Canva Sans Medium"/>
              </a:rPr>
              <a:t> | Post Tax | Non-Concessional</a:t>
            </a:r>
          </a:p>
        </p:txBody>
      </p:sp>
      <p:sp>
        <p:nvSpPr>
          <p:cNvPr id="28" name="TextBox 28"/>
          <p:cNvSpPr txBox="1"/>
          <p:nvPr/>
        </p:nvSpPr>
        <p:spPr>
          <a:xfrm>
            <a:off x="5833267" y="2604135"/>
            <a:ext cx="3625984" cy="258276"/>
          </a:xfrm>
          <a:prstGeom prst="rect">
            <a:avLst/>
          </a:prstGeom>
        </p:spPr>
        <p:txBody>
          <a:bodyPr lIns="0" tIns="0" rIns="0" bIns="0" rtlCol="0" anchor="t">
            <a:spAutoFit/>
          </a:bodyPr>
          <a:lstStyle/>
          <a:p>
            <a:pPr>
              <a:lnSpc>
                <a:spcPts val="2239"/>
              </a:lnSpc>
            </a:pPr>
            <a:r>
              <a:rPr lang="en-US" sz="1600" b="1">
                <a:solidFill>
                  <a:srgbClr val="1DCECE"/>
                </a:solidFill>
                <a:latin typeface="Canva Sans Medium"/>
                <a:ea typeface="Canva Sans Medium"/>
                <a:cs typeface="Canva Sans Medium"/>
                <a:sym typeface="Canva Sans Medium"/>
              </a:rPr>
              <a:t>Contributions</a:t>
            </a:r>
          </a:p>
        </p:txBody>
      </p:sp>
      <p:sp>
        <p:nvSpPr>
          <p:cNvPr id="29" name="TextBox 29"/>
          <p:cNvSpPr txBox="1"/>
          <p:nvPr/>
        </p:nvSpPr>
        <p:spPr>
          <a:xfrm>
            <a:off x="5833267" y="4013037"/>
            <a:ext cx="3625984" cy="258276"/>
          </a:xfrm>
          <a:prstGeom prst="rect">
            <a:avLst/>
          </a:prstGeom>
        </p:spPr>
        <p:txBody>
          <a:bodyPr lIns="0" tIns="0" rIns="0" bIns="0" rtlCol="0" anchor="t">
            <a:spAutoFit/>
          </a:bodyPr>
          <a:lstStyle/>
          <a:p>
            <a:pPr>
              <a:lnSpc>
                <a:spcPts val="2239"/>
              </a:lnSpc>
            </a:pPr>
            <a:r>
              <a:rPr lang="en-US" sz="1600" b="1">
                <a:solidFill>
                  <a:srgbClr val="1DCECE"/>
                </a:solidFill>
                <a:latin typeface="Canva Sans Medium"/>
                <a:ea typeface="Canva Sans Medium"/>
                <a:cs typeface="Canva Sans Medium"/>
                <a:sym typeface="Canva Sans Medium"/>
              </a:rPr>
              <a:t>Super Salary</a:t>
            </a:r>
          </a:p>
        </p:txBody>
      </p:sp>
      <p:sp>
        <p:nvSpPr>
          <p:cNvPr id="30" name="TextBox 30"/>
          <p:cNvSpPr txBox="1"/>
          <p:nvPr/>
        </p:nvSpPr>
        <p:spPr>
          <a:xfrm>
            <a:off x="5833267" y="5193337"/>
            <a:ext cx="3625984" cy="258276"/>
          </a:xfrm>
          <a:prstGeom prst="rect">
            <a:avLst/>
          </a:prstGeom>
        </p:spPr>
        <p:txBody>
          <a:bodyPr lIns="0" tIns="0" rIns="0" bIns="0" rtlCol="0" anchor="t">
            <a:spAutoFit/>
          </a:bodyPr>
          <a:lstStyle/>
          <a:p>
            <a:pPr>
              <a:lnSpc>
                <a:spcPts val="2239"/>
              </a:lnSpc>
            </a:pPr>
            <a:r>
              <a:rPr lang="en-US" sz="1600" b="1">
                <a:solidFill>
                  <a:srgbClr val="1DCECE"/>
                </a:solidFill>
                <a:latin typeface="Canva Sans Medium"/>
                <a:ea typeface="Canva Sans Medium"/>
                <a:cs typeface="Canva Sans Medium"/>
                <a:sym typeface="Canva Sans Medium"/>
              </a:rPr>
              <a:t>Tenure</a:t>
            </a:r>
          </a:p>
        </p:txBody>
      </p:sp>
      <p:sp>
        <p:nvSpPr>
          <p:cNvPr id="31" name="TextBox 31"/>
          <p:cNvSpPr txBox="1"/>
          <p:nvPr/>
        </p:nvSpPr>
        <p:spPr>
          <a:xfrm>
            <a:off x="5706035" y="1520873"/>
            <a:ext cx="5407815" cy="479940"/>
          </a:xfrm>
          <a:prstGeom prst="rect">
            <a:avLst/>
          </a:prstGeom>
        </p:spPr>
        <p:txBody>
          <a:bodyPr lIns="0" tIns="0" rIns="0" bIns="0" rtlCol="0" anchor="t">
            <a:spAutoFit/>
          </a:bodyPr>
          <a:lstStyle/>
          <a:p>
            <a:pPr>
              <a:lnSpc>
                <a:spcPts val="4107"/>
              </a:lnSpc>
            </a:pPr>
            <a:r>
              <a:rPr lang="en-US" sz="2933">
                <a:solidFill>
                  <a:srgbClr val="C6AA76"/>
                </a:solidFill>
                <a:latin typeface="Canva Sans"/>
                <a:ea typeface="Canva Sans"/>
                <a:cs typeface="Canva Sans"/>
                <a:sym typeface="Canva Sans"/>
              </a:rPr>
              <a:t>Characteristics</a:t>
            </a:r>
          </a:p>
        </p:txBody>
      </p:sp>
      <p:sp>
        <p:nvSpPr>
          <p:cNvPr id="32" name="TextBox 32"/>
          <p:cNvSpPr txBox="1"/>
          <p:nvPr/>
        </p:nvSpPr>
        <p:spPr>
          <a:xfrm>
            <a:off x="5833267" y="5419398"/>
            <a:ext cx="5672933" cy="217817"/>
          </a:xfrm>
          <a:prstGeom prst="rect">
            <a:avLst/>
          </a:prstGeom>
        </p:spPr>
        <p:txBody>
          <a:bodyPr lIns="0" tIns="0" rIns="0" bIns="0" rtlCol="0" anchor="t">
            <a:spAutoFit/>
          </a:bodyPr>
          <a:lstStyle/>
          <a:p>
            <a:pPr marL="259094" lvl="1" indent="-129547">
              <a:lnSpc>
                <a:spcPts val="1920"/>
              </a:lnSpc>
              <a:buFont typeface="Arial"/>
              <a:buChar char="•"/>
            </a:pPr>
            <a:r>
              <a:rPr lang="en-US" sz="1200" b="1">
                <a:solidFill>
                  <a:srgbClr val="00263B"/>
                </a:solidFill>
                <a:latin typeface="Canva Sans Medium"/>
                <a:ea typeface="Canva Sans Medium"/>
                <a:cs typeface="Canva Sans Medium"/>
                <a:sym typeface="Canva Sans Medium"/>
              </a:rPr>
              <a:t>The length of contributory service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01438" y="-4096101"/>
            <a:ext cx="9060721" cy="15728866"/>
            <a:chOff x="0" y="0"/>
            <a:chExt cx="468219" cy="812800"/>
          </a:xfrm>
        </p:grpSpPr>
        <p:sp>
          <p:nvSpPr>
            <p:cNvPr id="3" name="Freeform 3"/>
            <p:cNvSpPr/>
            <p:nvPr/>
          </p:nvSpPr>
          <p:spPr>
            <a:xfrm>
              <a:off x="0" y="0"/>
              <a:ext cx="468219" cy="812800"/>
            </a:xfrm>
            <a:custGeom>
              <a:avLst/>
              <a:gdLst/>
              <a:ahLst/>
              <a:cxnLst/>
              <a:rect l="l" t="t" r="r" b="b"/>
              <a:pathLst>
                <a:path w="468219" h="812800">
                  <a:moveTo>
                    <a:pt x="234109" y="0"/>
                  </a:moveTo>
                  <a:cubicBezTo>
                    <a:pt x="104814" y="0"/>
                    <a:pt x="0" y="181951"/>
                    <a:pt x="0" y="406400"/>
                  </a:cubicBezTo>
                  <a:cubicBezTo>
                    <a:pt x="0" y="630849"/>
                    <a:pt x="104814" y="812800"/>
                    <a:pt x="234109" y="812800"/>
                  </a:cubicBezTo>
                  <a:cubicBezTo>
                    <a:pt x="363405" y="812800"/>
                    <a:pt x="468219" y="630849"/>
                    <a:pt x="468219" y="406400"/>
                  </a:cubicBezTo>
                  <a:cubicBezTo>
                    <a:pt x="468219" y="181951"/>
                    <a:pt x="363405" y="0"/>
                    <a:pt x="234109" y="0"/>
                  </a:cubicBezTo>
                  <a:close/>
                </a:path>
              </a:pathLst>
            </a:custGeom>
            <a:solidFill>
              <a:srgbClr val="F8F8F8"/>
            </a:solidFill>
          </p:spPr>
          <p:txBody>
            <a:bodyPr/>
            <a:lstStyle/>
            <a:p>
              <a:endParaRPr lang="en-AU" sz="1200"/>
            </a:p>
          </p:txBody>
        </p:sp>
        <p:sp>
          <p:nvSpPr>
            <p:cNvPr id="4" name="TextBox 4"/>
            <p:cNvSpPr txBox="1"/>
            <p:nvPr/>
          </p:nvSpPr>
          <p:spPr>
            <a:xfrm>
              <a:off x="43896" y="-19050"/>
              <a:ext cx="380428" cy="755650"/>
            </a:xfrm>
            <a:prstGeom prst="rect">
              <a:avLst/>
            </a:prstGeom>
          </p:spPr>
          <p:txBody>
            <a:bodyPr lIns="33867" tIns="33867" rIns="33867" bIns="33867" rtlCol="0" anchor="ctr"/>
            <a:lstStyle/>
            <a:p>
              <a:pPr algn="ctr">
                <a:lnSpc>
                  <a:spcPts val="2146"/>
                </a:lnSpc>
              </a:pPr>
              <a:endParaRPr sz="1200"/>
            </a:p>
          </p:txBody>
        </p:sp>
      </p:grpSp>
      <p:sp>
        <p:nvSpPr>
          <p:cNvPr id="5" name="Freeform 5"/>
          <p:cNvSpPr/>
          <p:nvPr/>
        </p:nvSpPr>
        <p:spPr>
          <a:xfrm>
            <a:off x="11251960" y="431560"/>
            <a:ext cx="508480" cy="508480"/>
          </a:xfrm>
          <a:custGeom>
            <a:avLst/>
            <a:gdLst/>
            <a:ahLst/>
            <a:cxnLst/>
            <a:rect l="l" t="t" r="r" b="b"/>
            <a:pathLst>
              <a:path w="762720" h="762720">
                <a:moveTo>
                  <a:pt x="0" y="0"/>
                </a:moveTo>
                <a:lnTo>
                  <a:pt x="762720" y="0"/>
                </a:lnTo>
                <a:lnTo>
                  <a:pt x="762720" y="762720"/>
                </a:lnTo>
                <a:lnTo>
                  <a:pt x="0" y="762720"/>
                </a:lnTo>
                <a:lnTo>
                  <a:pt x="0" y="0"/>
                </a:lnTo>
                <a:close/>
              </a:path>
            </a:pathLst>
          </a:custGeom>
          <a:blipFill>
            <a:blip r:embed="rId3"/>
            <a:stretch>
              <a:fillRect/>
            </a:stretch>
          </a:blipFill>
        </p:spPr>
        <p:txBody>
          <a:bodyPr/>
          <a:lstStyle/>
          <a:p>
            <a:endParaRPr lang="en-AU" sz="1200"/>
          </a:p>
        </p:txBody>
      </p:sp>
      <p:grpSp>
        <p:nvGrpSpPr>
          <p:cNvPr id="6" name="Group 6"/>
          <p:cNvGrpSpPr/>
          <p:nvPr/>
        </p:nvGrpSpPr>
        <p:grpSpPr>
          <a:xfrm>
            <a:off x="5387550" y="2796001"/>
            <a:ext cx="676391" cy="676391"/>
            <a:chOff x="0" y="0"/>
            <a:chExt cx="1352783" cy="1352783"/>
          </a:xfrm>
        </p:grpSpPr>
        <p:grpSp>
          <p:nvGrpSpPr>
            <p:cNvPr id="7" name="Group 7"/>
            <p:cNvGrpSpPr/>
            <p:nvPr/>
          </p:nvGrpSpPr>
          <p:grpSpPr>
            <a:xfrm>
              <a:off x="0" y="0"/>
              <a:ext cx="1352783" cy="135278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DCECE"/>
                </a:solidFill>
                <a:prstDash val="solid"/>
                <a:miter/>
              </a:ln>
            </p:spPr>
            <p:txBody>
              <a:bodyPr/>
              <a:lstStyle/>
              <a:p>
                <a:endParaRPr lang="en-AU" sz="1200"/>
              </a:p>
            </p:txBody>
          </p:sp>
          <p:sp>
            <p:nvSpPr>
              <p:cNvPr id="9" name="TextBox 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0" name="Freeform 10"/>
            <p:cNvSpPr/>
            <p:nvPr/>
          </p:nvSpPr>
          <p:spPr>
            <a:xfrm>
              <a:off x="175675" y="437632"/>
              <a:ext cx="1001433" cy="579579"/>
            </a:xfrm>
            <a:custGeom>
              <a:avLst/>
              <a:gdLst/>
              <a:ahLst/>
              <a:cxnLst/>
              <a:rect l="l" t="t" r="r" b="b"/>
              <a:pathLst>
                <a:path w="1001433" h="579579">
                  <a:moveTo>
                    <a:pt x="0" y="0"/>
                  </a:moveTo>
                  <a:lnTo>
                    <a:pt x="1001433" y="0"/>
                  </a:lnTo>
                  <a:lnTo>
                    <a:pt x="1001433" y="579579"/>
                  </a:lnTo>
                  <a:lnTo>
                    <a:pt x="0" y="57957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AU" sz="1200"/>
            </a:p>
          </p:txBody>
        </p:sp>
      </p:grpSp>
      <p:sp>
        <p:nvSpPr>
          <p:cNvPr id="11" name="AutoShape 11"/>
          <p:cNvSpPr/>
          <p:nvPr/>
        </p:nvSpPr>
        <p:spPr>
          <a:xfrm>
            <a:off x="5716220" y="3574585"/>
            <a:ext cx="0" cy="528124"/>
          </a:xfrm>
          <a:prstGeom prst="line">
            <a:avLst/>
          </a:prstGeom>
          <a:ln w="28575" cap="flat">
            <a:solidFill>
              <a:srgbClr val="C6AA76"/>
            </a:solidFill>
            <a:prstDash val="solid"/>
            <a:headEnd type="none" w="sm" len="sm"/>
            <a:tailEnd type="none" w="sm" len="sm"/>
          </a:ln>
        </p:spPr>
        <p:txBody>
          <a:bodyPr/>
          <a:lstStyle/>
          <a:p>
            <a:endParaRPr lang="en-AU" sz="1200"/>
          </a:p>
        </p:txBody>
      </p:sp>
      <p:grpSp>
        <p:nvGrpSpPr>
          <p:cNvPr id="12" name="Group 12"/>
          <p:cNvGrpSpPr/>
          <p:nvPr/>
        </p:nvGrpSpPr>
        <p:grpSpPr>
          <a:xfrm>
            <a:off x="5387550" y="4204903"/>
            <a:ext cx="676391" cy="676391"/>
            <a:chOff x="0" y="0"/>
            <a:chExt cx="1352783" cy="1352783"/>
          </a:xfrm>
        </p:grpSpPr>
        <p:grpSp>
          <p:nvGrpSpPr>
            <p:cNvPr id="13" name="Group 13"/>
            <p:cNvGrpSpPr/>
            <p:nvPr/>
          </p:nvGrpSpPr>
          <p:grpSpPr>
            <a:xfrm>
              <a:off x="0" y="0"/>
              <a:ext cx="1352783" cy="135278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DCECE"/>
                </a:solidFill>
                <a:prstDash val="solid"/>
                <a:miter/>
              </a:ln>
            </p:spPr>
            <p:txBody>
              <a:bodyPr/>
              <a:lstStyle/>
              <a:p>
                <a:endParaRPr lang="en-AU" sz="1200"/>
              </a:p>
            </p:txBody>
          </p:sp>
          <p:sp>
            <p:nvSpPr>
              <p:cNvPr id="15" name="TextBox 15"/>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a:off x="272283" y="253233"/>
              <a:ext cx="846317" cy="846317"/>
            </a:xfrm>
            <a:custGeom>
              <a:avLst/>
              <a:gdLst/>
              <a:ahLst/>
              <a:cxnLst/>
              <a:rect l="l" t="t" r="r" b="b"/>
              <a:pathLst>
                <a:path w="846317" h="846317">
                  <a:moveTo>
                    <a:pt x="0" y="0"/>
                  </a:moveTo>
                  <a:lnTo>
                    <a:pt x="846317" y="0"/>
                  </a:lnTo>
                  <a:lnTo>
                    <a:pt x="846317" y="846317"/>
                  </a:lnTo>
                  <a:lnTo>
                    <a:pt x="0" y="8463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200"/>
            </a:p>
          </p:txBody>
        </p:sp>
      </p:grpSp>
      <p:sp>
        <p:nvSpPr>
          <p:cNvPr id="17" name="Freeform 17"/>
          <p:cNvSpPr/>
          <p:nvPr/>
        </p:nvSpPr>
        <p:spPr>
          <a:xfrm>
            <a:off x="685801" y="3853721"/>
            <a:ext cx="1944259" cy="702363"/>
          </a:xfrm>
          <a:custGeom>
            <a:avLst/>
            <a:gdLst/>
            <a:ahLst/>
            <a:cxnLst/>
            <a:rect l="l" t="t" r="r" b="b"/>
            <a:pathLst>
              <a:path w="2916389" h="1053545">
                <a:moveTo>
                  <a:pt x="0" y="0"/>
                </a:moveTo>
                <a:lnTo>
                  <a:pt x="2916389" y="0"/>
                </a:lnTo>
                <a:lnTo>
                  <a:pt x="2916389" y="1053546"/>
                </a:lnTo>
                <a:lnTo>
                  <a:pt x="0" y="1053546"/>
                </a:lnTo>
                <a:lnTo>
                  <a:pt x="0" y="0"/>
                </a:lnTo>
                <a:close/>
              </a:path>
            </a:pathLst>
          </a:custGeom>
          <a:blipFill>
            <a:blip r:embed="rId8"/>
            <a:stretch>
              <a:fillRect/>
            </a:stretch>
          </a:blipFill>
        </p:spPr>
        <p:txBody>
          <a:bodyPr/>
          <a:lstStyle/>
          <a:p>
            <a:endParaRPr lang="en-AU" sz="1200"/>
          </a:p>
        </p:txBody>
      </p:sp>
      <p:sp>
        <p:nvSpPr>
          <p:cNvPr id="18" name="Freeform 18"/>
          <p:cNvSpPr/>
          <p:nvPr/>
        </p:nvSpPr>
        <p:spPr>
          <a:xfrm>
            <a:off x="685800" y="4662478"/>
            <a:ext cx="2078152" cy="680595"/>
          </a:xfrm>
          <a:custGeom>
            <a:avLst/>
            <a:gdLst/>
            <a:ahLst/>
            <a:cxnLst/>
            <a:rect l="l" t="t" r="r" b="b"/>
            <a:pathLst>
              <a:path w="3117228" h="1020892">
                <a:moveTo>
                  <a:pt x="0" y="0"/>
                </a:moveTo>
                <a:lnTo>
                  <a:pt x="3117228" y="0"/>
                </a:lnTo>
                <a:lnTo>
                  <a:pt x="3117228" y="1020892"/>
                </a:lnTo>
                <a:lnTo>
                  <a:pt x="0" y="1020892"/>
                </a:lnTo>
                <a:lnTo>
                  <a:pt x="0" y="0"/>
                </a:lnTo>
                <a:close/>
              </a:path>
            </a:pathLst>
          </a:custGeom>
          <a:blipFill>
            <a:blip r:embed="rId9"/>
            <a:stretch>
              <a:fillRect/>
            </a:stretch>
          </a:blipFill>
        </p:spPr>
        <p:txBody>
          <a:bodyPr/>
          <a:lstStyle/>
          <a:p>
            <a:endParaRPr lang="en-AU" sz="1200"/>
          </a:p>
        </p:txBody>
      </p:sp>
      <p:sp>
        <p:nvSpPr>
          <p:cNvPr id="19" name="TextBox 19"/>
          <p:cNvSpPr txBox="1"/>
          <p:nvPr/>
        </p:nvSpPr>
        <p:spPr>
          <a:xfrm>
            <a:off x="685800" y="1456151"/>
            <a:ext cx="4254233" cy="615553"/>
          </a:xfrm>
          <a:prstGeom prst="rect">
            <a:avLst/>
          </a:prstGeom>
        </p:spPr>
        <p:txBody>
          <a:bodyPr lIns="0" tIns="0" rIns="0" bIns="0" rtlCol="0" anchor="t">
            <a:spAutoFit/>
          </a:bodyPr>
          <a:lstStyle/>
          <a:p>
            <a:pPr>
              <a:lnSpc>
                <a:spcPts val="4800"/>
              </a:lnSpc>
            </a:pPr>
            <a:r>
              <a:rPr lang="en-US" sz="4000">
                <a:solidFill>
                  <a:srgbClr val="1DCECE"/>
                </a:solidFill>
                <a:latin typeface="Canva Sans"/>
                <a:ea typeface="Canva Sans"/>
                <a:cs typeface="Canva Sans"/>
                <a:sym typeface="Canva Sans"/>
              </a:rPr>
              <a:t>Accumulation</a:t>
            </a:r>
          </a:p>
        </p:txBody>
      </p:sp>
      <p:sp>
        <p:nvSpPr>
          <p:cNvPr id="20" name="TextBox 20"/>
          <p:cNvSpPr txBox="1"/>
          <p:nvPr/>
        </p:nvSpPr>
        <p:spPr>
          <a:xfrm>
            <a:off x="6330253" y="1480704"/>
            <a:ext cx="5407815" cy="479940"/>
          </a:xfrm>
          <a:prstGeom prst="rect">
            <a:avLst/>
          </a:prstGeom>
        </p:spPr>
        <p:txBody>
          <a:bodyPr lIns="0" tIns="0" rIns="0" bIns="0" rtlCol="0" anchor="t">
            <a:spAutoFit/>
          </a:bodyPr>
          <a:lstStyle/>
          <a:p>
            <a:pPr>
              <a:lnSpc>
                <a:spcPts val="4107"/>
              </a:lnSpc>
            </a:pPr>
            <a:r>
              <a:rPr lang="en-US" sz="2933">
                <a:solidFill>
                  <a:srgbClr val="C6AA76"/>
                </a:solidFill>
                <a:latin typeface="Canva Sans"/>
                <a:ea typeface="Canva Sans"/>
                <a:cs typeface="Canva Sans"/>
                <a:sym typeface="Canva Sans"/>
              </a:rPr>
              <a:t>Characteristics</a:t>
            </a:r>
          </a:p>
        </p:txBody>
      </p:sp>
      <p:sp>
        <p:nvSpPr>
          <p:cNvPr id="21" name="TextBox 21"/>
          <p:cNvSpPr txBox="1"/>
          <p:nvPr/>
        </p:nvSpPr>
        <p:spPr>
          <a:xfrm>
            <a:off x="6330252" y="4637078"/>
            <a:ext cx="4760230" cy="705129"/>
          </a:xfrm>
          <a:prstGeom prst="rect">
            <a:avLst/>
          </a:prstGeom>
        </p:spPr>
        <p:txBody>
          <a:bodyPr lIns="0" tIns="0" rIns="0" bIns="0" rtlCol="0" anchor="t">
            <a:spAutoFit/>
          </a:bodyPr>
          <a:lstStyle/>
          <a:p>
            <a:pPr marL="259094" lvl="1" indent="-129547">
              <a:lnSpc>
                <a:spcPts val="1920"/>
              </a:lnSpc>
              <a:buFont typeface="Arial"/>
              <a:buChar char="•"/>
            </a:pPr>
            <a:r>
              <a:rPr lang="en-US" sz="1200" b="1">
                <a:solidFill>
                  <a:srgbClr val="00263B"/>
                </a:solidFill>
                <a:latin typeface="Canva Sans Bold"/>
                <a:ea typeface="Canva Sans Bold"/>
                <a:cs typeface="Canva Sans Bold"/>
                <a:sym typeface="Canva Sans Bold"/>
              </a:rPr>
              <a:t>FCS</a:t>
            </a:r>
            <a:r>
              <a:rPr lang="en-US" sz="1200" b="1">
                <a:solidFill>
                  <a:srgbClr val="00263B"/>
                </a:solidFill>
                <a:latin typeface="Canva Sans Medium"/>
                <a:ea typeface="Canva Sans Medium"/>
                <a:cs typeface="Canva Sans Medium"/>
                <a:sym typeface="Canva Sans Medium"/>
              </a:rPr>
              <a:t> | Default method | Same as PSS | Updated at birthday</a:t>
            </a:r>
          </a:p>
          <a:p>
            <a:pPr marL="259094" lvl="1" indent="-129547">
              <a:lnSpc>
                <a:spcPts val="1920"/>
              </a:lnSpc>
              <a:buFont typeface="Arial"/>
              <a:buChar char="•"/>
            </a:pPr>
            <a:r>
              <a:rPr lang="en-US" sz="1200" b="1">
                <a:solidFill>
                  <a:srgbClr val="00263B"/>
                </a:solidFill>
                <a:latin typeface="Canva Sans Bold"/>
                <a:ea typeface="Canva Sans Bold"/>
                <a:cs typeface="Canva Sans Bold"/>
                <a:sym typeface="Canva Sans Bold"/>
              </a:rPr>
              <a:t>OTE</a:t>
            </a:r>
            <a:r>
              <a:rPr lang="en-US" sz="1200" b="1">
                <a:solidFill>
                  <a:srgbClr val="00263B"/>
                </a:solidFill>
                <a:latin typeface="Canva Sans Medium"/>
                <a:ea typeface="Canva Sans Medium"/>
                <a:cs typeface="Canva Sans Medium"/>
                <a:sym typeface="Canva Sans Medium"/>
              </a:rPr>
              <a:t> | Only if in EA | Based on prior fortnight earnings | Some exclusions apply</a:t>
            </a:r>
          </a:p>
        </p:txBody>
      </p:sp>
      <p:sp>
        <p:nvSpPr>
          <p:cNvPr id="22" name="TextBox 22"/>
          <p:cNvSpPr txBox="1"/>
          <p:nvPr/>
        </p:nvSpPr>
        <p:spPr>
          <a:xfrm>
            <a:off x="6330252" y="3215477"/>
            <a:ext cx="4760230" cy="948786"/>
          </a:xfrm>
          <a:prstGeom prst="rect">
            <a:avLst/>
          </a:prstGeom>
        </p:spPr>
        <p:txBody>
          <a:bodyPr lIns="0" tIns="0" rIns="0" bIns="0" rtlCol="0" anchor="t">
            <a:spAutoFit/>
          </a:bodyPr>
          <a:lstStyle/>
          <a:p>
            <a:pPr marL="259094" lvl="1" indent="-129547">
              <a:lnSpc>
                <a:spcPts val="1920"/>
              </a:lnSpc>
              <a:buFont typeface="Arial"/>
              <a:buChar char="•"/>
            </a:pPr>
            <a:r>
              <a:rPr lang="en-US" sz="1200" b="1" dirty="0">
                <a:solidFill>
                  <a:srgbClr val="00263B"/>
                </a:solidFill>
                <a:latin typeface="Canva Sans Bold"/>
                <a:ea typeface="Canva Sans Bold"/>
                <a:cs typeface="Canva Sans Bold"/>
                <a:sym typeface="Canva Sans Bold"/>
              </a:rPr>
              <a:t>Minimum 15.4% employer contributions, 16.4% for ADF members</a:t>
            </a:r>
          </a:p>
          <a:p>
            <a:pPr marL="259094" lvl="1" indent="-129547">
              <a:lnSpc>
                <a:spcPts val="1920"/>
              </a:lnSpc>
              <a:buFont typeface="Arial"/>
              <a:buChar char="•"/>
            </a:pPr>
            <a:r>
              <a:rPr lang="en-US" sz="1200" b="1" dirty="0">
                <a:solidFill>
                  <a:srgbClr val="00263B"/>
                </a:solidFill>
                <a:latin typeface="Canva Sans Bold"/>
                <a:ea typeface="Canva Sans Bold"/>
                <a:cs typeface="Canva Sans Bold"/>
                <a:sym typeface="Canva Sans Bold"/>
              </a:rPr>
              <a:t>Personal Contributions</a:t>
            </a:r>
            <a:r>
              <a:rPr lang="en-US" sz="1200" b="1" dirty="0">
                <a:solidFill>
                  <a:srgbClr val="00263B"/>
                </a:solidFill>
                <a:latin typeface="Canva Sans Medium"/>
                <a:ea typeface="Canva Sans Medium"/>
                <a:cs typeface="Canva Sans Medium"/>
                <a:sym typeface="Canva Sans Medium"/>
              </a:rPr>
              <a:t> | Pre or Post tax | Salary Sacrifice</a:t>
            </a:r>
          </a:p>
          <a:p>
            <a:pPr marL="259094" lvl="1" indent="-129547">
              <a:lnSpc>
                <a:spcPts val="1920"/>
              </a:lnSpc>
              <a:buFont typeface="Arial"/>
              <a:buChar char="•"/>
            </a:pPr>
            <a:r>
              <a:rPr lang="en-US" sz="1200" b="1" dirty="0">
                <a:solidFill>
                  <a:srgbClr val="00263B"/>
                </a:solidFill>
                <a:latin typeface="Canva Sans Bold"/>
                <a:ea typeface="Canva Sans Bold"/>
                <a:cs typeface="Canva Sans Bold"/>
                <a:sym typeface="Canva Sans Bold"/>
              </a:rPr>
              <a:t>Spouse Contributions</a:t>
            </a:r>
            <a:r>
              <a:rPr lang="en-US" sz="1200" b="1" dirty="0">
                <a:solidFill>
                  <a:srgbClr val="00263B"/>
                </a:solidFill>
                <a:latin typeface="Canva Sans Medium"/>
                <a:ea typeface="Canva Sans Medium"/>
                <a:cs typeface="Canva Sans Medium"/>
                <a:sym typeface="Canva Sans Medium"/>
              </a:rPr>
              <a:t> | Post tax | Tiered tax offset for low income spouses</a:t>
            </a:r>
          </a:p>
        </p:txBody>
      </p:sp>
      <p:sp>
        <p:nvSpPr>
          <p:cNvPr id="23" name="TextBox 23"/>
          <p:cNvSpPr txBox="1"/>
          <p:nvPr/>
        </p:nvSpPr>
        <p:spPr>
          <a:xfrm>
            <a:off x="6330252" y="2989417"/>
            <a:ext cx="3625984" cy="258276"/>
          </a:xfrm>
          <a:prstGeom prst="rect">
            <a:avLst/>
          </a:prstGeom>
        </p:spPr>
        <p:txBody>
          <a:bodyPr lIns="0" tIns="0" rIns="0" bIns="0" rtlCol="0" anchor="t">
            <a:spAutoFit/>
          </a:bodyPr>
          <a:lstStyle/>
          <a:p>
            <a:pPr>
              <a:lnSpc>
                <a:spcPts val="2239"/>
              </a:lnSpc>
            </a:pPr>
            <a:r>
              <a:rPr lang="en-US" sz="1600" b="1">
                <a:solidFill>
                  <a:srgbClr val="1DCECE"/>
                </a:solidFill>
                <a:latin typeface="Canva Sans Medium"/>
                <a:ea typeface="Canva Sans Medium"/>
                <a:cs typeface="Canva Sans Medium"/>
                <a:sym typeface="Canva Sans Medium"/>
              </a:rPr>
              <a:t>Contributions</a:t>
            </a:r>
          </a:p>
        </p:txBody>
      </p:sp>
      <p:sp>
        <p:nvSpPr>
          <p:cNvPr id="24" name="TextBox 24"/>
          <p:cNvSpPr txBox="1"/>
          <p:nvPr/>
        </p:nvSpPr>
        <p:spPr>
          <a:xfrm>
            <a:off x="6330252" y="4398318"/>
            <a:ext cx="3625984" cy="258276"/>
          </a:xfrm>
          <a:prstGeom prst="rect">
            <a:avLst/>
          </a:prstGeom>
        </p:spPr>
        <p:txBody>
          <a:bodyPr lIns="0" tIns="0" rIns="0" bIns="0" rtlCol="0" anchor="t">
            <a:spAutoFit/>
          </a:bodyPr>
          <a:lstStyle/>
          <a:p>
            <a:pPr>
              <a:lnSpc>
                <a:spcPts val="2239"/>
              </a:lnSpc>
            </a:pPr>
            <a:r>
              <a:rPr lang="en-US" sz="1600" b="1">
                <a:solidFill>
                  <a:srgbClr val="1DCECE"/>
                </a:solidFill>
                <a:latin typeface="Canva Sans Medium"/>
                <a:ea typeface="Canva Sans Medium"/>
                <a:cs typeface="Canva Sans Medium"/>
                <a:sym typeface="Canva Sans Medium"/>
              </a:rPr>
              <a:t>Super Salary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67456" y="-4096101"/>
            <a:ext cx="9060721" cy="15728866"/>
            <a:chOff x="0" y="0"/>
            <a:chExt cx="468219" cy="812800"/>
          </a:xfrm>
        </p:grpSpPr>
        <p:sp>
          <p:nvSpPr>
            <p:cNvPr id="3" name="Freeform 3"/>
            <p:cNvSpPr/>
            <p:nvPr/>
          </p:nvSpPr>
          <p:spPr>
            <a:xfrm>
              <a:off x="0" y="0"/>
              <a:ext cx="468219" cy="812800"/>
            </a:xfrm>
            <a:custGeom>
              <a:avLst/>
              <a:gdLst/>
              <a:ahLst/>
              <a:cxnLst/>
              <a:rect l="l" t="t" r="r" b="b"/>
              <a:pathLst>
                <a:path w="468219" h="812800">
                  <a:moveTo>
                    <a:pt x="234109" y="0"/>
                  </a:moveTo>
                  <a:cubicBezTo>
                    <a:pt x="104814" y="0"/>
                    <a:pt x="0" y="181951"/>
                    <a:pt x="0" y="406400"/>
                  </a:cubicBezTo>
                  <a:cubicBezTo>
                    <a:pt x="0" y="630849"/>
                    <a:pt x="104814" y="812800"/>
                    <a:pt x="234109" y="812800"/>
                  </a:cubicBezTo>
                  <a:cubicBezTo>
                    <a:pt x="363405" y="812800"/>
                    <a:pt x="468219" y="630849"/>
                    <a:pt x="468219" y="406400"/>
                  </a:cubicBezTo>
                  <a:cubicBezTo>
                    <a:pt x="468219" y="181951"/>
                    <a:pt x="363405" y="0"/>
                    <a:pt x="234109" y="0"/>
                  </a:cubicBezTo>
                  <a:close/>
                </a:path>
              </a:pathLst>
            </a:custGeom>
            <a:solidFill>
              <a:srgbClr val="F8F8F8"/>
            </a:solidFill>
          </p:spPr>
          <p:txBody>
            <a:bodyPr/>
            <a:lstStyle/>
            <a:p>
              <a:endParaRPr lang="en-AU" sz="1200"/>
            </a:p>
          </p:txBody>
        </p:sp>
        <p:sp>
          <p:nvSpPr>
            <p:cNvPr id="4" name="TextBox 4"/>
            <p:cNvSpPr txBox="1"/>
            <p:nvPr/>
          </p:nvSpPr>
          <p:spPr>
            <a:xfrm>
              <a:off x="43896" y="-19050"/>
              <a:ext cx="380428" cy="755650"/>
            </a:xfrm>
            <a:prstGeom prst="rect">
              <a:avLst/>
            </a:prstGeom>
          </p:spPr>
          <p:txBody>
            <a:bodyPr lIns="33867" tIns="33867" rIns="33867" bIns="33867" rtlCol="0" anchor="ctr"/>
            <a:lstStyle/>
            <a:p>
              <a:pPr algn="ctr">
                <a:lnSpc>
                  <a:spcPts val="2146"/>
                </a:lnSpc>
              </a:pPr>
              <a:endParaRPr sz="1200"/>
            </a:p>
          </p:txBody>
        </p:sp>
      </p:grpSp>
      <p:sp>
        <p:nvSpPr>
          <p:cNvPr id="5" name="Freeform 5"/>
          <p:cNvSpPr/>
          <p:nvPr/>
        </p:nvSpPr>
        <p:spPr>
          <a:xfrm>
            <a:off x="11251960" y="431560"/>
            <a:ext cx="508480" cy="508480"/>
          </a:xfrm>
          <a:custGeom>
            <a:avLst/>
            <a:gdLst/>
            <a:ahLst/>
            <a:cxnLst/>
            <a:rect l="l" t="t" r="r" b="b"/>
            <a:pathLst>
              <a:path w="762720" h="762720">
                <a:moveTo>
                  <a:pt x="0" y="0"/>
                </a:moveTo>
                <a:lnTo>
                  <a:pt x="762720" y="0"/>
                </a:lnTo>
                <a:lnTo>
                  <a:pt x="762720" y="762720"/>
                </a:lnTo>
                <a:lnTo>
                  <a:pt x="0" y="762720"/>
                </a:lnTo>
                <a:lnTo>
                  <a:pt x="0" y="0"/>
                </a:lnTo>
                <a:close/>
              </a:path>
            </a:pathLst>
          </a:custGeom>
          <a:blipFill>
            <a:blip r:embed="rId3"/>
            <a:stretch>
              <a:fillRect/>
            </a:stretch>
          </a:blipFill>
        </p:spPr>
        <p:txBody>
          <a:bodyPr/>
          <a:lstStyle/>
          <a:p>
            <a:endParaRPr lang="en-AU" sz="1200"/>
          </a:p>
        </p:txBody>
      </p:sp>
      <p:grpSp>
        <p:nvGrpSpPr>
          <p:cNvPr id="6" name="Group 6"/>
          <p:cNvGrpSpPr/>
          <p:nvPr/>
        </p:nvGrpSpPr>
        <p:grpSpPr>
          <a:xfrm>
            <a:off x="685801" y="5516907"/>
            <a:ext cx="2345171" cy="655293"/>
            <a:chOff x="0" y="0"/>
            <a:chExt cx="4690343" cy="1310586"/>
          </a:xfrm>
        </p:grpSpPr>
        <p:sp>
          <p:nvSpPr>
            <p:cNvPr id="7" name="TextBox 7"/>
            <p:cNvSpPr txBox="1"/>
            <p:nvPr/>
          </p:nvSpPr>
          <p:spPr>
            <a:xfrm>
              <a:off x="1519970" y="238100"/>
              <a:ext cx="3170373" cy="833178"/>
            </a:xfrm>
            <a:prstGeom prst="rect">
              <a:avLst/>
            </a:prstGeom>
          </p:spPr>
          <p:txBody>
            <a:bodyPr lIns="0" tIns="0" rIns="0" bIns="0" rtlCol="0" anchor="t">
              <a:spAutoFit/>
            </a:bodyPr>
            <a:lstStyle/>
            <a:p>
              <a:pPr>
                <a:lnSpc>
                  <a:spcPts val="1680"/>
                </a:lnSpc>
              </a:pPr>
              <a:r>
                <a:rPr lang="en-US" sz="1200" b="1" u="sng">
                  <a:solidFill>
                    <a:srgbClr val="1ABCC1"/>
                  </a:solidFill>
                  <a:latin typeface="Canva Sans Medium"/>
                  <a:ea typeface="Canva Sans Medium"/>
                  <a:cs typeface="Canva Sans Medium"/>
                  <a:sym typeface="Canva Sans Medium"/>
                  <a:hlinkClick r:id="rId4" tooltip="https://ato.gov.au"/>
                </a:rPr>
                <a:t>ato.gov.au</a:t>
              </a:r>
            </a:p>
            <a:p>
              <a:pPr>
                <a:lnSpc>
                  <a:spcPts val="1680"/>
                </a:lnSpc>
              </a:pPr>
              <a:r>
                <a:rPr lang="en-US" sz="1200" b="1">
                  <a:solidFill>
                    <a:srgbClr val="0E4866"/>
                  </a:solidFill>
                  <a:latin typeface="Canva Sans Medium"/>
                  <a:ea typeface="Canva Sans Medium"/>
                  <a:cs typeface="Canva Sans Medium"/>
                  <a:sym typeface="Canva Sans Medium"/>
                </a:rPr>
                <a:t>13 10 20</a:t>
              </a:r>
            </a:p>
          </p:txBody>
        </p:sp>
        <p:sp>
          <p:nvSpPr>
            <p:cNvPr id="8" name="Freeform 8"/>
            <p:cNvSpPr/>
            <p:nvPr/>
          </p:nvSpPr>
          <p:spPr>
            <a:xfrm>
              <a:off x="0" y="0"/>
              <a:ext cx="1311618" cy="1310586"/>
            </a:xfrm>
            <a:custGeom>
              <a:avLst/>
              <a:gdLst/>
              <a:ahLst/>
              <a:cxnLst/>
              <a:rect l="l" t="t" r="r" b="b"/>
              <a:pathLst>
                <a:path w="1311618" h="1310586">
                  <a:moveTo>
                    <a:pt x="0" y="0"/>
                  </a:moveTo>
                  <a:lnTo>
                    <a:pt x="1311618" y="0"/>
                  </a:lnTo>
                  <a:lnTo>
                    <a:pt x="1311618" y="1310586"/>
                  </a:lnTo>
                  <a:lnTo>
                    <a:pt x="0" y="1310586"/>
                  </a:lnTo>
                  <a:lnTo>
                    <a:pt x="0" y="0"/>
                  </a:lnTo>
                  <a:close/>
                </a:path>
              </a:pathLst>
            </a:custGeom>
            <a:blipFill>
              <a:blip r:embed="rId5"/>
              <a:stretch>
                <a:fillRect l="-38958" t="-16831" r="-37894" b="-15979"/>
              </a:stretch>
            </a:blipFill>
          </p:spPr>
          <p:txBody>
            <a:bodyPr/>
            <a:lstStyle/>
            <a:p>
              <a:endParaRPr lang="en-AU" sz="1200"/>
            </a:p>
          </p:txBody>
        </p:sp>
      </p:grpSp>
      <p:sp>
        <p:nvSpPr>
          <p:cNvPr id="9" name="AutoShape 9"/>
          <p:cNvSpPr/>
          <p:nvPr/>
        </p:nvSpPr>
        <p:spPr>
          <a:xfrm>
            <a:off x="6054966" y="2200142"/>
            <a:ext cx="0" cy="1642291"/>
          </a:xfrm>
          <a:prstGeom prst="line">
            <a:avLst/>
          </a:prstGeom>
          <a:ln w="28575" cap="flat">
            <a:solidFill>
              <a:srgbClr val="C6AA76"/>
            </a:solidFill>
            <a:prstDash val="solid"/>
            <a:headEnd type="none" w="sm" len="sm"/>
            <a:tailEnd type="none" w="sm" len="sm"/>
          </a:ln>
        </p:spPr>
        <p:txBody>
          <a:bodyPr/>
          <a:lstStyle/>
          <a:p>
            <a:endParaRPr lang="en-AU" sz="1200"/>
          </a:p>
        </p:txBody>
      </p:sp>
      <p:grpSp>
        <p:nvGrpSpPr>
          <p:cNvPr id="10" name="Group 10"/>
          <p:cNvGrpSpPr/>
          <p:nvPr/>
        </p:nvGrpSpPr>
        <p:grpSpPr>
          <a:xfrm>
            <a:off x="5707246" y="1390689"/>
            <a:ext cx="676391" cy="676391"/>
            <a:chOff x="0" y="0"/>
            <a:chExt cx="1352783" cy="1352783"/>
          </a:xfrm>
        </p:grpSpPr>
        <p:grpSp>
          <p:nvGrpSpPr>
            <p:cNvPr id="11" name="Group 11"/>
            <p:cNvGrpSpPr/>
            <p:nvPr/>
          </p:nvGrpSpPr>
          <p:grpSpPr>
            <a:xfrm>
              <a:off x="0" y="0"/>
              <a:ext cx="1352783" cy="135278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DCECE"/>
                </a:solidFill>
                <a:prstDash val="solid"/>
                <a:miter/>
              </a:ln>
            </p:spPr>
            <p:txBody>
              <a:bodyPr/>
              <a:lstStyle/>
              <a:p>
                <a:endParaRPr lang="en-AU" sz="1200"/>
              </a:p>
            </p:txBody>
          </p:sp>
          <p:sp>
            <p:nvSpPr>
              <p:cNvPr id="13" name="TextBox 13"/>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4" name="Freeform 14"/>
            <p:cNvSpPr/>
            <p:nvPr/>
          </p:nvSpPr>
          <p:spPr>
            <a:xfrm>
              <a:off x="175371" y="283586"/>
              <a:ext cx="963941" cy="785612"/>
            </a:xfrm>
            <a:custGeom>
              <a:avLst/>
              <a:gdLst/>
              <a:ahLst/>
              <a:cxnLst/>
              <a:rect l="l" t="t" r="r" b="b"/>
              <a:pathLst>
                <a:path w="963941" h="785612">
                  <a:moveTo>
                    <a:pt x="0" y="0"/>
                  </a:moveTo>
                  <a:lnTo>
                    <a:pt x="963941" y="0"/>
                  </a:lnTo>
                  <a:lnTo>
                    <a:pt x="963941" y="785611"/>
                  </a:lnTo>
                  <a:lnTo>
                    <a:pt x="0" y="7856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200"/>
            </a:p>
          </p:txBody>
        </p:sp>
      </p:grpSp>
      <p:grpSp>
        <p:nvGrpSpPr>
          <p:cNvPr id="15" name="Group 15"/>
          <p:cNvGrpSpPr/>
          <p:nvPr/>
        </p:nvGrpSpPr>
        <p:grpSpPr>
          <a:xfrm>
            <a:off x="5707246" y="3975495"/>
            <a:ext cx="676391" cy="676391"/>
            <a:chOff x="0" y="0"/>
            <a:chExt cx="1352783" cy="1352783"/>
          </a:xfrm>
        </p:grpSpPr>
        <p:grpSp>
          <p:nvGrpSpPr>
            <p:cNvPr id="16" name="Group 16"/>
            <p:cNvGrpSpPr/>
            <p:nvPr/>
          </p:nvGrpSpPr>
          <p:grpSpPr>
            <a:xfrm>
              <a:off x="0" y="0"/>
              <a:ext cx="1352783" cy="135278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DCECE"/>
                </a:solidFill>
                <a:prstDash val="solid"/>
                <a:miter/>
              </a:ln>
            </p:spPr>
            <p:txBody>
              <a:bodyPr/>
              <a:lstStyle/>
              <a:p>
                <a:endParaRPr lang="en-AU" sz="1200"/>
              </a:p>
            </p:txBody>
          </p:sp>
          <p:sp>
            <p:nvSpPr>
              <p:cNvPr id="18" name="TextBox 18"/>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9" name="Freeform 19"/>
            <p:cNvSpPr/>
            <p:nvPr/>
          </p:nvSpPr>
          <p:spPr>
            <a:xfrm>
              <a:off x="260109" y="250854"/>
              <a:ext cx="870665" cy="851075"/>
            </a:xfrm>
            <a:custGeom>
              <a:avLst/>
              <a:gdLst/>
              <a:ahLst/>
              <a:cxnLst/>
              <a:rect l="l" t="t" r="r" b="b"/>
              <a:pathLst>
                <a:path w="870665" h="851075">
                  <a:moveTo>
                    <a:pt x="0" y="0"/>
                  </a:moveTo>
                  <a:lnTo>
                    <a:pt x="870665" y="0"/>
                  </a:lnTo>
                  <a:lnTo>
                    <a:pt x="870665" y="851075"/>
                  </a:lnTo>
                  <a:lnTo>
                    <a:pt x="0" y="8510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200"/>
            </a:p>
          </p:txBody>
        </p:sp>
      </p:grpSp>
      <p:sp>
        <p:nvSpPr>
          <p:cNvPr id="20" name="TextBox 20"/>
          <p:cNvSpPr txBox="1"/>
          <p:nvPr/>
        </p:nvSpPr>
        <p:spPr>
          <a:xfrm>
            <a:off x="6777269" y="1919857"/>
            <a:ext cx="4254233" cy="2167068"/>
          </a:xfrm>
          <a:prstGeom prst="rect">
            <a:avLst/>
          </a:prstGeom>
        </p:spPr>
        <p:txBody>
          <a:bodyPr lIns="0" tIns="0" rIns="0" bIns="0" rtlCol="0" anchor="t">
            <a:spAutoFit/>
          </a:bodyPr>
          <a:lstStyle/>
          <a:p>
            <a:pPr>
              <a:lnSpc>
                <a:spcPts val="1920"/>
              </a:lnSpc>
            </a:pPr>
            <a:r>
              <a:rPr lang="en-AU" sz="1200" b="1" dirty="0">
                <a:solidFill>
                  <a:srgbClr val="00263B"/>
                </a:solidFill>
                <a:latin typeface="Canva Sans Medium"/>
              </a:rPr>
              <a:t>Caps are placed on how much can be added to super. </a:t>
            </a:r>
          </a:p>
          <a:p>
            <a:pPr>
              <a:lnSpc>
                <a:spcPts val="1920"/>
              </a:lnSpc>
            </a:pPr>
            <a:endParaRPr lang="en-AU" sz="1200" b="1" dirty="0">
              <a:solidFill>
                <a:srgbClr val="00263B"/>
              </a:solidFill>
              <a:latin typeface="Canva Sans Medium"/>
            </a:endParaRPr>
          </a:p>
          <a:p>
            <a:pPr>
              <a:lnSpc>
                <a:spcPts val="1920"/>
              </a:lnSpc>
            </a:pPr>
            <a:r>
              <a:rPr lang="en-AU" sz="1200" b="1" dirty="0">
                <a:solidFill>
                  <a:srgbClr val="00263B"/>
                </a:solidFill>
                <a:latin typeface="Canva Sans Medium"/>
              </a:rPr>
              <a:t>Set by the ATO and may change periodically.</a:t>
            </a:r>
            <a:r>
              <a:rPr lang="en-US" sz="1200" b="1" dirty="0">
                <a:solidFill>
                  <a:srgbClr val="00263B"/>
                </a:solidFill>
                <a:latin typeface="Canva Sans Medium"/>
                <a:sym typeface="Canva Sans Medium"/>
              </a:rPr>
              <a:t> If breached, additional tax might be payable. </a:t>
            </a:r>
          </a:p>
          <a:p>
            <a:pPr>
              <a:lnSpc>
                <a:spcPts val="1920"/>
              </a:lnSpc>
            </a:pPr>
            <a:endParaRPr lang="en-US" sz="1200" b="1" dirty="0">
              <a:solidFill>
                <a:srgbClr val="00263B"/>
              </a:solidFill>
              <a:latin typeface="Canva Sans Medium"/>
              <a:ea typeface="Canva Sans Medium"/>
              <a:cs typeface="Canva Sans Medium"/>
              <a:sym typeface="Canva Sans Medium"/>
            </a:endParaRPr>
          </a:p>
          <a:p>
            <a:pPr>
              <a:lnSpc>
                <a:spcPts val="1920"/>
              </a:lnSpc>
            </a:pPr>
            <a:r>
              <a:rPr lang="en-US" sz="1200" b="1" dirty="0">
                <a:solidFill>
                  <a:srgbClr val="00263B"/>
                </a:solidFill>
                <a:latin typeface="Canva Sans Medium"/>
                <a:ea typeface="Canva Sans Medium"/>
                <a:cs typeface="Canva Sans Medium"/>
                <a:sym typeface="Canva Sans Medium"/>
              </a:rPr>
              <a:t>Two types:</a:t>
            </a:r>
          </a:p>
          <a:p>
            <a:pPr marL="259093" lvl="1" indent="-129546">
              <a:lnSpc>
                <a:spcPts val="1920"/>
              </a:lnSpc>
              <a:buFont typeface="Arial"/>
              <a:buChar char="•"/>
            </a:pPr>
            <a:r>
              <a:rPr lang="en-US" sz="1200" b="1" dirty="0">
                <a:solidFill>
                  <a:srgbClr val="00263B"/>
                </a:solidFill>
                <a:latin typeface="Canva Sans Medium"/>
                <a:ea typeface="Canva Sans Medium"/>
                <a:cs typeface="Canva Sans Medium"/>
                <a:sym typeface="Canva Sans Medium"/>
              </a:rPr>
              <a:t>concessional | pre-tax contributions</a:t>
            </a:r>
          </a:p>
          <a:p>
            <a:pPr marL="259093" lvl="1" indent="-129546">
              <a:lnSpc>
                <a:spcPts val="1920"/>
              </a:lnSpc>
              <a:buFont typeface="Arial"/>
              <a:buChar char="•"/>
            </a:pPr>
            <a:r>
              <a:rPr lang="en-US" sz="1200" b="1" dirty="0">
                <a:solidFill>
                  <a:srgbClr val="00263B"/>
                </a:solidFill>
                <a:latin typeface="Canva Sans Medium"/>
                <a:ea typeface="Canva Sans Medium"/>
                <a:cs typeface="Canva Sans Medium"/>
                <a:sym typeface="Canva Sans Medium"/>
              </a:rPr>
              <a:t>non-concessional | post-tax contributions</a:t>
            </a:r>
          </a:p>
          <a:p>
            <a:pPr>
              <a:lnSpc>
                <a:spcPts val="1920"/>
              </a:lnSpc>
            </a:pPr>
            <a:endParaRPr lang="en-US" sz="1200" b="1" dirty="0">
              <a:solidFill>
                <a:srgbClr val="00263B"/>
              </a:solidFill>
              <a:latin typeface="Canva Sans Medium"/>
              <a:ea typeface="Canva Sans Medium"/>
              <a:cs typeface="Canva Sans Medium"/>
              <a:sym typeface="Canva Sans Medium"/>
            </a:endParaRPr>
          </a:p>
        </p:txBody>
      </p:sp>
      <p:sp>
        <p:nvSpPr>
          <p:cNvPr id="21" name="TextBox 21"/>
          <p:cNvSpPr txBox="1"/>
          <p:nvPr/>
        </p:nvSpPr>
        <p:spPr>
          <a:xfrm>
            <a:off x="6777269" y="1584104"/>
            <a:ext cx="4254233" cy="258276"/>
          </a:xfrm>
          <a:prstGeom prst="rect">
            <a:avLst/>
          </a:prstGeom>
        </p:spPr>
        <p:txBody>
          <a:bodyPr lIns="0" tIns="0" rIns="0" bIns="0" rtlCol="0" anchor="t">
            <a:spAutoFit/>
          </a:bodyPr>
          <a:lstStyle/>
          <a:p>
            <a:pPr>
              <a:lnSpc>
                <a:spcPts val="2239"/>
              </a:lnSpc>
            </a:pPr>
            <a:r>
              <a:rPr lang="en-US" sz="1600" b="1">
                <a:solidFill>
                  <a:srgbClr val="1DCECE"/>
                </a:solidFill>
                <a:latin typeface="Canva Sans Medium"/>
                <a:ea typeface="Canva Sans Medium"/>
                <a:cs typeface="Canva Sans Medium"/>
                <a:sym typeface="Canva Sans Medium"/>
              </a:rPr>
              <a:t>CONTRIBUTION caps - accumulation</a:t>
            </a:r>
          </a:p>
        </p:txBody>
      </p:sp>
      <p:sp>
        <p:nvSpPr>
          <p:cNvPr id="22" name="TextBox 22"/>
          <p:cNvSpPr txBox="1"/>
          <p:nvPr/>
        </p:nvSpPr>
        <p:spPr>
          <a:xfrm>
            <a:off x="6777269" y="4168910"/>
            <a:ext cx="4254233" cy="258276"/>
          </a:xfrm>
          <a:prstGeom prst="rect">
            <a:avLst/>
          </a:prstGeom>
        </p:spPr>
        <p:txBody>
          <a:bodyPr lIns="0" tIns="0" rIns="0" bIns="0" rtlCol="0" anchor="t">
            <a:spAutoFit/>
          </a:bodyPr>
          <a:lstStyle/>
          <a:p>
            <a:pPr>
              <a:lnSpc>
                <a:spcPts val="2239"/>
              </a:lnSpc>
            </a:pPr>
            <a:r>
              <a:rPr lang="en-US" sz="1600" b="1" dirty="0">
                <a:solidFill>
                  <a:srgbClr val="1DCECE"/>
                </a:solidFill>
                <a:latin typeface="Canva Sans Medium"/>
                <a:ea typeface="Canva Sans Medium"/>
                <a:cs typeface="Canva Sans Medium"/>
                <a:sym typeface="Canva Sans Medium"/>
              </a:rPr>
              <a:t>CONTRIBUTION caps - defined benefit</a:t>
            </a:r>
          </a:p>
        </p:txBody>
      </p:sp>
      <p:sp>
        <p:nvSpPr>
          <p:cNvPr id="23" name="TextBox 23"/>
          <p:cNvSpPr txBox="1"/>
          <p:nvPr/>
        </p:nvSpPr>
        <p:spPr>
          <a:xfrm>
            <a:off x="6777269" y="4502921"/>
            <a:ext cx="4254233" cy="461473"/>
          </a:xfrm>
          <a:prstGeom prst="rect">
            <a:avLst/>
          </a:prstGeom>
        </p:spPr>
        <p:txBody>
          <a:bodyPr lIns="0" tIns="0" rIns="0" bIns="0" rtlCol="0" anchor="t">
            <a:spAutoFit/>
          </a:bodyPr>
          <a:lstStyle/>
          <a:p>
            <a:pPr>
              <a:lnSpc>
                <a:spcPts val="1920"/>
              </a:lnSpc>
            </a:pPr>
            <a:r>
              <a:rPr lang="en-US" sz="1200" b="1">
                <a:solidFill>
                  <a:srgbClr val="00263B"/>
                </a:solidFill>
                <a:latin typeface="Canva Sans Medium"/>
                <a:ea typeface="Canva Sans Medium"/>
                <a:cs typeface="Canva Sans Medium"/>
                <a:sym typeface="Canva Sans Medium"/>
              </a:rPr>
              <a:t>For employees asking about these - refer to the cap space estimator</a:t>
            </a:r>
          </a:p>
        </p:txBody>
      </p:sp>
      <p:sp>
        <p:nvSpPr>
          <p:cNvPr id="24" name="TextBox 24"/>
          <p:cNvSpPr txBox="1"/>
          <p:nvPr/>
        </p:nvSpPr>
        <p:spPr>
          <a:xfrm>
            <a:off x="685800" y="3926340"/>
            <a:ext cx="3897775" cy="1070614"/>
          </a:xfrm>
          <a:prstGeom prst="rect">
            <a:avLst/>
          </a:prstGeom>
        </p:spPr>
        <p:txBody>
          <a:bodyPr lIns="0" tIns="0" rIns="0" bIns="0" rtlCol="0" anchor="t">
            <a:spAutoFit/>
          </a:bodyPr>
          <a:lstStyle/>
          <a:p>
            <a:pPr>
              <a:lnSpc>
                <a:spcPts val="1680"/>
              </a:lnSpc>
            </a:pPr>
            <a:r>
              <a:rPr lang="en-US" sz="1200" b="1">
                <a:solidFill>
                  <a:srgbClr val="00263B"/>
                </a:solidFill>
                <a:latin typeface="Canva Sans Medium"/>
                <a:ea typeface="Canva Sans Medium"/>
                <a:cs typeface="Canva Sans Medium"/>
                <a:sym typeface="Canva Sans Medium"/>
              </a:rPr>
              <a:t>The concessional contributions cap for 24/25 is $30,000.</a:t>
            </a:r>
          </a:p>
          <a:p>
            <a:pPr>
              <a:lnSpc>
                <a:spcPts val="1680"/>
              </a:lnSpc>
            </a:pPr>
            <a:endParaRPr lang="en-US" sz="1200" b="1">
              <a:solidFill>
                <a:srgbClr val="00263B"/>
              </a:solidFill>
              <a:latin typeface="Canva Sans Medium"/>
              <a:ea typeface="Canva Sans Medium"/>
              <a:cs typeface="Canva Sans Medium"/>
              <a:sym typeface="Canva Sans Medium"/>
            </a:endParaRPr>
          </a:p>
          <a:p>
            <a:pPr>
              <a:lnSpc>
                <a:spcPts val="1680"/>
              </a:lnSpc>
            </a:pPr>
            <a:r>
              <a:rPr lang="en-US" sz="1200" b="1">
                <a:solidFill>
                  <a:srgbClr val="00263B"/>
                </a:solidFill>
                <a:latin typeface="Canva Sans Medium"/>
                <a:ea typeface="Canva Sans Medium"/>
                <a:cs typeface="Canva Sans Medium"/>
                <a:sym typeface="Canva Sans Medium"/>
              </a:rPr>
              <a:t>The annual non-concessional contributions cap for the 2024–25 financial year is $120,000.</a:t>
            </a:r>
          </a:p>
        </p:txBody>
      </p:sp>
      <p:sp>
        <p:nvSpPr>
          <p:cNvPr id="25" name="TextBox 25"/>
          <p:cNvSpPr txBox="1"/>
          <p:nvPr/>
        </p:nvSpPr>
        <p:spPr>
          <a:xfrm>
            <a:off x="685801" y="3407773"/>
            <a:ext cx="3152239" cy="258276"/>
          </a:xfrm>
          <a:prstGeom prst="rect">
            <a:avLst/>
          </a:prstGeom>
        </p:spPr>
        <p:txBody>
          <a:bodyPr lIns="0" tIns="0" rIns="0" bIns="0" rtlCol="0" anchor="t">
            <a:spAutoFit/>
          </a:bodyPr>
          <a:lstStyle/>
          <a:p>
            <a:pPr>
              <a:lnSpc>
                <a:spcPts val="2239"/>
              </a:lnSpc>
            </a:pPr>
            <a:r>
              <a:rPr lang="en-US" sz="1600" b="1">
                <a:solidFill>
                  <a:srgbClr val="C6AA76"/>
                </a:solidFill>
                <a:latin typeface="Canva Sans Medium"/>
                <a:ea typeface="Canva Sans Medium"/>
                <a:cs typeface="Canva Sans Medium"/>
                <a:sym typeface="Canva Sans Medium"/>
              </a:rPr>
              <a:t>2024- 2025 CAPS</a:t>
            </a:r>
          </a:p>
        </p:txBody>
      </p:sp>
      <p:sp>
        <p:nvSpPr>
          <p:cNvPr id="26" name="TextBox 26"/>
          <p:cNvSpPr txBox="1"/>
          <p:nvPr/>
        </p:nvSpPr>
        <p:spPr>
          <a:xfrm>
            <a:off x="685800" y="1273296"/>
            <a:ext cx="4254233" cy="615553"/>
          </a:xfrm>
          <a:prstGeom prst="rect">
            <a:avLst/>
          </a:prstGeom>
        </p:spPr>
        <p:txBody>
          <a:bodyPr lIns="0" tIns="0" rIns="0" bIns="0" rtlCol="0" anchor="t">
            <a:spAutoFit/>
          </a:bodyPr>
          <a:lstStyle/>
          <a:p>
            <a:pPr>
              <a:lnSpc>
                <a:spcPts val="4800"/>
              </a:lnSpc>
            </a:pPr>
            <a:r>
              <a:rPr lang="en-US" sz="4000">
                <a:solidFill>
                  <a:srgbClr val="1DCECE"/>
                </a:solidFill>
                <a:latin typeface="Canva Sans"/>
                <a:ea typeface="Canva Sans"/>
                <a:cs typeface="Canva Sans"/>
                <a:sym typeface="Canva Sans"/>
              </a:rPr>
              <a:t>Contributions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4433" y="1997871"/>
            <a:ext cx="2124471" cy="2057400"/>
            <a:chOff x="0" y="0"/>
            <a:chExt cx="839297" cy="812800"/>
          </a:xfrm>
        </p:grpSpPr>
        <p:sp>
          <p:nvSpPr>
            <p:cNvPr id="3" name="Freeform 3"/>
            <p:cNvSpPr/>
            <p:nvPr/>
          </p:nvSpPr>
          <p:spPr>
            <a:xfrm>
              <a:off x="0" y="0"/>
              <a:ext cx="839297" cy="812800"/>
            </a:xfrm>
            <a:custGeom>
              <a:avLst/>
              <a:gdLst/>
              <a:ahLst/>
              <a:cxnLst/>
              <a:rect l="l" t="t" r="r" b="b"/>
              <a:pathLst>
                <a:path w="839297" h="812800">
                  <a:moveTo>
                    <a:pt x="419649" y="0"/>
                  </a:moveTo>
                  <a:cubicBezTo>
                    <a:pt x="187883" y="0"/>
                    <a:pt x="0" y="181951"/>
                    <a:pt x="0" y="406400"/>
                  </a:cubicBezTo>
                  <a:cubicBezTo>
                    <a:pt x="0" y="630849"/>
                    <a:pt x="187883" y="812800"/>
                    <a:pt x="419649" y="812800"/>
                  </a:cubicBezTo>
                  <a:cubicBezTo>
                    <a:pt x="651414" y="812800"/>
                    <a:pt x="839297" y="630849"/>
                    <a:pt x="839297" y="406400"/>
                  </a:cubicBezTo>
                  <a:cubicBezTo>
                    <a:pt x="839297" y="181951"/>
                    <a:pt x="651414" y="0"/>
                    <a:pt x="419649" y="0"/>
                  </a:cubicBezTo>
                  <a:close/>
                </a:path>
              </a:pathLst>
            </a:custGeom>
            <a:solidFill>
              <a:srgbClr val="00616B"/>
            </a:solidFill>
          </p:spPr>
          <p:txBody>
            <a:bodyPr/>
            <a:lstStyle/>
            <a:p>
              <a:endParaRPr lang="en-AU" sz="1200"/>
            </a:p>
          </p:txBody>
        </p:sp>
        <p:sp>
          <p:nvSpPr>
            <p:cNvPr id="4" name="TextBox 4"/>
            <p:cNvSpPr txBox="1"/>
            <p:nvPr/>
          </p:nvSpPr>
          <p:spPr>
            <a:xfrm>
              <a:off x="78684" y="-142875"/>
              <a:ext cx="681929" cy="879475"/>
            </a:xfrm>
            <a:prstGeom prst="rect">
              <a:avLst/>
            </a:prstGeom>
          </p:spPr>
          <p:txBody>
            <a:bodyPr lIns="33867" tIns="33867" rIns="33867" bIns="33867" rtlCol="0" anchor="ctr"/>
            <a:lstStyle/>
            <a:p>
              <a:pPr algn="ctr">
                <a:lnSpc>
                  <a:spcPts val="3000"/>
                </a:lnSpc>
              </a:pPr>
              <a:r>
                <a:rPr lang="en-US" sz="1200">
                  <a:solidFill>
                    <a:srgbClr val="FFFFFF"/>
                  </a:solidFill>
                  <a:latin typeface="Canva Sans"/>
                  <a:ea typeface="Canva Sans"/>
                  <a:cs typeface="Canva Sans"/>
                  <a:sym typeface="Canva Sans"/>
                </a:rPr>
                <a:t>PSSap - life PLUS Auto  &amp; lifePLUS Choice</a:t>
              </a:r>
            </a:p>
          </p:txBody>
        </p:sp>
      </p:grpSp>
      <p:grpSp>
        <p:nvGrpSpPr>
          <p:cNvPr id="5" name="Group 5"/>
          <p:cNvGrpSpPr/>
          <p:nvPr/>
        </p:nvGrpSpPr>
        <p:grpSpPr>
          <a:xfrm>
            <a:off x="6475803" y="1997871"/>
            <a:ext cx="2057400" cy="205740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16B"/>
            </a:solidFill>
          </p:spPr>
          <p:txBody>
            <a:bodyPr/>
            <a:lstStyle/>
            <a:p>
              <a:endParaRPr lang="en-AU" sz="1200" dirty="0"/>
            </a:p>
          </p:txBody>
        </p:sp>
        <p:sp>
          <p:nvSpPr>
            <p:cNvPr id="7" name="TextBox 7"/>
            <p:cNvSpPr txBox="1"/>
            <p:nvPr/>
          </p:nvSpPr>
          <p:spPr>
            <a:xfrm>
              <a:off x="76200" y="-142875"/>
              <a:ext cx="660400" cy="879475"/>
            </a:xfrm>
            <a:prstGeom prst="rect">
              <a:avLst/>
            </a:prstGeom>
          </p:spPr>
          <p:txBody>
            <a:bodyPr lIns="33867" tIns="33867" rIns="33867" bIns="33867" rtlCol="0" anchor="ctr"/>
            <a:lstStyle/>
            <a:p>
              <a:pPr algn="ctr">
                <a:lnSpc>
                  <a:spcPts val="3000"/>
                </a:lnSpc>
              </a:pPr>
              <a:r>
                <a:rPr lang="en-US" sz="1200" dirty="0">
                  <a:solidFill>
                    <a:srgbClr val="FFFFFF"/>
                  </a:solidFill>
                  <a:latin typeface="Canva Sans"/>
                  <a:ea typeface="Canva Sans"/>
                  <a:cs typeface="Canva Sans"/>
                  <a:sym typeface="Canva Sans"/>
                </a:rPr>
                <a:t>CSS</a:t>
              </a:r>
            </a:p>
          </p:txBody>
        </p:sp>
      </p:grpSp>
      <p:grpSp>
        <p:nvGrpSpPr>
          <p:cNvPr id="8" name="Group 8"/>
          <p:cNvGrpSpPr/>
          <p:nvPr/>
        </p:nvGrpSpPr>
        <p:grpSpPr>
          <a:xfrm>
            <a:off x="8781345" y="1983047"/>
            <a:ext cx="2057400" cy="205740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16B"/>
            </a:solidFill>
          </p:spPr>
          <p:txBody>
            <a:bodyPr/>
            <a:lstStyle/>
            <a:p>
              <a:endParaRPr lang="en-AU" sz="1200"/>
            </a:p>
          </p:txBody>
        </p:sp>
        <p:sp>
          <p:nvSpPr>
            <p:cNvPr id="10" name="TextBox 10"/>
            <p:cNvSpPr txBox="1"/>
            <p:nvPr/>
          </p:nvSpPr>
          <p:spPr>
            <a:xfrm>
              <a:off x="76200" y="-142875"/>
              <a:ext cx="660400" cy="879475"/>
            </a:xfrm>
            <a:prstGeom prst="rect">
              <a:avLst/>
            </a:prstGeom>
          </p:spPr>
          <p:txBody>
            <a:bodyPr lIns="33867" tIns="33867" rIns="33867" bIns="33867" rtlCol="0" anchor="ctr"/>
            <a:lstStyle/>
            <a:p>
              <a:pPr algn="ctr">
                <a:lnSpc>
                  <a:spcPts val="3000"/>
                </a:lnSpc>
              </a:pPr>
              <a:r>
                <a:rPr lang="en-US" sz="1200">
                  <a:solidFill>
                    <a:srgbClr val="FFFFFF"/>
                  </a:solidFill>
                  <a:latin typeface="Canva Sans"/>
                  <a:ea typeface="Canva Sans"/>
                  <a:cs typeface="Canva Sans"/>
                  <a:sym typeface="Canva Sans"/>
                </a:rPr>
                <a:t>PSS</a:t>
              </a:r>
            </a:p>
          </p:txBody>
        </p:sp>
      </p:grpSp>
      <p:sp>
        <p:nvSpPr>
          <p:cNvPr id="11" name="TextBox 11"/>
          <p:cNvSpPr txBox="1"/>
          <p:nvPr/>
        </p:nvSpPr>
        <p:spPr>
          <a:xfrm>
            <a:off x="1006854" y="4696343"/>
            <a:ext cx="3924101" cy="1439946"/>
          </a:xfrm>
          <a:prstGeom prst="rect">
            <a:avLst/>
          </a:prstGeom>
        </p:spPr>
        <p:txBody>
          <a:bodyPr lIns="0" tIns="0" rIns="0" bIns="0" rtlCol="0" anchor="t">
            <a:spAutoFit/>
          </a:bodyPr>
          <a:lstStyle/>
          <a:p>
            <a:pPr>
              <a:lnSpc>
                <a:spcPts val="1867"/>
              </a:lnSpc>
            </a:pPr>
            <a:r>
              <a:rPr lang="en-US" sz="1333" b="1">
                <a:solidFill>
                  <a:srgbClr val="00263B"/>
                </a:solidFill>
                <a:latin typeface="Canva Sans Medium"/>
                <a:ea typeface="Canva Sans Medium"/>
                <a:cs typeface="Canva Sans Medium"/>
                <a:sym typeface="Canva Sans Medium"/>
              </a:rPr>
              <a:t>Income protection, plus access to rehabilitation</a:t>
            </a:r>
          </a:p>
          <a:p>
            <a:pPr>
              <a:lnSpc>
                <a:spcPts val="1867"/>
              </a:lnSpc>
            </a:pPr>
            <a:r>
              <a:rPr lang="en-US" sz="1333" b="1">
                <a:solidFill>
                  <a:srgbClr val="00263B"/>
                </a:solidFill>
                <a:latin typeface="Canva Sans Medium"/>
                <a:ea typeface="Canva Sans Medium"/>
                <a:cs typeface="Canva Sans Medium"/>
                <a:sym typeface="Canva Sans Medium"/>
              </a:rPr>
              <a:t>services if/when required</a:t>
            </a:r>
          </a:p>
          <a:p>
            <a:pPr>
              <a:lnSpc>
                <a:spcPts val="1867"/>
              </a:lnSpc>
            </a:pPr>
            <a:endParaRPr lang="en-US" sz="1333" b="1">
              <a:solidFill>
                <a:srgbClr val="00263B"/>
              </a:solidFill>
              <a:latin typeface="Canva Sans Medium"/>
              <a:ea typeface="Canva Sans Medium"/>
              <a:cs typeface="Canva Sans Medium"/>
              <a:sym typeface="Canva Sans Medium"/>
            </a:endParaRPr>
          </a:p>
          <a:p>
            <a:pPr>
              <a:lnSpc>
                <a:spcPts val="1867"/>
              </a:lnSpc>
            </a:pPr>
            <a:r>
              <a:rPr lang="en-US" sz="1333" b="1">
                <a:solidFill>
                  <a:srgbClr val="00263B"/>
                </a:solidFill>
                <a:latin typeface="Canva Sans Medium"/>
                <a:ea typeface="Canva Sans Medium"/>
                <a:cs typeface="Canva Sans Medium"/>
                <a:sym typeface="Canva Sans Medium"/>
              </a:rPr>
              <a:t>Death &amp; Total Permanent Disablement ‘TPD</a:t>
            </a:r>
          </a:p>
          <a:p>
            <a:pPr>
              <a:lnSpc>
                <a:spcPts val="1867"/>
              </a:lnSpc>
            </a:pPr>
            <a:endParaRPr lang="en-US" sz="1333" b="1">
              <a:solidFill>
                <a:srgbClr val="00263B"/>
              </a:solidFill>
              <a:latin typeface="Canva Sans Medium"/>
              <a:ea typeface="Canva Sans Medium"/>
              <a:cs typeface="Canva Sans Medium"/>
              <a:sym typeface="Canva Sans Medium"/>
            </a:endParaRPr>
          </a:p>
          <a:p>
            <a:pPr>
              <a:lnSpc>
                <a:spcPts val="1867"/>
              </a:lnSpc>
            </a:pPr>
            <a:r>
              <a:rPr lang="en-US" sz="1333" b="1">
                <a:solidFill>
                  <a:srgbClr val="00263B"/>
                </a:solidFill>
                <a:latin typeface="Canva Sans Medium"/>
                <a:ea typeface="Canva Sans Medium"/>
                <a:cs typeface="Canva Sans Medium"/>
                <a:sym typeface="Canva Sans Medium"/>
              </a:rPr>
              <a:t>Terminal illness</a:t>
            </a:r>
          </a:p>
        </p:txBody>
      </p:sp>
      <p:sp>
        <p:nvSpPr>
          <p:cNvPr id="12" name="TextBox 12"/>
          <p:cNvSpPr txBox="1"/>
          <p:nvPr/>
        </p:nvSpPr>
        <p:spPr>
          <a:xfrm>
            <a:off x="685800" y="4263718"/>
            <a:ext cx="3411977" cy="327718"/>
          </a:xfrm>
          <a:prstGeom prst="rect">
            <a:avLst/>
          </a:prstGeom>
        </p:spPr>
        <p:txBody>
          <a:bodyPr lIns="0" tIns="0" rIns="0" bIns="0" rtlCol="0" anchor="t">
            <a:spAutoFit/>
          </a:bodyPr>
          <a:lstStyle/>
          <a:p>
            <a:pPr>
              <a:lnSpc>
                <a:spcPts val="2800"/>
              </a:lnSpc>
            </a:pPr>
            <a:r>
              <a:rPr lang="en-US" sz="2000">
                <a:solidFill>
                  <a:srgbClr val="C6AA76"/>
                </a:solidFill>
                <a:latin typeface="Canva Sans"/>
                <a:ea typeface="Canva Sans"/>
                <a:cs typeface="Canva Sans"/>
                <a:sym typeface="Canva Sans"/>
              </a:rPr>
              <a:t>What's included</a:t>
            </a:r>
          </a:p>
        </p:txBody>
      </p:sp>
      <p:grpSp>
        <p:nvGrpSpPr>
          <p:cNvPr id="13" name="Group 13"/>
          <p:cNvGrpSpPr/>
          <p:nvPr/>
        </p:nvGrpSpPr>
        <p:grpSpPr>
          <a:xfrm>
            <a:off x="685800" y="4728094"/>
            <a:ext cx="227329" cy="1378501"/>
            <a:chOff x="0" y="0"/>
            <a:chExt cx="454659" cy="2757001"/>
          </a:xfrm>
        </p:grpSpPr>
        <p:grpSp>
          <p:nvGrpSpPr>
            <p:cNvPr id="14" name="Group 14"/>
            <p:cNvGrpSpPr/>
            <p:nvPr/>
          </p:nvGrpSpPr>
          <p:grpSpPr>
            <a:xfrm rot="2417435">
              <a:off x="97377" y="37005"/>
              <a:ext cx="259906" cy="396511"/>
              <a:chOff x="0" y="0"/>
              <a:chExt cx="419230" cy="639574"/>
            </a:xfrm>
          </p:grpSpPr>
          <p:sp>
            <p:nvSpPr>
              <p:cNvPr id="15" name="Freeform 15"/>
              <p:cNvSpPr/>
              <p:nvPr/>
            </p:nvSpPr>
            <p:spPr>
              <a:xfrm>
                <a:off x="0" y="0"/>
                <a:ext cx="419230" cy="639574"/>
              </a:xfrm>
              <a:custGeom>
                <a:avLst/>
                <a:gdLst/>
                <a:ahLst/>
                <a:cxnLst/>
                <a:rect l="l" t="t" r="r" b="b"/>
                <a:pathLst>
                  <a:path w="419230" h="639574">
                    <a:moveTo>
                      <a:pt x="209615" y="0"/>
                    </a:moveTo>
                    <a:cubicBezTo>
                      <a:pt x="93848" y="0"/>
                      <a:pt x="0" y="143173"/>
                      <a:pt x="0" y="319787"/>
                    </a:cubicBezTo>
                    <a:cubicBezTo>
                      <a:pt x="0" y="496400"/>
                      <a:pt x="93848" y="639574"/>
                      <a:pt x="209615" y="639574"/>
                    </a:cubicBezTo>
                    <a:cubicBezTo>
                      <a:pt x="325382" y="639574"/>
                      <a:pt x="419230" y="496400"/>
                      <a:pt x="419230" y="319787"/>
                    </a:cubicBezTo>
                    <a:cubicBezTo>
                      <a:pt x="419230" y="143173"/>
                      <a:pt x="325382" y="0"/>
                      <a:pt x="209615" y="0"/>
                    </a:cubicBezTo>
                    <a:close/>
                  </a:path>
                </a:pathLst>
              </a:custGeom>
              <a:solidFill>
                <a:srgbClr val="1DCECE"/>
              </a:solidFill>
            </p:spPr>
            <p:txBody>
              <a:bodyPr/>
              <a:lstStyle/>
              <a:p>
                <a:endParaRPr lang="en-AU" sz="1200"/>
              </a:p>
            </p:txBody>
          </p:sp>
          <p:sp>
            <p:nvSpPr>
              <p:cNvPr id="16" name="TextBox 16"/>
              <p:cNvSpPr txBox="1"/>
              <p:nvPr/>
            </p:nvSpPr>
            <p:spPr>
              <a:xfrm>
                <a:off x="39303" y="88535"/>
                <a:ext cx="340624" cy="491079"/>
              </a:xfrm>
              <a:prstGeom prst="rect">
                <a:avLst/>
              </a:prstGeom>
            </p:spPr>
            <p:txBody>
              <a:bodyPr lIns="33867" tIns="33867" rIns="33867" bIns="33867" rtlCol="0" anchor="ctr"/>
              <a:lstStyle/>
              <a:p>
                <a:pPr algn="ctr">
                  <a:lnSpc>
                    <a:spcPts val="1760"/>
                  </a:lnSpc>
                </a:pPr>
                <a:endParaRPr sz="1200"/>
              </a:p>
            </p:txBody>
          </p:sp>
        </p:grpSp>
        <p:grpSp>
          <p:nvGrpSpPr>
            <p:cNvPr id="17" name="Group 17"/>
            <p:cNvGrpSpPr/>
            <p:nvPr/>
          </p:nvGrpSpPr>
          <p:grpSpPr>
            <a:xfrm rot="2417435">
              <a:off x="97377" y="1392772"/>
              <a:ext cx="259906" cy="396511"/>
              <a:chOff x="0" y="0"/>
              <a:chExt cx="419230" cy="639574"/>
            </a:xfrm>
          </p:grpSpPr>
          <p:sp>
            <p:nvSpPr>
              <p:cNvPr id="18" name="Freeform 18"/>
              <p:cNvSpPr/>
              <p:nvPr/>
            </p:nvSpPr>
            <p:spPr>
              <a:xfrm>
                <a:off x="0" y="0"/>
                <a:ext cx="419230" cy="639574"/>
              </a:xfrm>
              <a:custGeom>
                <a:avLst/>
                <a:gdLst/>
                <a:ahLst/>
                <a:cxnLst/>
                <a:rect l="l" t="t" r="r" b="b"/>
                <a:pathLst>
                  <a:path w="419230" h="639574">
                    <a:moveTo>
                      <a:pt x="209615" y="0"/>
                    </a:moveTo>
                    <a:cubicBezTo>
                      <a:pt x="93848" y="0"/>
                      <a:pt x="0" y="143173"/>
                      <a:pt x="0" y="319787"/>
                    </a:cubicBezTo>
                    <a:cubicBezTo>
                      <a:pt x="0" y="496400"/>
                      <a:pt x="93848" y="639574"/>
                      <a:pt x="209615" y="639574"/>
                    </a:cubicBezTo>
                    <a:cubicBezTo>
                      <a:pt x="325382" y="639574"/>
                      <a:pt x="419230" y="496400"/>
                      <a:pt x="419230" y="319787"/>
                    </a:cubicBezTo>
                    <a:cubicBezTo>
                      <a:pt x="419230" y="143173"/>
                      <a:pt x="325382" y="0"/>
                      <a:pt x="209615" y="0"/>
                    </a:cubicBezTo>
                    <a:close/>
                  </a:path>
                </a:pathLst>
              </a:custGeom>
              <a:solidFill>
                <a:srgbClr val="1DCECE"/>
              </a:solidFill>
            </p:spPr>
            <p:txBody>
              <a:bodyPr/>
              <a:lstStyle/>
              <a:p>
                <a:endParaRPr lang="en-AU" sz="1200"/>
              </a:p>
            </p:txBody>
          </p:sp>
          <p:sp>
            <p:nvSpPr>
              <p:cNvPr id="19" name="TextBox 19"/>
              <p:cNvSpPr txBox="1"/>
              <p:nvPr/>
            </p:nvSpPr>
            <p:spPr>
              <a:xfrm>
                <a:off x="39303" y="88535"/>
                <a:ext cx="340624" cy="491079"/>
              </a:xfrm>
              <a:prstGeom prst="rect">
                <a:avLst/>
              </a:prstGeom>
            </p:spPr>
            <p:txBody>
              <a:bodyPr lIns="33867" tIns="33867" rIns="33867" bIns="33867" rtlCol="0" anchor="ctr"/>
              <a:lstStyle/>
              <a:p>
                <a:pPr algn="ctr">
                  <a:lnSpc>
                    <a:spcPts val="1760"/>
                  </a:lnSpc>
                </a:pPr>
                <a:endParaRPr sz="1200"/>
              </a:p>
            </p:txBody>
          </p:sp>
        </p:grpSp>
        <p:grpSp>
          <p:nvGrpSpPr>
            <p:cNvPr id="20" name="Group 20"/>
            <p:cNvGrpSpPr/>
            <p:nvPr/>
          </p:nvGrpSpPr>
          <p:grpSpPr>
            <a:xfrm rot="2417435">
              <a:off x="97377" y="2323485"/>
              <a:ext cx="259906" cy="396511"/>
              <a:chOff x="0" y="0"/>
              <a:chExt cx="419230" cy="639574"/>
            </a:xfrm>
          </p:grpSpPr>
          <p:sp>
            <p:nvSpPr>
              <p:cNvPr id="21" name="Freeform 21"/>
              <p:cNvSpPr/>
              <p:nvPr/>
            </p:nvSpPr>
            <p:spPr>
              <a:xfrm>
                <a:off x="0" y="0"/>
                <a:ext cx="419230" cy="639574"/>
              </a:xfrm>
              <a:custGeom>
                <a:avLst/>
                <a:gdLst/>
                <a:ahLst/>
                <a:cxnLst/>
                <a:rect l="l" t="t" r="r" b="b"/>
                <a:pathLst>
                  <a:path w="419230" h="639574">
                    <a:moveTo>
                      <a:pt x="209615" y="0"/>
                    </a:moveTo>
                    <a:cubicBezTo>
                      <a:pt x="93848" y="0"/>
                      <a:pt x="0" y="143173"/>
                      <a:pt x="0" y="319787"/>
                    </a:cubicBezTo>
                    <a:cubicBezTo>
                      <a:pt x="0" y="496400"/>
                      <a:pt x="93848" y="639574"/>
                      <a:pt x="209615" y="639574"/>
                    </a:cubicBezTo>
                    <a:cubicBezTo>
                      <a:pt x="325382" y="639574"/>
                      <a:pt x="419230" y="496400"/>
                      <a:pt x="419230" y="319787"/>
                    </a:cubicBezTo>
                    <a:cubicBezTo>
                      <a:pt x="419230" y="143173"/>
                      <a:pt x="325382" y="0"/>
                      <a:pt x="209615" y="0"/>
                    </a:cubicBezTo>
                    <a:close/>
                  </a:path>
                </a:pathLst>
              </a:custGeom>
              <a:solidFill>
                <a:srgbClr val="1DCECE"/>
              </a:solidFill>
            </p:spPr>
            <p:txBody>
              <a:bodyPr/>
              <a:lstStyle/>
              <a:p>
                <a:endParaRPr lang="en-AU" sz="1200"/>
              </a:p>
            </p:txBody>
          </p:sp>
          <p:sp>
            <p:nvSpPr>
              <p:cNvPr id="22" name="TextBox 22"/>
              <p:cNvSpPr txBox="1"/>
              <p:nvPr/>
            </p:nvSpPr>
            <p:spPr>
              <a:xfrm>
                <a:off x="39303" y="88535"/>
                <a:ext cx="340624" cy="491079"/>
              </a:xfrm>
              <a:prstGeom prst="rect">
                <a:avLst/>
              </a:prstGeom>
            </p:spPr>
            <p:txBody>
              <a:bodyPr lIns="33867" tIns="33867" rIns="33867" bIns="33867" rtlCol="0" anchor="ctr"/>
              <a:lstStyle/>
              <a:p>
                <a:pPr algn="ctr">
                  <a:lnSpc>
                    <a:spcPts val="1760"/>
                  </a:lnSpc>
                </a:pPr>
                <a:endParaRPr sz="1200"/>
              </a:p>
            </p:txBody>
          </p:sp>
        </p:grpSp>
        <p:sp>
          <p:nvSpPr>
            <p:cNvPr id="23" name="AutoShape 23"/>
            <p:cNvSpPr/>
            <p:nvPr/>
          </p:nvSpPr>
          <p:spPr>
            <a:xfrm>
              <a:off x="227330" y="470521"/>
              <a:ext cx="0" cy="885247"/>
            </a:xfrm>
            <a:prstGeom prst="line">
              <a:avLst/>
            </a:prstGeom>
            <a:ln w="38100" cap="flat">
              <a:solidFill>
                <a:srgbClr val="E1CFAD"/>
              </a:solidFill>
              <a:prstDash val="solid"/>
              <a:headEnd type="none" w="sm" len="sm"/>
              <a:tailEnd type="none" w="sm" len="sm"/>
            </a:ln>
          </p:spPr>
          <p:txBody>
            <a:bodyPr/>
            <a:lstStyle/>
            <a:p>
              <a:endParaRPr lang="en-AU" sz="1200"/>
            </a:p>
          </p:txBody>
        </p:sp>
        <p:sp>
          <p:nvSpPr>
            <p:cNvPr id="24" name="AutoShape 24"/>
            <p:cNvSpPr/>
            <p:nvPr/>
          </p:nvSpPr>
          <p:spPr>
            <a:xfrm>
              <a:off x="227330" y="1811161"/>
              <a:ext cx="0" cy="490446"/>
            </a:xfrm>
            <a:prstGeom prst="line">
              <a:avLst/>
            </a:prstGeom>
            <a:ln w="38100" cap="flat">
              <a:solidFill>
                <a:srgbClr val="E1CFAD"/>
              </a:solidFill>
              <a:prstDash val="solid"/>
              <a:headEnd type="none" w="sm" len="sm"/>
              <a:tailEnd type="none" w="sm" len="sm"/>
            </a:ln>
          </p:spPr>
          <p:txBody>
            <a:bodyPr/>
            <a:lstStyle/>
            <a:p>
              <a:endParaRPr lang="en-AU" sz="1200"/>
            </a:p>
          </p:txBody>
        </p:sp>
      </p:grpSp>
      <p:sp>
        <p:nvSpPr>
          <p:cNvPr id="25" name="TextBox 25"/>
          <p:cNvSpPr txBox="1"/>
          <p:nvPr/>
        </p:nvSpPr>
        <p:spPr>
          <a:xfrm>
            <a:off x="7075358" y="4263718"/>
            <a:ext cx="3411977" cy="327718"/>
          </a:xfrm>
          <a:prstGeom prst="rect">
            <a:avLst/>
          </a:prstGeom>
        </p:spPr>
        <p:txBody>
          <a:bodyPr lIns="0" tIns="0" rIns="0" bIns="0" rtlCol="0" anchor="t">
            <a:spAutoFit/>
          </a:bodyPr>
          <a:lstStyle/>
          <a:p>
            <a:pPr>
              <a:lnSpc>
                <a:spcPts val="2800"/>
              </a:lnSpc>
            </a:pPr>
            <a:r>
              <a:rPr lang="en-US" sz="2000">
                <a:solidFill>
                  <a:srgbClr val="C6AA76"/>
                </a:solidFill>
                <a:latin typeface="Canva Sans"/>
                <a:ea typeface="Canva Sans"/>
                <a:cs typeface="Canva Sans"/>
                <a:sym typeface="Canva Sans"/>
              </a:rPr>
              <a:t>What's included</a:t>
            </a:r>
          </a:p>
        </p:txBody>
      </p:sp>
      <p:sp>
        <p:nvSpPr>
          <p:cNvPr id="26" name="TextBox 26"/>
          <p:cNvSpPr txBox="1"/>
          <p:nvPr/>
        </p:nvSpPr>
        <p:spPr>
          <a:xfrm>
            <a:off x="7504503" y="4702693"/>
            <a:ext cx="4147527" cy="1133644"/>
          </a:xfrm>
          <a:prstGeom prst="rect">
            <a:avLst/>
          </a:prstGeom>
        </p:spPr>
        <p:txBody>
          <a:bodyPr lIns="0" tIns="0" rIns="0" bIns="0" rtlCol="0" anchor="t">
            <a:spAutoFit/>
          </a:bodyPr>
          <a:lstStyle/>
          <a:p>
            <a:pPr>
              <a:lnSpc>
                <a:spcPts val="1785"/>
              </a:lnSpc>
            </a:pPr>
            <a:r>
              <a:rPr lang="en-US" sz="1275" b="1" dirty="0">
                <a:solidFill>
                  <a:srgbClr val="00263B"/>
                </a:solidFill>
                <a:latin typeface="Canva Sans Medium"/>
                <a:ea typeface="Canva Sans Medium"/>
                <a:cs typeface="Canva Sans Medium"/>
                <a:sym typeface="Canva Sans Medium"/>
              </a:rPr>
              <a:t>Inbuilt Partial Invalidity Payments (PIPS) </a:t>
            </a:r>
          </a:p>
          <a:p>
            <a:pPr>
              <a:lnSpc>
                <a:spcPts val="1785"/>
              </a:lnSpc>
            </a:pPr>
            <a:endParaRPr lang="en-US" sz="1275" b="1" dirty="0">
              <a:solidFill>
                <a:srgbClr val="00263B"/>
              </a:solidFill>
              <a:latin typeface="Canva Sans Medium"/>
              <a:ea typeface="Canva Sans Medium"/>
              <a:cs typeface="Canva Sans Medium"/>
              <a:sym typeface="Canva Sans Medium"/>
            </a:endParaRPr>
          </a:p>
          <a:p>
            <a:pPr>
              <a:lnSpc>
                <a:spcPts val="1785"/>
              </a:lnSpc>
            </a:pPr>
            <a:r>
              <a:rPr lang="en-US" sz="1275" b="1" dirty="0">
                <a:solidFill>
                  <a:srgbClr val="00263B"/>
                </a:solidFill>
                <a:latin typeface="Canva Sans Medium"/>
                <a:ea typeface="Canva Sans Medium"/>
                <a:cs typeface="Canva Sans Medium"/>
                <a:sym typeface="Canva Sans Medium"/>
              </a:rPr>
              <a:t>Invalidity Retirement Benefits </a:t>
            </a:r>
          </a:p>
          <a:p>
            <a:pPr>
              <a:lnSpc>
                <a:spcPts val="1785"/>
              </a:lnSpc>
            </a:pPr>
            <a:endParaRPr lang="en-US" sz="1275" b="1" dirty="0">
              <a:solidFill>
                <a:srgbClr val="00263B"/>
              </a:solidFill>
              <a:latin typeface="Canva Sans Medium"/>
              <a:ea typeface="Canva Sans Medium"/>
              <a:cs typeface="Canva Sans Medium"/>
              <a:sym typeface="Canva Sans Medium"/>
            </a:endParaRPr>
          </a:p>
          <a:p>
            <a:pPr>
              <a:lnSpc>
                <a:spcPts val="1785"/>
              </a:lnSpc>
            </a:pPr>
            <a:r>
              <a:rPr lang="en-US" sz="1275" b="1" dirty="0">
                <a:solidFill>
                  <a:srgbClr val="00263B"/>
                </a:solidFill>
                <a:latin typeface="Canva Sans Medium"/>
                <a:ea typeface="Canva Sans Medium"/>
                <a:cs typeface="Canva Sans Medium"/>
                <a:sym typeface="Canva Sans Medium"/>
              </a:rPr>
              <a:t>Death &amp; Terminal Illness </a:t>
            </a:r>
          </a:p>
        </p:txBody>
      </p:sp>
      <p:sp>
        <p:nvSpPr>
          <p:cNvPr id="27" name="TextBox 27"/>
          <p:cNvSpPr txBox="1"/>
          <p:nvPr/>
        </p:nvSpPr>
        <p:spPr>
          <a:xfrm>
            <a:off x="685800" y="723901"/>
            <a:ext cx="8257013" cy="564257"/>
          </a:xfrm>
          <a:prstGeom prst="rect">
            <a:avLst/>
          </a:prstGeom>
        </p:spPr>
        <p:txBody>
          <a:bodyPr lIns="0" tIns="0" rIns="0" bIns="0" rtlCol="0" anchor="t">
            <a:spAutoFit/>
          </a:bodyPr>
          <a:lstStyle/>
          <a:p>
            <a:pPr>
              <a:lnSpc>
                <a:spcPts val="4400"/>
              </a:lnSpc>
            </a:pPr>
            <a:r>
              <a:rPr lang="en-US" sz="4000">
                <a:solidFill>
                  <a:srgbClr val="1DCECE"/>
                </a:solidFill>
                <a:latin typeface="Canva Sans"/>
                <a:ea typeface="Canva Sans"/>
                <a:cs typeface="Canva Sans"/>
                <a:sym typeface="Canva Sans"/>
              </a:rPr>
              <a:t>Unexpected life events</a:t>
            </a:r>
          </a:p>
        </p:txBody>
      </p:sp>
      <p:grpSp>
        <p:nvGrpSpPr>
          <p:cNvPr id="28" name="Group 28"/>
          <p:cNvGrpSpPr/>
          <p:nvPr/>
        </p:nvGrpSpPr>
        <p:grpSpPr>
          <a:xfrm rot="2417435">
            <a:off x="7124046" y="4743929"/>
            <a:ext cx="129953" cy="198255"/>
            <a:chOff x="0" y="0"/>
            <a:chExt cx="419230" cy="639574"/>
          </a:xfrm>
        </p:grpSpPr>
        <p:sp>
          <p:nvSpPr>
            <p:cNvPr id="29" name="Freeform 29"/>
            <p:cNvSpPr/>
            <p:nvPr/>
          </p:nvSpPr>
          <p:spPr>
            <a:xfrm>
              <a:off x="0" y="0"/>
              <a:ext cx="419230" cy="639574"/>
            </a:xfrm>
            <a:custGeom>
              <a:avLst/>
              <a:gdLst/>
              <a:ahLst/>
              <a:cxnLst/>
              <a:rect l="l" t="t" r="r" b="b"/>
              <a:pathLst>
                <a:path w="419230" h="639574">
                  <a:moveTo>
                    <a:pt x="209615" y="0"/>
                  </a:moveTo>
                  <a:cubicBezTo>
                    <a:pt x="93848" y="0"/>
                    <a:pt x="0" y="143173"/>
                    <a:pt x="0" y="319787"/>
                  </a:cubicBezTo>
                  <a:cubicBezTo>
                    <a:pt x="0" y="496400"/>
                    <a:pt x="93848" y="639574"/>
                    <a:pt x="209615" y="639574"/>
                  </a:cubicBezTo>
                  <a:cubicBezTo>
                    <a:pt x="325382" y="639574"/>
                    <a:pt x="419230" y="496400"/>
                    <a:pt x="419230" y="319787"/>
                  </a:cubicBezTo>
                  <a:cubicBezTo>
                    <a:pt x="419230" y="143173"/>
                    <a:pt x="325382" y="0"/>
                    <a:pt x="209615" y="0"/>
                  </a:cubicBezTo>
                  <a:close/>
                </a:path>
              </a:pathLst>
            </a:custGeom>
            <a:solidFill>
              <a:srgbClr val="1DCECE"/>
            </a:solidFill>
          </p:spPr>
          <p:txBody>
            <a:bodyPr/>
            <a:lstStyle/>
            <a:p>
              <a:endParaRPr lang="en-AU" sz="1200"/>
            </a:p>
          </p:txBody>
        </p:sp>
        <p:sp>
          <p:nvSpPr>
            <p:cNvPr id="30" name="TextBox 30"/>
            <p:cNvSpPr txBox="1"/>
            <p:nvPr/>
          </p:nvSpPr>
          <p:spPr>
            <a:xfrm>
              <a:off x="39303" y="88535"/>
              <a:ext cx="340624" cy="491079"/>
            </a:xfrm>
            <a:prstGeom prst="rect">
              <a:avLst/>
            </a:prstGeom>
          </p:spPr>
          <p:txBody>
            <a:bodyPr lIns="33867" tIns="33867" rIns="33867" bIns="33867" rtlCol="0" anchor="ctr"/>
            <a:lstStyle/>
            <a:p>
              <a:pPr algn="ctr">
                <a:lnSpc>
                  <a:spcPts val="1760"/>
                </a:lnSpc>
              </a:pPr>
              <a:endParaRPr sz="1200"/>
            </a:p>
          </p:txBody>
        </p:sp>
      </p:grpSp>
      <p:grpSp>
        <p:nvGrpSpPr>
          <p:cNvPr id="31" name="Group 31"/>
          <p:cNvGrpSpPr/>
          <p:nvPr/>
        </p:nvGrpSpPr>
        <p:grpSpPr>
          <a:xfrm rot="2417435">
            <a:off x="7124046" y="5186553"/>
            <a:ext cx="129953" cy="198255"/>
            <a:chOff x="0" y="0"/>
            <a:chExt cx="419230" cy="639574"/>
          </a:xfrm>
        </p:grpSpPr>
        <p:sp>
          <p:nvSpPr>
            <p:cNvPr id="32" name="Freeform 32"/>
            <p:cNvSpPr/>
            <p:nvPr/>
          </p:nvSpPr>
          <p:spPr>
            <a:xfrm>
              <a:off x="0" y="0"/>
              <a:ext cx="419230" cy="639574"/>
            </a:xfrm>
            <a:custGeom>
              <a:avLst/>
              <a:gdLst/>
              <a:ahLst/>
              <a:cxnLst/>
              <a:rect l="l" t="t" r="r" b="b"/>
              <a:pathLst>
                <a:path w="419230" h="639574">
                  <a:moveTo>
                    <a:pt x="209615" y="0"/>
                  </a:moveTo>
                  <a:cubicBezTo>
                    <a:pt x="93848" y="0"/>
                    <a:pt x="0" y="143173"/>
                    <a:pt x="0" y="319787"/>
                  </a:cubicBezTo>
                  <a:cubicBezTo>
                    <a:pt x="0" y="496400"/>
                    <a:pt x="93848" y="639574"/>
                    <a:pt x="209615" y="639574"/>
                  </a:cubicBezTo>
                  <a:cubicBezTo>
                    <a:pt x="325382" y="639574"/>
                    <a:pt x="419230" y="496400"/>
                    <a:pt x="419230" y="319787"/>
                  </a:cubicBezTo>
                  <a:cubicBezTo>
                    <a:pt x="419230" y="143173"/>
                    <a:pt x="325382" y="0"/>
                    <a:pt x="209615" y="0"/>
                  </a:cubicBezTo>
                  <a:close/>
                </a:path>
              </a:pathLst>
            </a:custGeom>
            <a:solidFill>
              <a:srgbClr val="1DCECE"/>
            </a:solidFill>
          </p:spPr>
          <p:txBody>
            <a:bodyPr/>
            <a:lstStyle/>
            <a:p>
              <a:endParaRPr lang="en-AU" sz="1200"/>
            </a:p>
          </p:txBody>
        </p:sp>
        <p:sp>
          <p:nvSpPr>
            <p:cNvPr id="33" name="TextBox 33"/>
            <p:cNvSpPr txBox="1"/>
            <p:nvPr/>
          </p:nvSpPr>
          <p:spPr>
            <a:xfrm>
              <a:off x="39303" y="88535"/>
              <a:ext cx="340624" cy="491079"/>
            </a:xfrm>
            <a:prstGeom prst="rect">
              <a:avLst/>
            </a:prstGeom>
          </p:spPr>
          <p:txBody>
            <a:bodyPr lIns="33867" tIns="33867" rIns="33867" bIns="33867" rtlCol="0" anchor="ctr"/>
            <a:lstStyle/>
            <a:p>
              <a:pPr algn="ctr">
                <a:lnSpc>
                  <a:spcPts val="1760"/>
                </a:lnSpc>
              </a:pPr>
              <a:endParaRPr sz="1200"/>
            </a:p>
          </p:txBody>
        </p:sp>
      </p:grpSp>
      <p:grpSp>
        <p:nvGrpSpPr>
          <p:cNvPr id="34" name="Group 34"/>
          <p:cNvGrpSpPr/>
          <p:nvPr/>
        </p:nvGrpSpPr>
        <p:grpSpPr>
          <a:xfrm rot="2417435">
            <a:off x="7124046" y="5667037"/>
            <a:ext cx="129953" cy="198255"/>
            <a:chOff x="0" y="0"/>
            <a:chExt cx="419230" cy="639574"/>
          </a:xfrm>
        </p:grpSpPr>
        <p:sp>
          <p:nvSpPr>
            <p:cNvPr id="35" name="Freeform 35"/>
            <p:cNvSpPr/>
            <p:nvPr/>
          </p:nvSpPr>
          <p:spPr>
            <a:xfrm>
              <a:off x="0" y="0"/>
              <a:ext cx="419230" cy="639574"/>
            </a:xfrm>
            <a:custGeom>
              <a:avLst/>
              <a:gdLst/>
              <a:ahLst/>
              <a:cxnLst/>
              <a:rect l="l" t="t" r="r" b="b"/>
              <a:pathLst>
                <a:path w="419230" h="639574">
                  <a:moveTo>
                    <a:pt x="209615" y="0"/>
                  </a:moveTo>
                  <a:cubicBezTo>
                    <a:pt x="93848" y="0"/>
                    <a:pt x="0" y="143173"/>
                    <a:pt x="0" y="319787"/>
                  </a:cubicBezTo>
                  <a:cubicBezTo>
                    <a:pt x="0" y="496400"/>
                    <a:pt x="93848" y="639574"/>
                    <a:pt x="209615" y="639574"/>
                  </a:cubicBezTo>
                  <a:cubicBezTo>
                    <a:pt x="325382" y="639574"/>
                    <a:pt x="419230" y="496400"/>
                    <a:pt x="419230" y="319787"/>
                  </a:cubicBezTo>
                  <a:cubicBezTo>
                    <a:pt x="419230" y="143173"/>
                    <a:pt x="325382" y="0"/>
                    <a:pt x="209615" y="0"/>
                  </a:cubicBezTo>
                  <a:close/>
                </a:path>
              </a:pathLst>
            </a:custGeom>
            <a:solidFill>
              <a:srgbClr val="1DCECE"/>
            </a:solidFill>
          </p:spPr>
          <p:txBody>
            <a:bodyPr/>
            <a:lstStyle/>
            <a:p>
              <a:endParaRPr lang="en-AU" sz="1200"/>
            </a:p>
          </p:txBody>
        </p:sp>
        <p:sp>
          <p:nvSpPr>
            <p:cNvPr id="36" name="TextBox 36"/>
            <p:cNvSpPr txBox="1"/>
            <p:nvPr/>
          </p:nvSpPr>
          <p:spPr>
            <a:xfrm>
              <a:off x="39303" y="88535"/>
              <a:ext cx="340624" cy="491079"/>
            </a:xfrm>
            <a:prstGeom prst="rect">
              <a:avLst/>
            </a:prstGeom>
          </p:spPr>
          <p:txBody>
            <a:bodyPr lIns="33867" tIns="33867" rIns="33867" bIns="33867" rtlCol="0" anchor="ctr"/>
            <a:lstStyle/>
            <a:p>
              <a:pPr algn="ctr">
                <a:lnSpc>
                  <a:spcPts val="1760"/>
                </a:lnSpc>
              </a:pPr>
              <a:endParaRPr sz="1200"/>
            </a:p>
          </p:txBody>
        </p:sp>
      </p:grpSp>
      <p:sp>
        <p:nvSpPr>
          <p:cNvPr id="37" name="AutoShape 37"/>
          <p:cNvSpPr/>
          <p:nvPr/>
        </p:nvSpPr>
        <p:spPr>
          <a:xfrm flipH="1">
            <a:off x="7155486" y="4960687"/>
            <a:ext cx="33536" cy="207363"/>
          </a:xfrm>
          <a:prstGeom prst="line">
            <a:avLst/>
          </a:prstGeom>
          <a:ln w="28575" cap="flat">
            <a:solidFill>
              <a:srgbClr val="E1CFAD"/>
            </a:solidFill>
            <a:prstDash val="solid"/>
            <a:headEnd type="none" w="sm" len="sm"/>
            <a:tailEnd type="none" w="sm" len="sm"/>
          </a:ln>
        </p:spPr>
        <p:txBody>
          <a:bodyPr/>
          <a:lstStyle/>
          <a:p>
            <a:endParaRPr lang="en-AU" sz="1200"/>
          </a:p>
        </p:txBody>
      </p:sp>
      <p:sp>
        <p:nvSpPr>
          <p:cNvPr id="38" name="AutoShape 38"/>
          <p:cNvSpPr/>
          <p:nvPr/>
        </p:nvSpPr>
        <p:spPr>
          <a:xfrm>
            <a:off x="7179497" y="5403311"/>
            <a:ext cx="0" cy="245223"/>
          </a:xfrm>
          <a:prstGeom prst="line">
            <a:avLst/>
          </a:prstGeom>
          <a:ln w="28575" cap="flat">
            <a:solidFill>
              <a:srgbClr val="E1CFAD"/>
            </a:solidFill>
            <a:prstDash val="solid"/>
            <a:headEnd type="none" w="sm" len="sm"/>
            <a:tailEnd type="none" w="sm" len="sm"/>
          </a:ln>
        </p:spPr>
        <p:txBody>
          <a:bodyPr/>
          <a:lstStyle/>
          <a:p>
            <a:endParaRPr lang="en-AU"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66750" y="595283"/>
            <a:ext cx="10820400" cy="564257"/>
          </a:xfrm>
          <a:prstGeom prst="rect">
            <a:avLst/>
          </a:prstGeom>
        </p:spPr>
        <p:txBody>
          <a:bodyPr lIns="0" tIns="0" rIns="0" bIns="0" rtlCol="0" anchor="t">
            <a:spAutoFit/>
          </a:bodyPr>
          <a:lstStyle/>
          <a:p>
            <a:pPr>
              <a:lnSpc>
                <a:spcPts val="4400"/>
              </a:lnSpc>
            </a:pPr>
            <a:r>
              <a:rPr lang="en-US" sz="4000" b="1">
                <a:solidFill>
                  <a:srgbClr val="1DCECE"/>
                </a:solidFill>
                <a:latin typeface="Canva Sans Bold"/>
                <a:ea typeface="Canva Sans Bold"/>
                <a:cs typeface="Canva Sans Bold"/>
                <a:sym typeface="Canva Sans Bold"/>
              </a:rPr>
              <a:t>PSSap lifePLUS cover</a:t>
            </a:r>
            <a:r>
              <a:rPr lang="en-US" sz="4000">
                <a:solidFill>
                  <a:srgbClr val="1DCECE"/>
                </a:solidFill>
                <a:latin typeface="Canva Sans"/>
                <a:ea typeface="Canva Sans"/>
                <a:cs typeface="Canva Sans"/>
                <a:sym typeface="Canva Sans"/>
              </a:rPr>
              <a:t> </a:t>
            </a:r>
            <a:r>
              <a:rPr lang="en-US" sz="4000">
                <a:solidFill>
                  <a:srgbClr val="00263B"/>
                </a:solidFill>
                <a:latin typeface="Canva Sans"/>
                <a:ea typeface="Canva Sans"/>
                <a:cs typeface="Canva Sans"/>
                <a:sym typeface="Canva Sans"/>
              </a:rPr>
              <a:t>claims overview</a:t>
            </a:r>
          </a:p>
        </p:txBody>
      </p:sp>
      <p:sp>
        <p:nvSpPr>
          <p:cNvPr id="3" name="Freeform 3"/>
          <p:cNvSpPr/>
          <p:nvPr/>
        </p:nvSpPr>
        <p:spPr>
          <a:xfrm>
            <a:off x="11251960" y="431560"/>
            <a:ext cx="508480" cy="508480"/>
          </a:xfrm>
          <a:custGeom>
            <a:avLst/>
            <a:gdLst/>
            <a:ahLst/>
            <a:cxnLst/>
            <a:rect l="l" t="t" r="r" b="b"/>
            <a:pathLst>
              <a:path w="762720" h="762720">
                <a:moveTo>
                  <a:pt x="0" y="0"/>
                </a:moveTo>
                <a:lnTo>
                  <a:pt x="762720" y="0"/>
                </a:lnTo>
                <a:lnTo>
                  <a:pt x="762720" y="762720"/>
                </a:lnTo>
                <a:lnTo>
                  <a:pt x="0" y="762720"/>
                </a:lnTo>
                <a:lnTo>
                  <a:pt x="0" y="0"/>
                </a:lnTo>
                <a:close/>
              </a:path>
            </a:pathLst>
          </a:custGeom>
          <a:blipFill>
            <a:blip r:embed="rId3"/>
            <a:stretch>
              <a:fillRect/>
            </a:stretch>
          </a:blipFill>
        </p:spPr>
        <p:txBody>
          <a:bodyPr/>
          <a:lstStyle/>
          <a:p>
            <a:endParaRPr lang="en-AU" sz="1200"/>
          </a:p>
        </p:txBody>
      </p:sp>
      <p:graphicFrame>
        <p:nvGraphicFramePr>
          <p:cNvPr id="4" name="Table 4"/>
          <p:cNvGraphicFramePr>
            <a:graphicFrameLocks noGrp="1"/>
          </p:cNvGraphicFramePr>
          <p:nvPr/>
        </p:nvGraphicFramePr>
        <p:xfrm>
          <a:off x="685800" y="1379186"/>
          <a:ext cx="4416259" cy="1755508"/>
        </p:xfrm>
        <a:graphic>
          <a:graphicData uri="http://schemas.openxmlformats.org/drawingml/2006/table">
            <a:tbl>
              <a:tblPr/>
              <a:tblGrid>
                <a:gridCol w="1412734">
                  <a:extLst>
                    <a:ext uri="{9D8B030D-6E8A-4147-A177-3AD203B41FA5}">
                      <a16:colId xmlns:a16="http://schemas.microsoft.com/office/drawing/2014/main" val="20000"/>
                    </a:ext>
                  </a:extLst>
                </a:gridCol>
                <a:gridCol w="1572897">
                  <a:extLst>
                    <a:ext uri="{9D8B030D-6E8A-4147-A177-3AD203B41FA5}">
                      <a16:colId xmlns:a16="http://schemas.microsoft.com/office/drawing/2014/main" val="20001"/>
                    </a:ext>
                  </a:extLst>
                </a:gridCol>
                <a:gridCol w="357657">
                  <a:extLst>
                    <a:ext uri="{9D8B030D-6E8A-4147-A177-3AD203B41FA5}">
                      <a16:colId xmlns:a16="http://schemas.microsoft.com/office/drawing/2014/main" val="20002"/>
                    </a:ext>
                  </a:extLst>
                </a:gridCol>
                <a:gridCol w="357657">
                  <a:extLst>
                    <a:ext uri="{9D8B030D-6E8A-4147-A177-3AD203B41FA5}">
                      <a16:colId xmlns:a16="http://schemas.microsoft.com/office/drawing/2014/main" val="20003"/>
                    </a:ext>
                  </a:extLst>
                </a:gridCol>
                <a:gridCol w="357657">
                  <a:extLst>
                    <a:ext uri="{9D8B030D-6E8A-4147-A177-3AD203B41FA5}">
                      <a16:colId xmlns:a16="http://schemas.microsoft.com/office/drawing/2014/main" val="20004"/>
                    </a:ext>
                  </a:extLst>
                </a:gridCol>
                <a:gridCol w="357657">
                  <a:extLst>
                    <a:ext uri="{9D8B030D-6E8A-4147-A177-3AD203B41FA5}">
                      <a16:colId xmlns:a16="http://schemas.microsoft.com/office/drawing/2014/main" val="20005"/>
                    </a:ext>
                  </a:extLst>
                </a:gridCol>
              </a:tblGrid>
              <a:tr h="605776">
                <a:tc gridSpan="6">
                  <a:txBody>
                    <a:bodyPr/>
                    <a:lstStyle/>
                    <a:p>
                      <a:pPr algn="ctr">
                        <a:lnSpc>
                          <a:spcPts val="2400"/>
                        </a:lnSpc>
                        <a:defRPr/>
                      </a:pPr>
                      <a:r>
                        <a:rPr lang="en-US" sz="1600" b="1">
                          <a:solidFill>
                            <a:srgbClr val="FFFFFF"/>
                          </a:solidFill>
                          <a:latin typeface="Canva Sans Bold"/>
                          <a:ea typeface="Canva Sans Bold"/>
                          <a:cs typeface="Canva Sans Bold"/>
                          <a:sym typeface="Canva Sans Bold"/>
                        </a:rPr>
                        <a:t>Claims by benefit type</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616B"/>
                    </a:solidFill>
                  </a:tcPr>
                </a:tc>
                <a:tc hMerge="1">
                  <a:txBody>
                    <a:bodyPr/>
                    <a:lstStyle/>
                    <a:p>
                      <a:pPr algn="ctr">
                        <a:lnSpc>
                          <a:spcPts val="2400"/>
                        </a:lnSpc>
                        <a:defRPr/>
                      </a:pPr>
                      <a:r>
                        <a:rPr lang="en-US" sz="2400" b="1">
                          <a:solidFill>
                            <a:srgbClr val="FFFFFF"/>
                          </a:solidFill>
                          <a:latin typeface="Canva Sans Bold"/>
                          <a:ea typeface="Canva Sans Bold"/>
                          <a:cs typeface="Canva Sans Bold"/>
                          <a:sym typeface="Canva Sans Bold"/>
                        </a:rPr>
                        <a:t>Claims by benefit type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616B"/>
                    </a:solidFill>
                  </a:tcPr>
                </a:tc>
                <a:tc hMerge="1">
                  <a:txBody>
                    <a:bodyPr/>
                    <a:lstStyle/>
                    <a:p>
                      <a:pPr algn="ctr">
                        <a:lnSpc>
                          <a:spcPts val="2400"/>
                        </a:lnSpc>
                        <a:defRPr/>
                      </a:pPr>
                      <a:r>
                        <a:rPr lang="en-US" sz="2400" b="1">
                          <a:solidFill>
                            <a:srgbClr val="FFFFFF"/>
                          </a:solidFill>
                          <a:latin typeface="Canva Sans Bold"/>
                          <a:ea typeface="Canva Sans Bold"/>
                          <a:cs typeface="Canva Sans Bold"/>
                          <a:sym typeface="Canva Sans Bold"/>
                        </a:rPr>
                        <a:t>Claims by benefit type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616B"/>
                    </a:solidFill>
                  </a:tcPr>
                </a:tc>
                <a:tc hMerge="1">
                  <a:txBody>
                    <a:bodyPr/>
                    <a:lstStyle/>
                    <a:p>
                      <a:pPr algn="ctr">
                        <a:lnSpc>
                          <a:spcPts val="2400"/>
                        </a:lnSpc>
                        <a:defRPr/>
                      </a:pPr>
                      <a:r>
                        <a:rPr lang="en-US" sz="2400" b="1">
                          <a:solidFill>
                            <a:srgbClr val="FFFFFF"/>
                          </a:solidFill>
                          <a:latin typeface="Canva Sans Bold"/>
                          <a:ea typeface="Canva Sans Bold"/>
                          <a:cs typeface="Canva Sans Bold"/>
                          <a:sym typeface="Canva Sans Bold"/>
                        </a:rPr>
                        <a:t>Claims by benefit type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616B"/>
                    </a:solidFill>
                  </a:tcPr>
                </a:tc>
                <a:tc hMerge="1">
                  <a:txBody>
                    <a:bodyPr/>
                    <a:lstStyle/>
                    <a:p>
                      <a:pPr algn="ctr">
                        <a:lnSpc>
                          <a:spcPts val="2400"/>
                        </a:lnSpc>
                        <a:defRPr/>
                      </a:pPr>
                      <a:r>
                        <a:rPr lang="en-US" sz="2400" b="1">
                          <a:solidFill>
                            <a:srgbClr val="FFFFFF"/>
                          </a:solidFill>
                          <a:latin typeface="Canva Sans Bold"/>
                          <a:ea typeface="Canva Sans Bold"/>
                          <a:cs typeface="Canva Sans Bold"/>
                          <a:sym typeface="Canva Sans Bold"/>
                        </a:rPr>
                        <a:t>Claims by benefit type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616B"/>
                    </a:solidFill>
                  </a:tcPr>
                </a:tc>
                <a:tc hMerge="1">
                  <a:txBody>
                    <a:bodyPr/>
                    <a:lstStyle/>
                    <a:p>
                      <a:pPr algn="ctr">
                        <a:lnSpc>
                          <a:spcPts val="2400"/>
                        </a:lnSpc>
                        <a:defRPr/>
                      </a:pPr>
                      <a:r>
                        <a:rPr lang="en-US" sz="2400" b="1">
                          <a:solidFill>
                            <a:srgbClr val="FFFFFF"/>
                          </a:solidFill>
                          <a:latin typeface="Canva Sans Bold"/>
                          <a:ea typeface="Canva Sans Bold"/>
                          <a:cs typeface="Canva Sans Bold"/>
                          <a:sym typeface="Canva Sans Bold"/>
                        </a:rPr>
                        <a:t>Claims by benefit type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616B"/>
                    </a:solidFill>
                  </a:tcPr>
                </a:tc>
                <a:extLst>
                  <a:ext uri="{0D108BD9-81ED-4DB2-BD59-A6C34878D82A}">
                    <a16:rowId xmlns:a16="http://schemas.microsoft.com/office/drawing/2014/main" val="10000"/>
                  </a:ext>
                </a:extLst>
              </a:tr>
              <a:tr h="631553">
                <a:tc>
                  <a:txBody>
                    <a:bodyPr/>
                    <a:lstStyle/>
                    <a:p>
                      <a:pPr marL="0" lvl="0" indent="0" algn="ctr">
                        <a:lnSpc>
                          <a:spcPts val="1600"/>
                        </a:lnSpc>
                        <a:defRPr/>
                      </a:pPr>
                      <a:r>
                        <a:rPr lang="en-US" sz="1100" b="1">
                          <a:solidFill>
                            <a:srgbClr val="00616B"/>
                          </a:solidFill>
                          <a:latin typeface="Canva Sans Medium"/>
                          <a:ea typeface="Canva Sans Medium"/>
                          <a:cs typeface="Canva Sans Medium"/>
                          <a:sym typeface="Canva Sans Medium"/>
                        </a:rPr>
                        <a:t>Income Protection</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5EFF8"/>
                    </a:solidFill>
                  </a:tcPr>
                </a:tc>
                <a:tc>
                  <a:txBody>
                    <a:bodyPr/>
                    <a:lstStyle/>
                    <a:p>
                      <a:pPr algn="ctr">
                        <a:lnSpc>
                          <a:spcPts val="1599"/>
                        </a:lnSpc>
                        <a:defRPr/>
                      </a:pPr>
                      <a:r>
                        <a:rPr lang="en-US" sz="1100" b="1">
                          <a:solidFill>
                            <a:srgbClr val="00616B"/>
                          </a:solidFill>
                          <a:latin typeface="Canva Sans Medium"/>
                          <a:ea typeface="Canva Sans Medium"/>
                          <a:cs typeface="Canva Sans Medium"/>
                          <a:sym typeface="Canva Sans Medium"/>
                        </a:rPr>
                        <a:t>Total Permanent Disablement (TPD)</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5EFF8"/>
                    </a:solidFill>
                  </a:tcPr>
                </a:tc>
                <a:tc gridSpan="4">
                  <a:txBody>
                    <a:bodyPr/>
                    <a:lstStyle/>
                    <a:p>
                      <a:pPr marL="0" lvl="0" indent="0" algn="ctr">
                        <a:lnSpc>
                          <a:spcPts val="1600"/>
                        </a:lnSpc>
                        <a:defRPr/>
                      </a:pPr>
                      <a:r>
                        <a:rPr lang="en-US" sz="1100" b="1">
                          <a:solidFill>
                            <a:srgbClr val="00616B"/>
                          </a:solidFill>
                          <a:latin typeface="Canva Sans Medium"/>
                          <a:ea typeface="Canva Sans Medium"/>
                          <a:cs typeface="Canva Sans Medium"/>
                          <a:sym typeface="Canva Sans Medium"/>
                        </a:rPr>
                        <a:t>Death</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5EFF8"/>
                    </a:solidFill>
                  </a:tcPr>
                </a:tc>
                <a:tc hMerge="1">
                  <a:txBody>
                    <a:bodyPr/>
                    <a:lstStyle/>
                    <a:p>
                      <a:pPr marL="0" lvl="0" indent="0" algn="ctr">
                        <a:lnSpc>
                          <a:spcPts val="1600"/>
                        </a:lnSpc>
                        <a:defRPr/>
                      </a:pPr>
                      <a:r>
                        <a:rPr lang="en-US" sz="1600" b="1">
                          <a:solidFill>
                            <a:srgbClr val="00616B"/>
                          </a:solidFill>
                          <a:latin typeface="Canva Sans Medium"/>
                          <a:ea typeface="Canva Sans Medium"/>
                          <a:cs typeface="Canva Sans Medium"/>
                          <a:sym typeface="Canva Sans Medium"/>
                        </a:rPr>
                        <a:t>Death</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5EFF8"/>
                    </a:solidFill>
                  </a:tcPr>
                </a:tc>
                <a:tc hMerge="1">
                  <a:txBody>
                    <a:bodyPr/>
                    <a:lstStyle/>
                    <a:p>
                      <a:pPr marL="0" lvl="0" indent="0" algn="ctr">
                        <a:lnSpc>
                          <a:spcPts val="1600"/>
                        </a:lnSpc>
                        <a:defRPr/>
                      </a:pPr>
                      <a:r>
                        <a:rPr lang="en-US" sz="1600" b="1">
                          <a:solidFill>
                            <a:srgbClr val="00616B"/>
                          </a:solidFill>
                          <a:latin typeface="Canva Sans Medium"/>
                          <a:ea typeface="Canva Sans Medium"/>
                          <a:cs typeface="Canva Sans Medium"/>
                          <a:sym typeface="Canva Sans Medium"/>
                        </a:rPr>
                        <a:t>Death</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5EFF8"/>
                    </a:solidFill>
                  </a:tcPr>
                </a:tc>
                <a:tc hMerge="1">
                  <a:txBody>
                    <a:bodyPr/>
                    <a:lstStyle/>
                    <a:p>
                      <a:pPr marL="0" lvl="0" indent="0" algn="ctr">
                        <a:lnSpc>
                          <a:spcPts val="1600"/>
                        </a:lnSpc>
                        <a:defRPr/>
                      </a:pPr>
                      <a:r>
                        <a:rPr lang="en-US" sz="1600" b="1">
                          <a:solidFill>
                            <a:srgbClr val="00616B"/>
                          </a:solidFill>
                          <a:latin typeface="Canva Sans Medium"/>
                          <a:ea typeface="Canva Sans Medium"/>
                          <a:cs typeface="Canva Sans Medium"/>
                          <a:sym typeface="Canva Sans Medium"/>
                        </a:rPr>
                        <a:t>Death</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5EFF8"/>
                    </a:solidFill>
                  </a:tcPr>
                </a:tc>
                <a:extLst>
                  <a:ext uri="{0D108BD9-81ED-4DB2-BD59-A6C34878D82A}">
                    <a16:rowId xmlns:a16="http://schemas.microsoft.com/office/drawing/2014/main" val="10001"/>
                  </a:ext>
                </a:extLst>
              </a:tr>
              <a:tr h="496221">
                <a:tc>
                  <a:txBody>
                    <a:bodyPr/>
                    <a:lstStyle/>
                    <a:p>
                      <a:pPr marL="0" lvl="0" indent="0" algn="ctr">
                        <a:lnSpc>
                          <a:spcPts val="2240"/>
                        </a:lnSpc>
                        <a:spcBef>
                          <a:spcPct val="0"/>
                        </a:spcBef>
                        <a:defRPr/>
                      </a:pPr>
                      <a:r>
                        <a:rPr lang="en-US" sz="1100" b="1">
                          <a:solidFill>
                            <a:srgbClr val="00263B"/>
                          </a:solidFill>
                          <a:latin typeface="Canva Sans Bold"/>
                          <a:ea typeface="Canva Sans Bold"/>
                          <a:cs typeface="Canva Sans Bold"/>
                          <a:sym typeface="Canva Sans Bold"/>
                        </a:rPr>
                        <a:t>63%</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1F2F6"/>
                    </a:solidFill>
                  </a:tcPr>
                </a:tc>
                <a:tc>
                  <a:txBody>
                    <a:bodyPr/>
                    <a:lstStyle/>
                    <a:p>
                      <a:pPr marL="0" lvl="0" indent="0" algn="ctr">
                        <a:lnSpc>
                          <a:spcPts val="2239"/>
                        </a:lnSpc>
                        <a:spcBef>
                          <a:spcPct val="0"/>
                        </a:spcBef>
                        <a:defRPr/>
                      </a:pPr>
                      <a:r>
                        <a:rPr lang="en-US" sz="1100" b="1">
                          <a:solidFill>
                            <a:srgbClr val="00263B"/>
                          </a:solidFill>
                          <a:latin typeface="Canva Sans Bold"/>
                          <a:ea typeface="Canva Sans Bold"/>
                          <a:cs typeface="Canva Sans Bold"/>
                          <a:sym typeface="Canva Sans Bold"/>
                        </a:rPr>
                        <a:t>22%</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1F2F6"/>
                    </a:solidFill>
                  </a:tcPr>
                </a:tc>
                <a:tc gridSpan="4">
                  <a:txBody>
                    <a:bodyPr/>
                    <a:lstStyle/>
                    <a:p>
                      <a:pPr marL="0" lvl="0" indent="0" algn="ctr">
                        <a:lnSpc>
                          <a:spcPts val="2239"/>
                        </a:lnSpc>
                        <a:spcBef>
                          <a:spcPct val="0"/>
                        </a:spcBef>
                        <a:defRPr/>
                      </a:pPr>
                      <a:r>
                        <a:rPr lang="en-US" sz="1100" b="1">
                          <a:solidFill>
                            <a:srgbClr val="00263B"/>
                          </a:solidFill>
                          <a:latin typeface="Canva Sans Bold"/>
                          <a:ea typeface="Canva Sans Bold"/>
                          <a:cs typeface="Canva Sans Bold"/>
                          <a:sym typeface="Canva Sans Bold"/>
                        </a:rPr>
                        <a:t>15%</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1F2F6"/>
                    </a:solidFill>
                  </a:tcPr>
                </a:tc>
                <a:tc hMerge="1">
                  <a:txBody>
                    <a:bodyPr/>
                    <a:lstStyle/>
                    <a:p>
                      <a:pPr marL="0" lvl="0" indent="0" algn="ctr">
                        <a:lnSpc>
                          <a:spcPts val="2239"/>
                        </a:lnSpc>
                        <a:spcBef>
                          <a:spcPct val="0"/>
                        </a:spcBef>
                        <a:defRPr/>
                      </a:pPr>
                      <a:r>
                        <a:rPr lang="en-US" sz="1599" b="1">
                          <a:solidFill>
                            <a:srgbClr val="00263B"/>
                          </a:solidFill>
                          <a:latin typeface="Canva Sans Bold"/>
                          <a:ea typeface="Canva Sans Bold"/>
                          <a:cs typeface="Canva Sans Bold"/>
                          <a:sym typeface="Canva Sans Bold"/>
                        </a:rPr>
                        <a:t>15%</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1F2F6"/>
                    </a:solidFill>
                  </a:tcPr>
                </a:tc>
                <a:tc hMerge="1">
                  <a:txBody>
                    <a:bodyPr/>
                    <a:lstStyle/>
                    <a:p>
                      <a:pPr marL="0" lvl="0" indent="0" algn="ctr">
                        <a:lnSpc>
                          <a:spcPts val="2239"/>
                        </a:lnSpc>
                        <a:spcBef>
                          <a:spcPct val="0"/>
                        </a:spcBef>
                        <a:defRPr/>
                      </a:pPr>
                      <a:r>
                        <a:rPr lang="en-US" sz="1599" b="1">
                          <a:solidFill>
                            <a:srgbClr val="00263B"/>
                          </a:solidFill>
                          <a:latin typeface="Canva Sans Bold"/>
                          <a:ea typeface="Canva Sans Bold"/>
                          <a:cs typeface="Canva Sans Bold"/>
                          <a:sym typeface="Canva Sans Bold"/>
                        </a:rPr>
                        <a:t>15%</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1F2F6"/>
                    </a:solidFill>
                  </a:tcPr>
                </a:tc>
                <a:tc hMerge="1">
                  <a:txBody>
                    <a:bodyPr/>
                    <a:lstStyle/>
                    <a:p>
                      <a:pPr marL="0" lvl="0" indent="0" algn="ctr">
                        <a:lnSpc>
                          <a:spcPts val="2239"/>
                        </a:lnSpc>
                        <a:spcBef>
                          <a:spcPct val="0"/>
                        </a:spcBef>
                        <a:defRPr/>
                      </a:pPr>
                      <a:r>
                        <a:rPr lang="en-US" sz="1599" b="1">
                          <a:solidFill>
                            <a:srgbClr val="00263B"/>
                          </a:solidFill>
                          <a:latin typeface="Canva Sans Bold"/>
                          <a:ea typeface="Canva Sans Bold"/>
                          <a:cs typeface="Canva Sans Bold"/>
                          <a:sym typeface="Canva Sans Bold"/>
                        </a:rPr>
                        <a:t>15%</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1F2F6"/>
                    </a:solidFill>
                  </a:tcPr>
                </a:tc>
                <a:extLst>
                  <a:ext uri="{0D108BD9-81ED-4DB2-BD59-A6C34878D82A}">
                    <a16:rowId xmlns:a16="http://schemas.microsoft.com/office/drawing/2014/main" val="10002"/>
                  </a:ext>
                </a:extLst>
              </a:tr>
            </a:tbl>
          </a:graphicData>
        </a:graphic>
      </p:graphicFrame>
      <p:grpSp>
        <p:nvGrpSpPr>
          <p:cNvPr id="5" name="Group 5"/>
          <p:cNvGrpSpPr/>
          <p:nvPr/>
        </p:nvGrpSpPr>
        <p:grpSpPr>
          <a:xfrm>
            <a:off x="685801" y="3347685"/>
            <a:ext cx="4416259" cy="2824515"/>
            <a:chOff x="0" y="0"/>
            <a:chExt cx="1744695" cy="1115858"/>
          </a:xfrm>
        </p:grpSpPr>
        <p:sp>
          <p:nvSpPr>
            <p:cNvPr id="6" name="Freeform 6"/>
            <p:cNvSpPr/>
            <p:nvPr/>
          </p:nvSpPr>
          <p:spPr>
            <a:xfrm>
              <a:off x="0" y="0"/>
              <a:ext cx="1744695" cy="1115858"/>
            </a:xfrm>
            <a:custGeom>
              <a:avLst/>
              <a:gdLst/>
              <a:ahLst/>
              <a:cxnLst/>
              <a:rect l="l" t="t" r="r" b="b"/>
              <a:pathLst>
                <a:path w="1744695" h="1115858">
                  <a:moveTo>
                    <a:pt x="0" y="0"/>
                  </a:moveTo>
                  <a:lnTo>
                    <a:pt x="1744695" y="0"/>
                  </a:lnTo>
                  <a:lnTo>
                    <a:pt x="1744695" y="1115858"/>
                  </a:lnTo>
                  <a:lnTo>
                    <a:pt x="0" y="1115858"/>
                  </a:lnTo>
                  <a:close/>
                </a:path>
              </a:pathLst>
            </a:custGeom>
            <a:solidFill>
              <a:srgbClr val="F1F2F6"/>
            </a:solidFill>
          </p:spPr>
          <p:txBody>
            <a:bodyPr/>
            <a:lstStyle/>
            <a:p>
              <a:endParaRPr lang="en-AU" sz="1200"/>
            </a:p>
          </p:txBody>
        </p:sp>
        <p:sp>
          <p:nvSpPr>
            <p:cNvPr id="7" name="TextBox 7"/>
            <p:cNvSpPr txBox="1"/>
            <p:nvPr/>
          </p:nvSpPr>
          <p:spPr>
            <a:xfrm>
              <a:off x="0" y="-95250"/>
              <a:ext cx="1744695" cy="1211108"/>
            </a:xfrm>
            <a:prstGeom prst="rect">
              <a:avLst/>
            </a:prstGeom>
          </p:spPr>
          <p:txBody>
            <a:bodyPr lIns="33867" tIns="33867" rIns="33867" bIns="33867" rtlCol="0" anchor="ctr"/>
            <a:lstStyle/>
            <a:p>
              <a:pPr algn="ctr">
                <a:lnSpc>
                  <a:spcPts val="2146"/>
                </a:lnSpc>
              </a:pPr>
              <a:endParaRPr sz="1200"/>
            </a:p>
          </p:txBody>
        </p:sp>
      </p:grpSp>
      <p:grpSp>
        <p:nvGrpSpPr>
          <p:cNvPr id="8" name="Group 8"/>
          <p:cNvGrpSpPr/>
          <p:nvPr/>
        </p:nvGrpSpPr>
        <p:grpSpPr>
          <a:xfrm>
            <a:off x="921016" y="3786806"/>
            <a:ext cx="3952782" cy="2319283"/>
            <a:chOff x="0" y="-28575"/>
            <a:chExt cx="7905564" cy="4638567"/>
          </a:xfrm>
        </p:grpSpPr>
        <p:grpSp>
          <p:nvGrpSpPr>
            <p:cNvPr id="9" name="Group 9"/>
            <p:cNvGrpSpPr/>
            <p:nvPr/>
          </p:nvGrpSpPr>
          <p:grpSpPr>
            <a:xfrm>
              <a:off x="0" y="4056763"/>
              <a:ext cx="934042" cy="158900"/>
              <a:chOff x="0" y="0"/>
              <a:chExt cx="184502" cy="31388"/>
            </a:xfrm>
          </p:grpSpPr>
          <p:sp>
            <p:nvSpPr>
              <p:cNvPr id="10" name="Freeform 10"/>
              <p:cNvSpPr/>
              <p:nvPr/>
            </p:nvSpPr>
            <p:spPr>
              <a:xfrm>
                <a:off x="0" y="0"/>
                <a:ext cx="184502" cy="31388"/>
              </a:xfrm>
              <a:custGeom>
                <a:avLst/>
                <a:gdLst/>
                <a:ahLst/>
                <a:cxnLst/>
                <a:rect l="l" t="t" r="r" b="b"/>
                <a:pathLst>
                  <a:path w="184502" h="31388">
                    <a:moveTo>
                      <a:pt x="0" y="0"/>
                    </a:moveTo>
                    <a:lnTo>
                      <a:pt x="184502" y="0"/>
                    </a:lnTo>
                    <a:lnTo>
                      <a:pt x="184502" y="31388"/>
                    </a:lnTo>
                    <a:lnTo>
                      <a:pt x="0" y="31388"/>
                    </a:lnTo>
                    <a:close/>
                  </a:path>
                </a:pathLst>
              </a:custGeom>
              <a:solidFill>
                <a:srgbClr val="C6AA76"/>
              </a:solidFill>
            </p:spPr>
            <p:txBody>
              <a:bodyPr/>
              <a:lstStyle/>
              <a:p>
                <a:endParaRPr lang="en-AU" sz="1200"/>
              </a:p>
            </p:txBody>
          </p:sp>
          <p:sp>
            <p:nvSpPr>
              <p:cNvPr id="11" name="TextBox 11"/>
              <p:cNvSpPr txBox="1"/>
              <p:nvPr/>
            </p:nvSpPr>
            <p:spPr>
              <a:xfrm>
                <a:off x="0" y="-38100"/>
                <a:ext cx="184502" cy="69488"/>
              </a:xfrm>
              <a:prstGeom prst="rect">
                <a:avLst/>
              </a:prstGeom>
            </p:spPr>
            <p:txBody>
              <a:bodyPr lIns="33867" tIns="33867" rIns="33867" bIns="33867" rtlCol="0" anchor="ctr"/>
              <a:lstStyle/>
              <a:p>
                <a:pPr algn="ctr">
                  <a:lnSpc>
                    <a:spcPts val="2240"/>
                  </a:lnSpc>
                </a:pPr>
                <a:endParaRPr sz="1200"/>
              </a:p>
            </p:txBody>
          </p:sp>
        </p:grpSp>
        <p:grpSp>
          <p:nvGrpSpPr>
            <p:cNvPr id="12" name="Group 12"/>
            <p:cNvGrpSpPr/>
            <p:nvPr/>
          </p:nvGrpSpPr>
          <p:grpSpPr>
            <a:xfrm>
              <a:off x="1391522" y="3014330"/>
              <a:ext cx="934042" cy="1201333"/>
              <a:chOff x="0" y="0"/>
              <a:chExt cx="184502" cy="237300"/>
            </a:xfrm>
          </p:grpSpPr>
          <p:sp>
            <p:nvSpPr>
              <p:cNvPr id="13" name="Freeform 13"/>
              <p:cNvSpPr/>
              <p:nvPr/>
            </p:nvSpPr>
            <p:spPr>
              <a:xfrm>
                <a:off x="0" y="0"/>
                <a:ext cx="184502" cy="237300"/>
              </a:xfrm>
              <a:custGeom>
                <a:avLst/>
                <a:gdLst/>
                <a:ahLst/>
                <a:cxnLst/>
                <a:rect l="l" t="t" r="r" b="b"/>
                <a:pathLst>
                  <a:path w="184502" h="237300">
                    <a:moveTo>
                      <a:pt x="0" y="0"/>
                    </a:moveTo>
                    <a:lnTo>
                      <a:pt x="184502" y="0"/>
                    </a:lnTo>
                    <a:lnTo>
                      <a:pt x="184502" y="237300"/>
                    </a:lnTo>
                    <a:lnTo>
                      <a:pt x="0" y="237300"/>
                    </a:lnTo>
                    <a:close/>
                  </a:path>
                </a:pathLst>
              </a:custGeom>
              <a:solidFill>
                <a:srgbClr val="C6AA76"/>
              </a:solidFill>
            </p:spPr>
            <p:txBody>
              <a:bodyPr/>
              <a:lstStyle/>
              <a:p>
                <a:endParaRPr lang="en-AU" sz="1200"/>
              </a:p>
            </p:txBody>
          </p:sp>
          <p:sp>
            <p:nvSpPr>
              <p:cNvPr id="14" name="TextBox 14"/>
              <p:cNvSpPr txBox="1"/>
              <p:nvPr/>
            </p:nvSpPr>
            <p:spPr>
              <a:xfrm>
                <a:off x="0" y="-38100"/>
                <a:ext cx="184502" cy="275400"/>
              </a:xfrm>
              <a:prstGeom prst="rect">
                <a:avLst/>
              </a:prstGeom>
            </p:spPr>
            <p:txBody>
              <a:bodyPr lIns="33867" tIns="33867" rIns="33867" bIns="33867" rtlCol="0" anchor="ctr"/>
              <a:lstStyle/>
              <a:p>
                <a:pPr algn="ctr">
                  <a:lnSpc>
                    <a:spcPts val="2240"/>
                  </a:lnSpc>
                </a:pPr>
                <a:endParaRPr sz="1200"/>
              </a:p>
            </p:txBody>
          </p:sp>
        </p:grpSp>
        <p:grpSp>
          <p:nvGrpSpPr>
            <p:cNvPr id="15" name="Group 15"/>
            <p:cNvGrpSpPr/>
            <p:nvPr/>
          </p:nvGrpSpPr>
          <p:grpSpPr>
            <a:xfrm>
              <a:off x="2783045" y="795818"/>
              <a:ext cx="934042" cy="3419845"/>
              <a:chOff x="0" y="0"/>
              <a:chExt cx="184502" cy="675525"/>
            </a:xfrm>
          </p:grpSpPr>
          <p:sp>
            <p:nvSpPr>
              <p:cNvPr id="16" name="Freeform 16"/>
              <p:cNvSpPr/>
              <p:nvPr/>
            </p:nvSpPr>
            <p:spPr>
              <a:xfrm>
                <a:off x="0" y="0"/>
                <a:ext cx="184502" cy="675525"/>
              </a:xfrm>
              <a:custGeom>
                <a:avLst/>
                <a:gdLst/>
                <a:ahLst/>
                <a:cxnLst/>
                <a:rect l="l" t="t" r="r" b="b"/>
                <a:pathLst>
                  <a:path w="184502" h="675525">
                    <a:moveTo>
                      <a:pt x="0" y="0"/>
                    </a:moveTo>
                    <a:lnTo>
                      <a:pt x="184502" y="0"/>
                    </a:lnTo>
                    <a:lnTo>
                      <a:pt x="184502" y="675525"/>
                    </a:lnTo>
                    <a:lnTo>
                      <a:pt x="0" y="675525"/>
                    </a:lnTo>
                    <a:close/>
                  </a:path>
                </a:pathLst>
              </a:custGeom>
              <a:solidFill>
                <a:srgbClr val="C6AA76"/>
              </a:solidFill>
            </p:spPr>
            <p:txBody>
              <a:bodyPr/>
              <a:lstStyle/>
              <a:p>
                <a:endParaRPr lang="en-AU" sz="1200"/>
              </a:p>
            </p:txBody>
          </p:sp>
          <p:sp>
            <p:nvSpPr>
              <p:cNvPr id="17" name="TextBox 17"/>
              <p:cNvSpPr txBox="1"/>
              <p:nvPr/>
            </p:nvSpPr>
            <p:spPr>
              <a:xfrm>
                <a:off x="0" y="-38100"/>
                <a:ext cx="184502" cy="713625"/>
              </a:xfrm>
              <a:prstGeom prst="rect">
                <a:avLst/>
              </a:prstGeom>
            </p:spPr>
            <p:txBody>
              <a:bodyPr lIns="33867" tIns="33867" rIns="33867" bIns="33867" rtlCol="0" anchor="ctr"/>
              <a:lstStyle/>
              <a:p>
                <a:pPr algn="ctr">
                  <a:lnSpc>
                    <a:spcPts val="2240"/>
                  </a:lnSpc>
                </a:pPr>
                <a:endParaRPr sz="1200"/>
              </a:p>
            </p:txBody>
          </p:sp>
        </p:grpSp>
        <p:grpSp>
          <p:nvGrpSpPr>
            <p:cNvPr id="18" name="Group 18"/>
            <p:cNvGrpSpPr/>
            <p:nvPr/>
          </p:nvGrpSpPr>
          <p:grpSpPr>
            <a:xfrm>
              <a:off x="4174567" y="421612"/>
              <a:ext cx="934042" cy="3794051"/>
              <a:chOff x="0" y="0"/>
              <a:chExt cx="184502" cy="749442"/>
            </a:xfrm>
          </p:grpSpPr>
          <p:sp>
            <p:nvSpPr>
              <p:cNvPr id="19" name="Freeform 19"/>
              <p:cNvSpPr/>
              <p:nvPr/>
            </p:nvSpPr>
            <p:spPr>
              <a:xfrm>
                <a:off x="0" y="0"/>
                <a:ext cx="184502" cy="749442"/>
              </a:xfrm>
              <a:custGeom>
                <a:avLst/>
                <a:gdLst/>
                <a:ahLst/>
                <a:cxnLst/>
                <a:rect l="l" t="t" r="r" b="b"/>
                <a:pathLst>
                  <a:path w="184502" h="749442">
                    <a:moveTo>
                      <a:pt x="0" y="0"/>
                    </a:moveTo>
                    <a:lnTo>
                      <a:pt x="184502" y="0"/>
                    </a:lnTo>
                    <a:lnTo>
                      <a:pt x="184502" y="749442"/>
                    </a:lnTo>
                    <a:lnTo>
                      <a:pt x="0" y="749442"/>
                    </a:lnTo>
                    <a:close/>
                  </a:path>
                </a:pathLst>
              </a:custGeom>
              <a:solidFill>
                <a:srgbClr val="C6AA76"/>
              </a:solidFill>
            </p:spPr>
            <p:txBody>
              <a:bodyPr/>
              <a:lstStyle/>
              <a:p>
                <a:endParaRPr lang="en-AU" sz="1200"/>
              </a:p>
            </p:txBody>
          </p:sp>
          <p:sp>
            <p:nvSpPr>
              <p:cNvPr id="20" name="TextBox 20"/>
              <p:cNvSpPr txBox="1"/>
              <p:nvPr/>
            </p:nvSpPr>
            <p:spPr>
              <a:xfrm>
                <a:off x="0" y="-38100"/>
                <a:ext cx="184502" cy="787542"/>
              </a:xfrm>
              <a:prstGeom prst="rect">
                <a:avLst/>
              </a:prstGeom>
            </p:spPr>
            <p:txBody>
              <a:bodyPr lIns="33867" tIns="33867" rIns="33867" bIns="33867" rtlCol="0" anchor="ctr"/>
              <a:lstStyle/>
              <a:p>
                <a:pPr algn="ctr">
                  <a:lnSpc>
                    <a:spcPts val="2240"/>
                  </a:lnSpc>
                </a:pPr>
                <a:endParaRPr sz="1200"/>
              </a:p>
            </p:txBody>
          </p:sp>
        </p:grpSp>
        <p:grpSp>
          <p:nvGrpSpPr>
            <p:cNvPr id="21" name="Group 21"/>
            <p:cNvGrpSpPr/>
            <p:nvPr/>
          </p:nvGrpSpPr>
          <p:grpSpPr>
            <a:xfrm>
              <a:off x="5566089" y="916099"/>
              <a:ext cx="934042" cy="3299564"/>
              <a:chOff x="0" y="0"/>
              <a:chExt cx="184502" cy="651766"/>
            </a:xfrm>
          </p:grpSpPr>
          <p:sp>
            <p:nvSpPr>
              <p:cNvPr id="22" name="Freeform 22"/>
              <p:cNvSpPr/>
              <p:nvPr/>
            </p:nvSpPr>
            <p:spPr>
              <a:xfrm>
                <a:off x="0" y="0"/>
                <a:ext cx="184502" cy="651766"/>
              </a:xfrm>
              <a:custGeom>
                <a:avLst/>
                <a:gdLst/>
                <a:ahLst/>
                <a:cxnLst/>
                <a:rect l="l" t="t" r="r" b="b"/>
                <a:pathLst>
                  <a:path w="184502" h="651766">
                    <a:moveTo>
                      <a:pt x="0" y="0"/>
                    </a:moveTo>
                    <a:lnTo>
                      <a:pt x="184502" y="0"/>
                    </a:lnTo>
                    <a:lnTo>
                      <a:pt x="184502" y="651766"/>
                    </a:lnTo>
                    <a:lnTo>
                      <a:pt x="0" y="651766"/>
                    </a:lnTo>
                    <a:close/>
                  </a:path>
                </a:pathLst>
              </a:custGeom>
              <a:solidFill>
                <a:srgbClr val="C6AA76"/>
              </a:solidFill>
            </p:spPr>
            <p:txBody>
              <a:bodyPr/>
              <a:lstStyle/>
              <a:p>
                <a:endParaRPr lang="en-AU" sz="1200"/>
              </a:p>
            </p:txBody>
          </p:sp>
          <p:sp>
            <p:nvSpPr>
              <p:cNvPr id="23" name="TextBox 23"/>
              <p:cNvSpPr txBox="1"/>
              <p:nvPr/>
            </p:nvSpPr>
            <p:spPr>
              <a:xfrm>
                <a:off x="0" y="-38100"/>
                <a:ext cx="184502" cy="689866"/>
              </a:xfrm>
              <a:prstGeom prst="rect">
                <a:avLst/>
              </a:prstGeom>
            </p:spPr>
            <p:txBody>
              <a:bodyPr lIns="33867" tIns="33867" rIns="33867" bIns="33867" rtlCol="0" anchor="ctr"/>
              <a:lstStyle/>
              <a:p>
                <a:pPr algn="ctr">
                  <a:lnSpc>
                    <a:spcPts val="2240"/>
                  </a:lnSpc>
                </a:pPr>
                <a:endParaRPr sz="1200"/>
              </a:p>
            </p:txBody>
          </p:sp>
        </p:grpSp>
        <p:grpSp>
          <p:nvGrpSpPr>
            <p:cNvPr id="24" name="Group 24"/>
            <p:cNvGrpSpPr/>
            <p:nvPr/>
          </p:nvGrpSpPr>
          <p:grpSpPr>
            <a:xfrm>
              <a:off x="6957612" y="3829566"/>
              <a:ext cx="934042" cy="386097"/>
              <a:chOff x="0" y="0"/>
              <a:chExt cx="184502" cy="76266"/>
            </a:xfrm>
          </p:grpSpPr>
          <p:sp>
            <p:nvSpPr>
              <p:cNvPr id="25" name="Freeform 25"/>
              <p:cNvSpPr/>
              <p:nvPr/>
            </p:nvSpPr>
            <p:spPr>
              <a:xfrm>
                <a:off x="0" y="0"/>
                <a:ext cx="184502" cy="76266"/>
              </a:xfrm>
              <a:custGeom>
                <a:avLst/>
                <a:gdLst/>
                <a:ahLst/>
                <a:cxnLst/>
                <a:rect l="l" t="t" r="r" b="b"/>
                <a:pathLst>
                  <a:path w="184502" h="76266">
                    <a:moveTo>
                      <a:pt x="0" y="0"/>
                    </a:moveTo>
                    <a:lnTo>
                      <a:pt x="184502" y="0"/>
                    </a:lnTo>
                    <a:lnTo>
                      <a:pt x="184502" y="76266"/>
                    </a:lnTo>
                    <a:lnTo>
                      <a:pt x="0" y="76266"/>
                    </a:lnTo>
                    <a:close/>
                  </a:path>
                </a:pathLst>
              </a:custGeom>
              <a:solidFill>
                <a:srgbClr val="C6AA76"/>
              </a:solidFill>
            </p:spPr>
            <p:txBody>
              <a:bodyPr/>
              <a:lstStyle/>
              <a:p>
                <a:endParaRPr lang="en-AU" sz="1200"/>
              </a:p>
            </p:txBody>
          </p:sp>
          <p:sp>
            <p:nvSpPr>
              <p:cNvPr id="26" name="TextBox 26"/>
              <p:cNvSpPr txBox="1"/>
              <p:nvPr/>
            </p:nvSpPr>
            <p:spPr>
              <a:xfrm>
                <a:off x="0" y="-38100"/>
                <a:ext cx="184502" cy="114366"/>
              </a:xfrm>
              <a:prstGeom prst="rect">
                <a:avLst/>
              </a:prstGeom>
            </p:spPr>
            <p:txBody>
              <a:bodyPr lIns="33867" tIns="33867" rIns="33867" bIns="33867" rtlCol="0" anchor="ctr"/>
              <a:lstStyle/>
              <a:p>
                <a:pPr algn="ctr">
                  <a:lnSpc>
                    <a:spcPts val="2240"/>
                  </a:lnSpc>
                </a:pPr>
                <a:endParaRPr sz="1200"/>
              </a:p>
            </p:txBody>
          </p:sp>
        </p:grpSp>
        <p:sp>
          <p:nvSpPr>
            <p:cNvPr id="27" name="TextBox 27"/>
            <p:cNvSpPr txBox="1"/>
            <p:nvPr/>
          </p:nvSpPr>
          <p:spPr>
            <a:xfrm>
              <a:off x="0" y="3631236"/>
              <a:ext cx="922026" cy="350866"/>
            </a:xfrm>
            <a:prstGeom prst="rect">
              <a:avLst/>
            </a:prstGeom>
          </p:spPr>
          <p:txBody>
            <a:bodyPr lIns="0" tIns="0" rIns="0" bIns="0" rtlCol="0" anchor="t">
              <a:spAutoFit/>
            </a:bodyPr>
            <a:lstStyle/>
            <a:p>
              <a:pPr algn="ctr">
                <a:lnSpc>
                  <a:spcPts val="1493"/>
                </a:lnSpc>
                <a:spcBef>
                  <a:spcPct val="0"/>
                </a:spcBef>
              </a:pPr>
              <a:r>
                <a:rPr lang="en-US" sz="1067" b="1">
                  <a:solidFill>
                    <a:srgbClr val="00263B"/>
                  </a:solidFill>
                  <a:latin typeface="Canva Sans Bold"/>
                  <a:ea typeface="Canva Sans Bold"/>
                  <a:cs typeface="Canva Sans Bold"/>
                  <a:sym typeface="Canva Sans Bold"/>
                </a:rPr>
                <a:t>1%</a:t>
              </a:r>
            </a:p>
          </p:txBody>
        </p:sp>
        <p:sp>
          <p:nvSpPr>
            <p:cNvPr id="28" name="TextBox 28"/>
            <p:cNvSpPr txBox="1"/>
            <p:nvPr/>
          </p:nvSpPr>
          <p:spPr>
            <a:xfrm>
              <a:off x="1391522" y="2595442"/>
              <a:ext cx="922026" cy="350866"/>
            </a:xfrm>
            <a:prstGeom prst="rect">
              <a:avLst/>
            </a:prstGeom>
          </p:spPr>
          <p:txBody>
            <a:bodyPr lIns="0" tIns="0" rIns="0" bIns="0" rtlCol="0" anchor="t">
              <a:spAutoFit/>
            </a:bodyPr>
            <a:lstStyle/>
            <a:p>
              <a:pPr algn="ctr">
                <a:lnSpc>
                  <a:spcPts val="1493"/>
                </a:lnSpc>
                <a:spcBef>
                  <a:spcPct val="0"/>
                </a:spcBef>
              </a:pPr>
              <a:r>
                <a:rPr lang="en-US" sz="1067" b="1">
                  <a:solidFill>
                    <a:srgbClr val="00263B"/>
                  </a:solidFill>
                  <a:latin typeface="Canva Sans Bold"/>
                  <a:ea typeface="Canva Sans Bold"/>
                  <a:cs typeface="Canva Sans Bold"/>
                  <a:sym typeface="Canva Sans Bold"/>
                </a:rPr>
                <a:t>10%</a:t>
              </a:r>
            </a:p>
          </p:txBody>
        </p:sp>
        <p:sp>
          <p:nvSpPr>
            <p:cNvPr id="29" name="TextBox 29"/>
            <p:cNvSpPr txBox="1"/>
            <p:nvPr/>
          </p:nvSpPr>
          <p:spPr>
            <a:xfrm>
              <a:off x="2795062" y="354937"/>
              <a:ext cx="922026" cy="350866"/>
            </a:xfrm>
            <a:prstGeom prst="rect">
              <a:avLst/>
            </a:prstGeom>
          </p:spPr>
          <p:txBody>
            <a:bodyPr lIns="0" tIns="0" rIns="0" bIns="0" rtlCol="0" anchor="t">
              <a:spAutoFit/>
            </a:bodyPr>
            <a:lstStyle/>
            <a:p>
              <a:pPr algn="ctr">
                <a:lnSpc>
                  <a:spcPts val="1493"/>
                </a:lnSpc>
                <a:spcBef>
                  <a:spcPct val="0"/>
                </a:spcBef>
              </a:pPr>
              <a:r>
                <a:rPr lang="en-US" sz="1067" b="1">
                  <a:solidFill>
                    <a:srgbClr val="00263B"/>
                  </a:solidFill>
                  <a:latin typeface="Canva Sans Bold"/>
                  <a:ea typeface="Canva Sans Bold"/>
                  <a:cs typeface="Canva Sans Bold"/>
                  <a:sym typeface="Canva Sans Bold"/>
                </a:rPr>
                <a:t>28%</a:t>
              </a:r>
            </a:p>
          </p:txBody>
        </p:sp>
        <p:sp>
          <p:nvSpPr>
            <p:cNvPr id="30" name="TextBox 30"/>
            <p:cNvSpPr txBox="1"/>
            <p:nvPr/>
          </p:nvSpPr>
          <p:spPr>
            <a:xfrm>
              <a:off x="4174568" y="-28575"/>
              <a:ext cx="922026" cy="350866"/>
            </a:xfrm>
            <a:prstGeom prst="rect">
              <a:avLst/>
            </a:prstGeom>
          </p:spPr>
          <p:txBody>
            <a:bodyPr lIns="0" tIns="0" rIns="0" bIns="0" rtlCol="0" anchor="t">
              <a:spAutoFit/>
            </a:bodyPr>
            <a:lstStyle/>
            <a:p>
              <a:pPr algn="ctr">
                <a:lnSpc>
                  <a:spcPts val="1493"/>
                </a:lnSpc>
                <a:spcBef>
                  <a:spcPct val="0"/>
                </a:spcBef>
              </a:pPr>
              <a:r>
                <a:rPr lang="en-US" sz="1067" b="1">
                  <a:solidFill>
                    <a:srgbClr val="00263B"/>
                  </a:solidFill>
                  <a:latin typeface="Canva Sans Bold"/>
                  <a:ea typeface="Canva Sans Bold"/>
                  <a:cs typeface="Canva Sans Bold"/>
                  <a:sym typeface="Canva Sans Bold"/>
                </a:rPr>
                <a:t>31%</a:t>
              </a:r>
            </a:p>
          </p:txBody>
        </p:sp>
        <p:sp>
          <p:nvSpPr>
            <p:cNvPr id="31" name="TextBox 31"/>
            <p:cNvSpPr txBox="1"/>
            <p:nvPr/>
          </p:nvSpPr>
          <p:spPr>
            <a:xfrm>
              <a:off x="5565808" y="453129"/>
              <a:ext cx="922026" cy="350866"/>
            </a:xfrm>
            <a:prstGeom prst="rect">
              <a:avLst/>
            </a:prstGeom>
          </p:spPr>
          <p:txBody>
            <a:bodyPr lIns="0" tIns="0" rIns="0" bIns="0" rtlCol="0" anchor="t">
              <a:spAutoFit/>
            </a:bodyPr>
            <a:lstStyle/>
            <a:p>
              <a:pPr algn="ctr">
                <a:lnSpc>
                  <a:spcPts val="1493"/>
                </a:lnSpc>
                <a:spcBef>
                  <a:spcPct val="0"/>
                </a:spcBef>
              </a:pPr>
              <a:r>
                <a:rPr lang="en-US" sz="1067" b="1">
                  <a:solidFill>
                    <a:srgbClr val="00263B"/>
                  </a:solidFill>
                  <a:latin typeface="Canva Sans Bold"/>
                  <a:ea typeface="Canva Sans Bold"/>
                  <a:cs typeface="Canva Sans Bold"/>
                  <a:sym typeface="Canva Sans Bold"/>
                </a:rPr>
                <a:t>27%</a:t>
              </a:r>
            </a:p>
          </p:txBody>
        </p:sp>
        <p:sp>
          <p:nvSpPr>
            <p:cNvPr id="32" name="TextBox 32"/>
            <p:cNvSpPr txBox="1"/>
            <p:nvPr/>
          </p:nvSpPr>
          <p:spPr>
            <a:xfrm>
              <a:off x="6970034" y="3474178"/>
              <a:ext cx="922026" cy="350866"/>
            </a:xfrm>
            <a:prstGeom prst="rect">
              <a:avLst/>
            </a:prstGeom>
          </p:spPr>
          <p:txBody>
            <a:bodyPr lIns="0" tIns="0" rIns="0" bIns="0" rtlCol="0" anchor="t">
              <a:spAutoFit/>
            </a:bodyPr>
            <a:lstStyle/>
            <a:p>
              <a:pPr algn="ctr">
                <a:lnSpc>
                  <a:spcPts val="1493"/>
                </a:lnSpc>
                <a:spcBef>
                  <a:spcPct val="0"/>
                </a:spcBef>
              </a:pPr>
              <a:r>
                <a:rPr lang="en-US" sz="1067" b="1">
                  <a:solidFill>
                    <a:srgbClr val="00263B"/>
                  </a:solidFill>
                  <a:latin typeface="Canva Sans Bold"/>
                  <a:ea typeface="Canva Sans Bold"/>
                  <a:cs typeface="Canva Sans Bold"/>
                  <a:sym typeface="Canva Sans Bold"/>
                </a:rPr>
                <a:t>3%</a:t>
              </a:r>
            </a:p>
          </p:txBody>
        </p:sp>
        <p:sp>
          <p:nvSpPr>
            <p:cNvPr id="33" name="TextBox 33"/>
            <p:cNvSpPr txBox="1"/>
            <p:nvPr/>
          </p:nvSpPr>
          <p:spPr>
            <a:xfrm>
              <a:off x="12018" y="4282338"/>
              <a:ext cx="922026" cy="327654"/>
            </a:xfrm>
            <a:prstGeom prst="rect">
              <a:avLst/>
            </a:prstGeom>
          </p:spPr>
          <p:txBody>
            <a:bodyPr lIns="0" tIns="0" rIns="0" bIns="0" rtlCol="0" anchor="t">
              <a:spAutoFit/>
            </a:bodyPr>
            <a:lstStyle/>
            <a:p>
              <a:pPr algn="ctr">
                <a:lnSpc>
                  <a:spcPts val="1400"/>
                </a:lnSpc>
                <a:spcBef>
                  <a:spcPct val="0"/>
                </a:spcBef>
              </a:pPr>
              <a:r>
                <a:rPr lang="en-US" sz="1000" b="1">
                  <a:solidFill>
                    <a:srgbClr val="00263B"/>
                  </a:solidFill>
                  <a:latin typeface="Canva Sans Medium"/>
                  <a:ea typeface="Canva Sans Medium"/>
                  <a:cs typeface="Canva Sans Medium"/>
                  <a:sym typeface="Canva Sans Medium"/>
                </a:rPr>
                <a:t>18-24</a:t>
              </a:r>
            </a:p>
          </p:txBody>
        </p:sp>
        <p:sp>
          <p:nvSpPr>
            <p:cNvPr id="34" name="TextBox 34"/>
            <p:cNvSpPr txBox="1"/>
            <p:nvPr/>
          </p:nvSpPr>
          <p:spPr>
            <a:xfrm>
              <a:off x="1391522" y="4282338"/>
              <a:ext cx="922026" cy="327654"/>
            </a:xfrm>
            <a:prstGeom prst="rect">
              <a:avLst/>
            </a:prstGeom>
          </p:spPr>
          <p:txBody>
            <a:bodyPr lIns="0" tIns="0" rIns="0" bIns="0" rtlCol="0" anchor="t">
              <a:spAutoFit/>
            </a:bodyPr>
            <a:lstStyle/>
            <a:p>
              <a:pPr algn="ctr">
                <a:lnSpc>
                  <a:spcPts val="1400"/>
                </a:lnSpc>
                <a:spcBef>
                  <a:spcPct val="0"/>
                </a:spcBef>
              </a:pPr>
              <a:r>
                <a:rPr lang="en-US" sz="1000" b="1">
                  <a:solidFill>
                    <a:srgbClr val="00263B"/>
                  </a:solidFill>
                  <a:latin typeface="Canva Sans Medium"/>
                  <a:ea typeface="Canva Sans Medium"/>
                  <a:cs typeface="Canva Sans Medium"/>
                  <a:sym typeface="Canva Sans Medium"/>
                </a:rPr>
                <a:t>25-34</a:t>
              </a:r>
            </a:p>
          </p:txBody>
        </p:sp>
        <p:sp>
          <p:nvSpPr>
            <p:cNvPr id="35" name="TextBox 35"/>
            <p:cNvSpPr txBox="1"/>
            <p:nvPr/>
          </p:nvSpPr>
          <p:spPr>
            <a:xfrm>
              <a:off x="2795062" y="4282338"/>
              <a:ext cx="922026" cy="327654"/>
            </a:xfrm>
            <a:prstGeom prst="rect">
              <a:avLst/>
            </a:prstGeom>
          </p:spPr>
          <p:txBody>
            <a:bodyPr lIns="0" tIns="0" rIns="0" bIns="0" rtlCol="0" anchor="t">
              <a:spAutoFit/>
            </a:bodyPr>
            <a:lstStyle/>
            <a:p>
              <a:pPr algn="ctr">
                <a:lnSpc>
                  <a:spcPts val="1400"/>
                </a:lnSpc>
                <a:spcBef>
                  <a:spcPct val="0"/>
                </a:spcBef>
              </a:pPr>
              <a:r>
                <a:rPr lang="en-US" sz="1000" b="1">
                  <a:solidFill>
                    <a:srgbClr val="00263B"/>
                  </a:solidFill>
                  <a:latin typeface="Canva Sans Medium"/>
                  <a:ea typeface="Canva Sans Medium"/>
                  <a:cs typeface="Canva Sans Medium"/>
                  <a:sym typeface="Canva Sans Medium"/>
                </a:rPr>
                <a:t>35-44</a:t>
              </a:r>
            </a:p>
          </p:txBody>
        </p:sp>
        <p:sp>
          <p:nvSpPr>
            <p:cNvPr id="36" name="TextBox 36"/>
            <p:cNvSpPr txBox="1"/>
            <p:nvPr/>
          </p:nvSpPr>
          <p:spPr>
            <a:xfrm>
              <a:off x="4174288" y="4282338"/>
              <a:ext cx="922026" cy="327654"/>
            </a:xfrm>
            <a:prstGeom prst="rect">
              <a:avLst/>
            </a:prstGeom>
          </p:spPr>
          <p:txBody>
            <a:bodyPr lIns="0" tIns="0" rIns="0" bIns="0" rtlCol="0" anchor="t">
              <a:spAutoFit/>
            </a:bodyPr>
            <a:lstStyle/>
            <a:p>
              <a:pPr algn="ctr">
                <a:lnSpc>
                  <a:spcPts val="1400"/>
                </a:lnSpc>
                <a:spcBef>
                  <a:spcPct val="0"/>
                </a:spcBef>
              </a:pPr>
              <a:r>
                <a:rPr lang="en-US" sz="1000" b="1">
                  <a:solidFill>
                    <a:srgbClr val="00263B"/>
                  </a:solidFill>
                  <a:latin typeface="Canva Sans Medium"/>
                  <a:ea typeface="Canva Sans Medium"/>
                  <a:cs typeface="Canva Sans Medium"/>
                  <a:sym typeface="Canva Sans Medium"/>
                </a:rPr>
                <a:t>45-54</a:t>
              </a:r>
            </a:p>
          </p:txBody>
        </p:sp>
        <p:sp>
          <p:nvSpPr>
            <p:cNvPr id="37" name="TextBox 37"/>
            <p:cNvSpPr txBox="1"/>
            <p:nvPr/>
          </p:nvSpPr>
          <p:spPr>
            <a:xfrm>
              <a:off x="5578912" y="4282338"/>
              <a:ext cx="922026" cy="327654"/>
            </a:xfrm>
            <a:prstGeom prst="rect">
              <a:avLst/>
            </a:prstGeom>
          </p:spPr>
          <p:txBody>
            <a:bodyPr lIns="0" tIns="0" rIns="0" bIns="0" rtlCol="0" anchor="t">
              <a:spAutoFit/>
            </a:bodyPr>
            <a:lstStyle/>
            <a:p>
              <a:pPr algn="ctr">
                <a:lnSpc>
                  <a:spcPts val="1400"/>
                </a:lnSpc>
                <a:spcBef>
                  <a:spcPct val="0"/>
                </a:spcBef>
              </a:pPr>
              <a:r>
                <a:rPr lang="en-US" sz="1000" b="1">
                  <a:solidFill>
                    <a:srgbClr val="00263B"/>
                  </a:solidFill>
                  <a:latin typeface="Canva Sans Medium"/>
                  <a:ea typeface="Canva Sans Medium"/>
                  <a:cs typeface="Canva Sans Medium"/>
                  <a:sym typeface="Canva Sans Medium"/>
                </a:rPr>
                <a:t>55-64</a:t>
              </a:r>
            </a:p>
          </p:txBody>
        </p:sp>
        <p:sp>
          <p:nvSpPr>
            <p:cNvPr id="38" name="TextBox 38"/>
            <p:cNvSpPr txBox="1"/>
            <p:nvPr/>
          </p:nvSpPr>
          <p:spPr>
            <a:xfrm>
              <a:off x="6983538" y="4282338"/>
              <a:ext cx="922026" cy="327654"/>
            </a:xfrm>
            <a:prstGeom prst="rect">
              <a:avLst/>
            </a:prstGeom>
          </p:spPr>
          <p:txBody>
            <a:bodyPr lIns="0" tIns="0" rIns="0" bIns="0" rtlCol="0" anchor="t">
              <a:spAutoFit/>
            </a:bodyPr>
            <a:lstStyle/>
            <a:p>
              <a:pPr algn="ctr">
                <a:lnSpc>
                  <a:spcPts val="1400"/>
                </a:lnSpc>
                <a:spcBef>
                  <a:spcPct val="0"/>
                </a:spcBef>
              </a:pPr>
              <a:r>
                <a:rPr lang="en-US" sz="1000" b="1">
                  <a:solidFill>
                    <a:srgbClr val="00263B"/>
                  </a:solidFill>
                  <a:latin typeface="Canva Sans Medium"/>
                  <a:ea typeface="Canva Sans Medium"/>
                  <a:cs typeface="Canva Sans Medium"/>
                  <a:sym typeface="Canva Sans Medium"/>
                </a:rPr>
                <a:t>65+</a:t>
              </a:r>
            </a:p>
          </p:txBody>
        </p:sp>
      </p:grpSp>
      <p:graphicFrame>
        <p:nvGraphicFramePr>
          <p:cNvPr id="39" name="Table 39"/>
          <p:cNvGraphicFramePr>
            <a:graphicFrameLocks noGrp="1"/>
          </p:cNvGraphicFramePr>
          <p:nvPr/>
        </p:nvGraphicFramePr>
        <p:xfrm>
          <a:off x="5336825" y="1379185"/>
          <a:ext cx="3018972" cy="4926436"/>
        </p:xfrm>
        <a:graphic>
          <a:graphicData uri="http://schemas.openxmlformats.org/drawingml/2006/table">
            <a:tbl>
              <a:tblPr/>
              <a:tblGrid>
                <a:gridCol w="1953795">
                  <a:extLst>
                    <a:ext uri="{9D8B030D-6E8A-4147-A177-3AD203B41FA5}">
                      <a16:colId xmlns:a16="http://schemas.microsoft.com/office/drawing/2014/main" val="20000"/>
                    </a:ext>
                  </a:extLst>
                </a:gridCol>
                <a:gridCol w="1065177">
                  <a:extLst>
                    <a:ext uri="{9D8B030D-6E8A-4147-A177-3AD203B41FA5}">
                      <a16:colId xmlns:a16="http://schemas.microsoft.com/office/drawing/2014/main" val="20001"/>
                    </a:ext>
                  </a:extLst>
                </a:gridCol>
              </a:tblGrid>
              <a:tr h="574545">
                <a:tc gridSpan="2">
                  <a:txBody>
                    <a:bodyPr/>
                    <a:lstStyle/>
                    <a:p>
                      <a:pPr algn="ctr">
                        <a:lnSpc>
                          <a:spcPts val="3079"/>
                        </a:lnSpc>
                        <a:defRPr/>
                      </a:pPr>
                      <a:r>
                        <a:rPr lang="en-US" sz="1500" b="1">
                          <a:solidFill>
                            <a:srgbClr val="FFFFFF"/>
                          </a:solidFill>
                          <a:latin typeface="Canva Sans Bold"/>
                          <a:ea typeface="Canva Sans Bold"/>
                          <a:cs typeface="Canva Sans Bold"/>
                          <a:sym typeface="Canva Sans Bold"/>
                        </a:rPr>
                        <a:t>Top 5 claim causes</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616B"/>
                    </a:solidFill>
                  </a:tcPr>
                </a:tc>
                <a:tc hMerge="1">
                  <a:txBody>
                    <a:bodyPr/>
                    <a:lstStyle/>
                    <a:p>
                      <a:pPr algn="ctr">
                        <a:lnSpc>
                          <a:spcPts val="3079"/>
                        </a:lnSpc>
                        <a:defRPr/>
                      </a:pPr>
                      <a:r>
                        <a:rPr lang="en-US" sz="2199" b="1">
                          <a:solidFill>
                            <a:srgbClr val="FFFFFF"/>
                          </a:solidFill>
                          <a:latin typeface="Canva Sans Bold"/>
                          <a:ea typeface="Canva Sans Bold"/>
                          <a:cs typeface="Canva Sans Bold"/>
                          <a:sym typeface="Canva Sans Bold"/>
                        </a:rPr>
                        <a:t>Top 5 claim causes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616B"/>
                    </a:solidFill>
                  </a:tcPr>
                </a:tc>
                <a:extLst>
                  <a:ext uri="{0D108BD9-81ED-4DB2-BD59-A6C34878D82A}">
                    <a16:rowId xmlns:a16="http://schemas.microsoft.com/office/drawing/2014/main" val="10000"/>
                  </a:ext>
                </a:extLst>
              </a:tr>
              <a:tr h="853833">
                <a:tc>
                  <a:txBody>
                    <a:bodyPr/>
                    <a:lstStyle/>
                    <a:p>
                      <a:pPr algn="l">
                        <a:lnSpc>
                          <a:spcPts val="1760"/>
                        </a:lnSpc>
                        <a:defRPr/>
                      </a:pPr>
                      <a:r>
                        <a:rPr lang="en-US" sz="1100" b="1">
                          <a:solidFill>
                            <a:srgbClr val="00616B"/>
                          </a:solidFill>
                          <a:latin typeface="Canva Sans Medium"/>
                          <a:ea typeface="Canva Sans Medium"/>
                          <a:cs typeface="Canva Sans Medium"/>
                          <a:sym typeface="Canva Sans Medium"/>
                        </a:rPr>
                        <a:t>Mental</a:t>
                      </a:r>
                      <a:endParaRPr lang="en-US" sz="700"/>
                    </a:p>
                    <a:p>
                      <a:pPr algn="l">
                        <a:lnSpc>
                          <a:spcPts val="1760"/>
                        </a:lnSpc>
                      </a:pPr>
                      <a:r>
                        <a:rPr lang="en-US" sz="1100" b="1">
                          <a:solidFill>
                            <a:srgbClr val="00616B"/>
                          </a:solidFill>
                          <a:latin typeface="Canva Sans Medium"/>
                          <a:ea typeface="Canva Sans Medium"/>
                          <a:cs typeface="Canva Sans Medium"/>
                          <a:sym typeface="Canva Sans Medium"/>
                        </a:rPr>
                        <a:t>Health</a:t>
                      </a:r>
                    </a:p>
                    <a:p>
                      <a:pPr algn="l">
                        <a:lnSpc>
                          <a:spcPts val="1760"/>
                        </a:lnSpc>
                      </a:pPr>
                      <a:r>
                        <a:rPr lang="en-US" sz="1100" b="1">
                          <a:solidFill>
                            <a:srgbClr val="00616B"/>
                          </a:solidFill>
                          <a:latin typeface="Canva Sans Medium"/>
                          <a:ea typeface="Canva Sans Medium"/>
                          <a:cs typeface="Canva Sans Medium"/>
                          <a:sym typeface="Canva Sans Medium"/>
                        </a:rPr>
                        <a:t>Conditions</a:t>
                      </a:r>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5EFF8"/>
                    </a:solidFill>
                  </a:tcPr>
                </a:tc>
                <a:tc>
                  <a:txBody>
                    <a:bodyPr/>
                    <a:lstStyle/>
                    <a:p>
                      <a:pPr algn="ctr">
                        <a:lnSpc>
                          <a:spcPts val="2520"/>
                        </a:lnSpc>
                        <a:defRPr/>
                      </a:pPr>
                      <a:r>
                        <a:rPr lang="en-US" sz="1200" b="1">
                          <a:solidFill>
                            <a:srgbClr val="00263B"/>
                          </a:solidFill>
                          <a:latin typeface="Canva Sans Bold"/>
                          <a:ea typeface="Canva Sans Bold"/>
                          <a:cs typeface="Canva Sans Bold"/>
                          <a:sym typeface="Canva Sans Bold"/>
                        </a:rPr>
                        <a:t>37%</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5EFF8"/>
                    </a:solidFill>
                  </a:tcPr>
                </a:tc>
                <a:extLst>
                  <a:ext uri="{0D108BD9-81ED-4DB2-BD59-A6C34878D82A}">
                    <a16:rowId xmlns:a16="http://schemas.microsoft.com/office/drawing/2014/main" val="10001"/>
                  </a:ext>
                </a:extLst>
              </a:tr>
              <a:tr h="832480">
                <a:tc>
                  <a:txBody>
                    <a:bodyPr/>
                    <a:lstStyle/>
                    <a:p>
                      <a:pPr algn="l">
                        <a:lnSpc>
                          <a:spcPts val="1760"/>
                        </a:lnSpc>
                        <a:defRPr/>
                      </a:pPr>
                      <a:r>
                        <a:rPr lang="en-US" sz="1100" b="1">
                          <a:solidFill>
                            <a:srgbClr val="00616B"/>
                          </a:solidFill>
                          <a:latin typeface="Canva Sans Medium"/>
                          <a:ea typeface="Canva Sans Medium"/>
                          <a:cs typeface="Canva Sans Medium"/>
                          <a:sym typeface="Canva Sans Medium"/>
                        </a:rPr>
                        <a:t>Cancer</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1F2F6"/>
                    </a:solidFill>
                  </a:tcPr>
                </a:tc>
                <a:tc>
                  <a:txBody>
                    <a:bodyPr/>
                    <a:lstStyle/>
                    <a:p>
                      <a:pPr algn="ctr">
                        <a:lnSpc>
                          <a:spcPts val="2520"/>
                        </a:lnSpc>
                        <a:defRPr/>
                      </a:pPr>
                      <a:r>
                        <a:rPr lang="en-US" sz="1200" b="1">
                          <a:solidFill>
                            <a:srgbClr val="00263B"/>
                          </a:solidFill>
                          <a:latin typeface="Canva Sans Bold"/>
                          <a:ea typeface="Canva Sans Bold"/>
                          <a:cs typeface="Canva Sans Bold"/>
                          <a:sym typeface="Canva Sans Bold"/>
                        </a:rPr>
                        <a:t>18%</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1F2F6"/>
                    </a:solidFill>
                  </a:tcPr>
                </a:tc>
                <a:extLst>
                  <a:ext uri="{0D108BD9-81ED-4DB2-BD59-A6C34878D82A}">
                    <a16:rowId xmlns:a16="http://schemas.microsoft.com/office/drawing/2014/main" val="10002"/>
                  </a:ext>
                </a:extLst>
              </a:tr>
              <a:tr h="848043">
                <a:tc>
                  <a:txBody>
                    <a:bodyPr/>
                    <a:lstStyle/>
                    <a:p>
                      <a:pPr algn="l">
                        <a:lnSpc>
                          <a:spcPts val="1760"/>
                        </a:lnSpc>
                        <a:defRPr/>
                      </a:pPr>
                      <a:r>
                        <a:rPr lang="en-US" sz="1100" b="1">
                          <a:solidFill>
                            <a:srgbClr val="00616B"/>
                          </a:solidFill>
                          <a:latin typeface="Canva Sans Medium"/>
                          <a:ea typeface="Canva Sans Medium"/>
                          <a:cs typeface="Canva Sans Medium"/>
                          <a:sym typeface="Canva Sans Medium"/>
                        </a:rPr>
                        <a:t>Sickness</a:t>
                      </a:r>
                      <a:endParaRPr lang="en-US" sz="700"/>
                    </a:p>
                    <a:p>
                      <a:pPr algn="l">
                        <a:lnSpc>
                          <a:spcPts val="1760"/>
                        </a:lnSpc>
                      </a:pPr>
                      <a:r>
                        <a:rPr lang="en-US" sz="1100" b="1">
                          <a:solidFill>
                            <a:srgbClr val="00616B"/>
                          </a:solidFill>
                          <a:latin typeface="Canva Sans Medium"/>
                          <a:ea typeface="Canva Sans Medium"/>
                          <a:cs typeface="Canva Sans Medium"/>
                          <a:sym typeface="Canva Sans Medium"/>
                        </a:rPr>
                        <a:t>and disease</a:t>
                      </a:r>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5EFF8"/>
                    </a:solidFill>
                  </a:tcPr>
                </a:tc>
                <a:tc>
                  <a:txBody>
                    <a:bodyPr/>
                    <a:lstStyle/>
                    <a:p>
                      <a:pPr algn="ctr">
                        <a:lnSpc>
                          <a:spcPts val="2520"/>
                        </a:lnSpc>
                        <a:defRPr/>
                      </a:pPr>
                      <a:r>
                        <a:rPr lang="en-US" sz="1200" b="1">
                          <a:solidFill>
                            <a:srgbClr val="00263B"/>
                          </a:solidFill>
                          <a:latin typeface="Canva Sans Bold"/>
                          <a:ea typeface="Canva Sans Bold"/>
                          <a:cs typeface="Canva Sans Bold"/>
                          <a:sym typeface="Canva Sans Bold"/>
                        </a:rPr>
                        <a:t>15%</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5EFF8"/>
                    </a:solidFill>
                  </a:tcPr>
                </a:tc>
                <a:extLst>
                  <a:ext uri="{0D108BD9-81ED-4DB2-BD59-A6C34878D82A}">
                    <a16:rowId xmlns:a16="http://schemas.microsoft.com/office/drawing/2014/main" val="10003"/>
                  </a:ext>
                </a:extLst>
              </a:tr>
              <a:tr h="805353">
                <a:tc>
                  <a:txBody>
                    <a:bodyPr/>
                    <a:lstStyle/>
                    <a:p>
                      <a:pPr algn="l">
                        <a:lnSpc>
                          <a:spcPts val="1760"/>
                        </a:lnSpc>
                        <a:defRPr/>
                      </a:pPr>
                      <a:r>
                        <a:rPr lang="en-US" sz="1100" b="1">
                          <a:solidFill>
                            <a:srgbClr val="00616B"/>
                          </a:solidFill>
                          <a:latin typeface="Canva Sans Medium"/>
                          <a:ea typeface="Canva Sans Medium"/>
                          <a:cs typeface="Canva Sans Medium"/>
                          <a:sym typeface="Canva Sans Medium"/>
                        </a:rPr>
                        <a:t>Neurological</a:t>
                      </a:r>
                      <a:endParaRPr lang="en-US" sz="700"/>
                    </a:p>
                    <a:p>
                      <a:pPr algn="l">
                        <a:lnSpc>
                          <a:spcPts val="1760"/>
                        </a:lnSpc>
                      </a:pPr>
                      <a:r>
                        <a:rPr lang="en-US" sz="1100" b="1">
                          <a:solidFill>
                            <a:srgbClr val="00616B"/>
                          </a:solidFill>
                          <a:latin typeface="Canva Sans Medium"/>
                          <a:ea typeface="Canva Sans Medium"/>
                          <a:cs typeface="Canva Sans Medium"/>
                          <a:sym typeface="Canva Sans Medium"/>
                        </a:rPr>
                        <a:t>disorders</a:t>
                      </a:r>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1F2F6"/>
                    </a:solidFill>
                  </a:tcPr>
                </a:tc>
                <a:tc>
                  <a:txBody>
                    <a:bodyPr/>
                    <a:lstStyle/>
                    <a:p>
                      <a:pPr algn="ctr">
                        <a:lnSpc>
                          <a:spcPts val="2520"/>
                        </a:lnSpc>
                        <a:defRPr/>
                      </a:pPr>
                      <a:r>
                        <a:rPr lang="en-US" sz="1200" b="1">
                          <a:solidFill>
                            <a:srgbClr val="00263B"/>
                          </a:solidFill>
                          <a:latin typeface="Canva Sans Bold"/>
                          <a:ea typeface="Canva Sans Bold"/>
                          <a:cs typeface="Canva Sans Bold"/>
                          <a:sym typeface="Canva Sans Bold"/>
                        </a:rPr>
                        <a:t>6%</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1F2F6"/>
                    </a:solidFill>
                  </a:tcPr>
                </a:tc>
                <a:extLst>
                  <a:ext uri="{0D108BD9-81ED-4DB2-BD59-A6C34878D82A}">
                    <a16:rowId xmlns:a16="http://schemas.microsoft.com/office/drawing/2014/main" val="10004"/>
                  </a:ext>
                </a:extLst>
              </a:tr>
              <a:tr h="878761">
                <a:tc>
                  <a:txBody>
                    <a:bodyPr/>
                    <a:lstStyle/>
                    <a:p>
                      <a:pPr algn="l">
                        <a:lnSpc>
                          <a:spcPts val="1760"/>
                        </a:lnSpc>
                        <a:defRPr/>
                      </a:pPr>
                      <a:r>
                        <a:rPr lang="en-US" sz="1100" b="1">
                          <a:solidFill>
                            <a:srgbClr val="00616B"/>
                          </a:solidFill>
                          <a:latin typeface="Canva Sans Medium"/>
                          <a:ea typeface="Canva Sans Medium"/>
                          <a:cs typeface="Canva Sans Medium"/>
                          <a:sym typeface="Canva Sans Medium"/>
                        </a:rPr>
                        <a:t>Musculoskeletal</a:t>
                      </a:r>
                      <a:endParaRPr lang="en-US" sz="700"/>
                    </a:p>
                    <a:p>
                      <a:pPr algn="l">
                        <a:lnSpc>
                          <a:spcPts val="1760"/>
                        </a:lnSpc>
                      </a:pPr>
                      <a:r>
                        <a:rPr lang="en-US" sz="1100" b="1">
                          <a:solidFill>
                            <a:srgbClr val="00616B"/>
                          </a:solidFill>
                          <a:latin typeface="Canva Sans Medium"/>
                          <a:ea typeface="Canva Sans Medium"/>
                          <a:cs typeface="Canva Sans Medium"/>
                          <a:sym typeface="Canva Sans Medium"/>
                        </a:rPr>
                        <a:t>back/neck</a:t>
                      </a:r>
                    </a:p>
                    <a:p>
                      <a:pPr algn="l">
                        <a:lnSpc>
                          <a:spcPts val="1760"/>
                        </a:lnSpc>
                      </a:pPr>
                      <a:r>
                        <a:rPr lang="en-US" sz="1100" b="1">
                          <a:solidFill>
                            <a:srgbClr val="00616B"/>
                          </a:solidFill>
                          <a:latin typeface="Canva Sans Medium"/>
                          <a:ea typeface="Canva Sans Medium"/>
                          <a:cs typeface="Canva Sans Medium"/>
                          <a:sym typeface="Canva Sans Medium"/>
                        </a:rPr>
                        <a:t>conditions</a:t>
                      </a:r>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5EFF8"/>
                    </a:solidFill>
                  </a:tcPr>
                </a:tc>
                <a:tc>
                  <a:txBody>
                    <a:bodyPr/>
                    <a:lstStyle/>
                    <a:p>
                      <a:pPr algn="ctr">
                        <a:lnSpc>
                          <a:spcPts val="2520"/>
                        </a:lnSpc>
                        <a:defRPr/>
                      </a:pPr>
                      <a:r>
                        <a:rPr lang="en-US" sz="1200" b="1">
                          <a:solidFill>
                            <a:srgbClr val="00263B"/>
                          </a:solidFill>
                          <a:latin typeface="Canva Sans Bold"/>
                          <a:ea typeface="Canva Sans Bold"/>
                          <a:cs typeface="Canva Sans Bold"/>
                          <a:sym typeface="Canva Sans Bold"/>
                        </a:rPr>
                        <a:t>5%</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5EFF8"/>
                    </a:solidFill>
                  </a:tcPr>
                </a:tc>
                <a:extLst>
                  <a:ext uri="{0D108BD9-81ED-4DB2-BD59-A6C34878D82A}">
                    <a16:rowId xmlns:a16="http://schemas.microsoft.com/office/drawing/2014/main" val="10005"/>
                  </a:ext>
                </a:extLst>
              </a:tr>
            </a:tbl>
          </a:graphicData>
        </a:graphic>
      </p:graphicFrame>
      <p:grpSp>
        <p:nvGrpSpPr>
          <p:cNvPr id="40" name="Group 40"/>
          <p:cNvGrpSpPr/>
          <p:nvPr/>
        </p:nvGrpSpPr>
        <p:grpSpPr>
          <a:xfrm>
            <a:off x="6538520" y="2059471"/>
            <a:ext cx="615581" cy="3965836"/>
            <a:chOff x="0" y="0"/>
            <a:chExt cx="1231161" cy="7931672"/>
          </a:xfrm>
        </p:grpSpPr>
        <p:sp>
          <p:nvSpPr>
            <p:cNvPr id="41" name="Freeform 41"/>
            <p:cNvSpPr/>
            <p:nvPr/>
          </p:nvSpPr>
          <p:spPr>
            <a:xfrm>
              <a:off x="90302" y="0"/>
              <a:ext cx="1050557" cy="1129631"/>
            </a:xfrm>
            <a:custGeom>
              <a:avLst/>
              <a:gdLst/>
              <a:ahLst/>
              <a:cxnLst/>
              <a:rect l="l" t="t" r="r" b="b"/>
              <a:pathLst>
                <a:path w="1050557" h="1129631">
                  <a:moveTo>
                    <a:pt x="0" y="0"/>
                  </a:moveTo>
                  <a:lnTo>
                    <a:pt x="1050557" y="0"/>
                  </a:lnTo>
                  <a:lnTo>
                    <a:pt x="1050557" y="1129631"/>
                  </a:lnTo>
                  <a:lnTo>
                    <a:pt x="0" y="11296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42" name="Freeform 42"/>
            <p:cNvSpPr/>
            <p:nvPr/>
          </p:nvSpPr>
          <p:spPr>
            <a:xfrm>
              <a:off x="214360" y="1754459"/>
              <a:ext cx="802441" cy="1084379"/>
            </a:xfrm>
            <a:custGeom>
              <a:avLst/>
              <a:gdLst/>
              <a:ahLst/>
              <a:cxnLst/>
              <a:rect l="l" t="t" r="r" b="b"/>
              <a:pathLst>
                <a:path w="802441" h="1084379">
                  <a:moveTo>
                    <a:pt x="0" y="0"/>
                  </a:moveTo>
                  <a:lnTo>
                    <a:pt x="802441" y="0"/>
                  </a:lnTo>
                  <a:lnTo>
                    <a:pt x="802441" y="1084379"/>
                  </a:lnTo>
                  <a:lnTo>
                    <a:pt x="0" y="108437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AU" sz="1200"/>
            </a:p>
          </p:txBody>
        </p:sp>
        <p:sp>
          <p:nvSpPr>
            <p:cNvPr id="43" name="Freeform 43"/>
            <p:cNvSpPr/>
            <p:nvPr/>
          </p:nvSpPr>
          <p:spPr>
            <a:xfrm>
              <a:off x="85453" y="3448438"/>
              <a:ext cx="1060256" cy="1127932"/>
            </a:xfrm>
            <a:custGeom>
              <a:avLst/>
              <a:gdLst/>
              <a:ahLst/>
              <a:cxnLst/>
              <a:rect l="l" t="t" r="r" b="b"/>
              <a:pathLst>
                <a:path w="1060256" h="1127932">
                  <a:moveTo>
                    <a:pt x="0" y="0"/>
                  </a:moveTo>
                  <a:lnTo>
                    <a:pt x="1060255" y="0"/>
                  </a:lnTo>
                  <a:lnTo>
                    <a:pt x="1060255" y="1127932"/>
                  </a:lnTo>
                  <a:lnTo>
                    <a:pt x="0" y="11279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200"/>
            </a:p>
          </p:txBody>
        </p:sp>
        <p:sp>
          <p:nvSpPr>
            <p:cNvPr id="44" name="Freeform 44"/>
            <p:cNvSpPr/>
            <p:nvPr/>
          </p:nvSpPr>
          <p:spPr>
            <a:xfrm>
              <a:off x="66230" y="5144175"/>
              <a:ext cx="1098701" cy="984836"/>
            </a:xfrm>
            <a:custGeom>
              <a:avLst/>
              <a:gdLst/>
              <a:ahLst/>
              <a:cxnLst/>
              <a:rect l="l" t="t" r="r" b="b"/>
              <a:pathLst>
                <a:path w="1098701" h="984836">
                  <a:moveTo>
                    <a:pt x="0" y="0"/>
                  </a:moveTo>
                  <a:lnTo>
                    <a:pt x="1098701" y="0"/>
                  </a:lnTo>
                  <a:lnTo>
                    <a:pt x="1098701" y="984836"/>
                  </a:lnTo>
                  <a:lnTo>
                    <a:pt x="0" y="984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sz="1200"/>
            </a:p>
          </p:txBody>
        </p:sp>
        <p:sp>
          <p:nvSpPr>
            <p:cNvPr id="45" name="Freeform 45"/>
            <p:cNvSpPr/>
            <p:nvPr/>
          </p:nvSpPr>
          <p:spPr>
            <a:xfrm>
              <a:off x="0" y="6700511"/>
              <a:ext cx="1231161" cy="1231161"/>
            </a:xfrm>
            <a:custGeom>
              <a:avLst/>
              <a:gdLst/>
              <a:ahLst/>
              <a:cxnLst/>
              <a:rect l="l" t="t" r="r" b="b"/>
              <a:pathLst>
                <a:path w="1231161" h="1231161">
                  <a:moveTo>
                    <a:pt x="0" y="0"/>
                  </a:moveTo>
                  <a:lnTo>
                    <a:pt x="1231161" y="0"/>
                  </a:lnTo>
                  <a:lnTo>
                    <a:pt x="1231161" y="1231161"/>
                  </a:lnTo>
                  <a:lnTo>
                    <a:pt x="0" y="1231161"/>
                  </a:lnTo>
                  <a:lnTo>
                    <a:pt x="0" y="0"/>
                  </a:lnTo>
                  <a:close/>
                </a:path>
              </a:pathLst>
            </a:custGeom>
            <a:blipFill>
              <a:blip r:embed="rId12"/>
              <a:stretch>
                <a:fillRect/>
              </a:stretch>
            </a:blipFill>
          </p:spPr>
          <p:txBody>
            <a:bodyPr/>
            <a:lstStyle/>
            <a:p>
              <a:endParaRPr lang="en-AU" sz="1200"/>
            </a:p>
          </p:txBody>
        </p:sp>
      </p:grpSp>
      <p:sp>
        <p:nvSpPr>
          <p:cNvPr id="46" name="Freeform 46"/>
          <p:cNvSpPr/>
          <p:nvPr/>
        </p:nvSpPr>
        <p:spPr>
          <a:xfrm>
            <a:off x="8590745" y="1950892"/>
            <a:ext cx="2915455" cy="2352661"/>
          </a:xfrm>
          <a:custGeom>
            <a:avLst/>
            <a:gdLst/>
            <a:ahLst/>
            <a:cxnLst/>
            <a:rect l="l" t="t" r="r" b="b"/>
            <a:pathLst>
              <a:path w="4373182" h="3528992">
                <a:moveTo>
                  <a:pt x="0" y="0"/>
                </a:moveTo>
                <a:lnTo>
                  <a:pt x="4373182" y="0"/>
                </a:lnTo>
                <a:lnTo>
                  <a:pt x="4373182" y="3528991"/>
                </a:lnTo>
                <a:lnTo>
                  <a:pt x="0" y="3528991"/>
                </a:lnTo>
                <a:lnTo>
                  <a:pt x="0" y="0"/>
                </a:lnTo>
                <a:close/>
              </a:path>
            </a:pathLst>
          </a:custGeom>
          <a:blipFill>
            <a:blip r:embed="rId13"/>
            <a:stretch>
              <a:fillRect/>
            </a:stretch>
          </a:blipFill>
          <a:ln w="19050" cap="sq">
            <a:solidFill>
              <a:srgbClr val="E5EFF8"/>
            </a:solidFill>
            <a:prstDash val="solid"/>
            <a:miter/>
          </a:ln>
        </p:spPr>
        <p:txBody>
          <a:bodyPr/>
          <a:lstStyle/>
          <a:p>
            <a:endParaRPr lang="en-AU" sz="1200"/>
          </a:p>
        </p:txBody>
      </p:sp>
      <p:grpSp>
        <p:nvGrpSpPr>
          <p:cNvPr id="47" name="Group 47"/>
          <p:cNvGrpSpPr/>
          <p:nvPr/>
        </p:nvGrpSpPr>
        <p:grpSpPr>
          <a:xfrm>
            <a:off x="8590745" y="1398235"/>
            <a:ext cx="2915455" cy="552656"/>
            <a:chOff x="0" y="0"/>
            <a:chExt cx="1151785" cy="218333"/>
          </a:xfrm>
        </p:grpSpPr>
        <p:sp>
          <p:nvSpPr>
            <p:cNvPr id="48" name="Freeform 48"/>
            <p:cNvSpPr/>
            <p:nvPr/>
          </p:nvSpPr>
          <p:spPr>
            <a:xfrm>
              <a:off x="0" y="0"/>
              <a:ext cx="1151785" cy="218333"/>
            </a:xfrm>
            <a:custGeom>
              <a:avLst/>
              <a:gdLst/>
              <a:ahLst/>
              <a:cxnLst/>
              <a:rect l="l" t="t" r="r" b="b"/>
              <a:pathLst>
                <a:path w="1151785" h="218333">
                  <a:moveTo>
                    <a:pt x="0" y="0"/>
                  </a:moveTo>
                  <a:lnTo>
                    <a:pt x="1151785" y="0"/>
                  </a:lnTo>
                  <a:lnTo>
                    <a:pt x="1151785" y="218333"/>
                  </a:lnTo>
                  <a:lnTo>
                    <a:pt x="0" y="218333"/>
                  </a:lnTo>
                  <a:close/>
                </a:path>
              </a:pathLst>
            </a:custGeom>
            <a:solidFill>
              <a:srgbClr val="1DCECE"/>
            </a:solidFill>
          </p:spPr>
          <p:txBody>
            <a:bodyPr/>
            <a:lstStyle/>
            <a:p>
              <a:endParaRPr lang="en-AU" sz="1200"/>
            </a:p>
          </p:txBody>
        </p:sp>
        <p:sp>
          <p:nvSpPr>
            <p:cNvPr id="49" name="TextBox 49"/>
            <p:cNvSpPr txBox="1"/>
            <p:nvPr/>
          </p:nvSpPr>
          <p:spPr>
            <a:xfrm>
              <a:off x="0" y="-95250"/>
              <a:ext cx="1151785" cy="313583"/>
            </a:xfrm>
            <a:prstGeom prst="rect">
              <a:avLst/>
            </a:prstGeom>
          </p:spPr>
          <p:txBody>
            <a:bodyPr lIns="33867" tIns="33867" rIns="33867" bIns="33867" rtlCol="0" anchor="ctr"/>
            <a:lstStyle/>
            <a:p>
              <a:pPr algn="ctr">
                <a:lnSpc>
                  <a:spcPts val="2146"/>
                </a:lnSpc>
              </a:pPr>
              <a:endParaRPr sz="1200"/>
            </a:p>
          </p:txBody>
        </p:sp>
      </p:grpSp>
      <p:sp>
        <p:nvSpPr>
          <p:cNvPr id="50" name="TextBox 50"/>
          <p:cNvSpPr txBox="1"/>
          <p:nvPr/>
        </p:nvSpPr>
        <p:spPr>
          <a:xfrm>
            <a:off x="8827328" y="1565979"/>
            <a:ext cx="2442290" cy="198581"/>
          </a:xfrm>
          <a:prstGeom prst="rect">
            <a:avLst/>
          </a:prstGeom>
        </p:spPr>
        <p:txBody>
          <a:bodyPr lIns="0" tIns="0" rIns="0" bIns="0" rtlCol="0" anchor="t">
            <a:spAutoFit/>
          </a:bodyPr>
          <a:lstStyle/>
          <a:p>
            <a:pPr algn="ctr">
              <a:lnSpc>
                <a:spcPts val="1680"/>
              </a:lnSpc>
              <a:spcBef>
                <a:spcPct val="0"/>
              </a:spcBef>
            </a:pPr>
            <a:r>
              <a:rPr lang="en-US" sz="1200" b="1">
                <a:solidFill>
                  <a:srgbClr val="00263B"/>
                </a:solidFill>
                <a:latin typeface="Canva Sans Bold"/>
                <a:ea typeface="Canva Sans Bold"/>
                <a:cs typeface="Canva Sans Bold"/>
                <a:sym typeface="Canva Sans Bold"/>
              </a:rPr>
              <a:t>Geographical location of claims</a:t>
            </a:r>
          </a:p>
        </p:txBody>
      </p:sp>
      <p:graphicFrame>
        <p:nvGraphicFramePr>
          <p:cNvPr id="51" name="Table 51"/>
          <p:cNvGraphicFramePr>
            <a:graphicFrameLocks noGrp="1"/>
          </p:cNvGraphicFramePr>
          <p:nvPr/>
        </p:nvGraphicFramePr>
        <p:xfrm>
          <a:off x="8590745" y="4532152"/>
          <a:ext cx="3018972" cy="1672425"/>
        </p:xfrm>
        <a:graphic>
          <a:graphicData uri="http://schemas.openxmlformats.org/drawingml/2006/table">
            <a:tbl>
              <a:tblPr/>
              <a:tblGrid>
                <a:gridCol w="1761083">
                  <a:extLst>
                    <a:ext uri="{9D8B030D-6E8A-4147-A177-3AD203B41FA5}">
                      <a16:colId xmlns:a16="http://schemas.microsoft.com/office/drawing/2014/main" val="20000"/>
                    </a:ext>
                  </a:extLst>
                </a:gridCol>
                <a:gridCol w="1257889">
                  <a:extLst>
                    <a:ext uri="{9D8B030D-6E8A-4147-A177-3AD203B41FA5}">
                      <a16:colId xmlns:a16="http://schemas.microsoft.com/office/drawing/2014/main" val="20001"/>
                    </a:ext>
                  </a:extLst>
                </a:gridCol>
              </a:tblGrid>
              <a:tr h="580481">
                <a:tc gridSpan="2">
                  <a:txBody>
                    <a:bodyPr/>
                    <a:lstStyle/>
                    <a:p>
                      <a:pPr algn="ctr">
                        <a:lnSpc>
                          <a:spcPts val="3079"/>
                        </a:lnSpc>
                        <a:defRPr/>
                      </a:pPr>
                      <a:r>
                        <a:rPr lang="en-US" sz="1500" b="1">
                          <a:solidFill>
                            <a:srgbClr val="FFFFFF"/>
                          </a:solidFill>
                          <a:latin typeface="Canva Sans Bold"/>
                          <a:ea typeface="Canva Sans Bold"/>
                          <a:cs typeface="Canva Sans Bold"/>
                          <a:sym typeface="Canva Sans Bold"/>
                        </a:rPr>
                        <a:t>Claims by gender</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616B"/>
                    </a:solidFill>
                  </a:tcPr>
                </a:tc>
                <a:tc hMerge="1">
                  <a:txBody>
                    <a:bodyPr/>
                    <a:lstStyle/>
                    <a:p>
                      <a:pPr algn="ctr">
                        <a:lnSpc>
                          <a:spcPts val="3079"/>
                        </a:lnSpc>
                        <a:defRPr/>
                      </a:pPr>
                      <a:r>
                        <a:rPr lang="en-US" sz="2199" b="1">
                          <a:solidFill>
                            <a:srgbClr val="FFFFFF"/>
                          </a:solidFill>
                          <a:latin typeface="Canva Sans Bold"/>
                          <a:ea typeface="Canva Sans Bold"/>
                          <a:cs typeface="Canva Sans Bold"/>
                          <a:sym typeface="Canva Sans Bold"/>
                        </a:rPr>
                        <a:t>Claims by gender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616B"/>
                    </a:solidFill>
                  </a:tcPr>
                </a:tc>
                <a:extLst>
                  <a:ext uri="{0D108BD9-81ED-4DB2-BD59-A6C34878D82A}">
                    <a16:rowId xmlns:a16="http://schemas.microsoft.com/office/drawing/2014/main" val="10000"/>
                  </a:ext>
                </a:extLst>
              </a:tr>
              <a:tr h="524067">
                <a:tc>
                  <a:txBody>
                    <a:bodyPr/>
                    <a:lstStyle/>
                    <a:p>
                      <a:pPr algn="l">
                        <a:lnSpc>
                          <a:spcPts val="1760"/>
                        </a:lnSpc>
                        <a:defRPr/>
                      </a:pPr>
                      <a:r>
                        <a:rPr lang="en-US" sz="1100">
                          <a:solidFill>
                            <a:srgbClr val="00616B"/>
                          </a:solidFill>
                          <a:latin typeface="Canva Sans"/>
                          <a:ea typeface="Canva Sans"/>
                          <a:cs typeface="Canva Sans"/>
                          <a:sym typeface="Canva Sans"/>
                        </a:rPr>
                        <a:t>Female</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5EFF8"/>
                    </a:solidFill>
                  </a:tcPr>
                </a:tc>
                <a:tc>
                  <a:txBody>
                    <a:bodyPr/>
                    <a:lstStyle/>
                    <a:p>
                      <a:pPr algn="ctr">
                        <a:lnSpc>
                          <a:spcPts val="2520"/>
                        </a:lnSpc>
                        <a:defRPr/>
                      </a:pPr>
                      <a:r>
                        <a:rPr lang="en-US" sz="1200" b="1">
                          <a:solidFill>
                            <a:srgbClr val="00263B"/>
                          </a:solidFill>
                          <a:latin typeface="Canva Sans Bold"/>
                          <a:ea typeface="Canva Sans Bold"/>
                          <a:cs typeface="Canva Sans Bold"/>
                          <a:sym typeface="Canva Sans Bold"/>
                        </a:rPr>
                        <a:t>63%</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5EFF8"/>
                    </a:solidFill>
                  </a:tcPr>
                </a:tc>
                <a:extLst>
                  <a:ext uri="{0D108BD9-81ED-4DB2-BD59-A6C34878D82A}">
                    <a16:rowId xmlns:a16="http://schemas.microsoft.com/office/drawing/2014/main" val="10001"/>
                  </a:ext>
                </a:extLst>
              </a:tr>
              <a:tr h="537108">
                <a:tc>
                  <a:txBody>
                    <a:bodyPr/>
                    <a:lstStyle/>
                    <a:p>
                      <a:pPr algn="l">
                        <a:lnSpc>
                          <a:spcPts val="1760"/>
                        </a:lnSpc>
                        <a:defRPr/>
                      </a:pPr>
                      <a:r>
                        <a:rPr lang="en-US" sz="1100" b="1">
                          <a:solidFill>
                            <a:srgbClr val="00616B"/>
                          </a:solidFill>
                          <a:latin typeface="Canva Sans Medium"/>
                          <a:ea typeface="Canva Sans Medium"/>
                          <a:cs typeface="Canva Sans Medium"/>
                          <a:sym typeface="Canva Sans Medium"/>
                        </a:rPr>
                        <a:t>Male</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1F2F6"/>
                    </a:solidFill>
                  </a:tcPr>
                </a:tc>
                <a:tc>
                  <a:txBody>
                    <a:bodyPr/>
                    <a:lstStyle/>
                    <a:p>
                      <a:pPr algn="ctr">
                        <a:lnSpc>
                          <a:spcPts val="2520"/>
                        </a:lnSpc>
                        <a:defRPr/>
                      </a:pPr>
                      <a:r>
                        <a:rPr lang="en-US" sz="1200" b="1">
                          <a:solidFill>
                            <a:srgbClr val="00263B"/>
                          </a:solidFill>
                          <a:latin typeface="Canva Sans Bold"/>
                          <a:ea typeface="Canva Sans Bold"/>
                          <a:cs typeface="Canva Sans Bold"/>
                          <a:sym typeface="Canva Sans Bold"/>
                        </a:rPr>
                        <a:t>37%</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1F2F6"/>
                    </a:solidFill>
                  </a:tcPr>
                </a:tc>
                <a:extLst>
                  <a:ext uri="{0D108BD9-81ED-4DB2-BD59-A6C34878D82A}">
                    <a16:rowId xmlns:a16="http://schemas.microsoft.com/office/drawing/2014/main" val="10002"/>
                  </a:ext>
                </a:extLst>
              </a:tr>
            </a:tbl>
          </a:graphicData>
        </a:graphic>
      </p:graphicFrame>
      <p:grpSp>
        <p:nvGrpSpPr>
          <p:cNvPr id="52" name="Group 52"/>
          <p:cNvGrpSpPr/>
          <p:nvPr/>
        </p:nvGrpSpPr>
        <p:grpSpPr>
          <a:xfrm>
            <a:off x="9558840" y="5143872"/>
            <a:ext cx="492809" cy="996578"/>
            <a:chOff x="0" y="0"/>
            <a:chExt cx="985617" cy="1993156"/>
          </a:xfrm>
        </p:grpSpPr>
        <p:sp>
          <p:nvSpPr>
            <p:cNvPr id="53" name="Freeform 53"/>
            <p:cNvSpPr/>
            <p:nvPr/>
          </p:nvSpPr>
          <p:spPr>
            <a:xfrm>
              <a:off x="0" y="0"/>
              <a:ext cx="985617" cy="985617"/>
            </a:xfrm>
            <a:custGeom>
              <a:avLst/>
              <a:gdLst/>
              <a:ahLst/>
              <a:cxnLst/>
              <a:rect l="l" t="t" r="r" b="b"/>
              <a:pathLst>
                <a:path w="985617" h="985617">
                  <a:moveTo>
                    <a:pt x="0" y="0"/>
                  </a:moveTo>
                  <a:lnTo>
                    <a:pt x="985617" y="0"/>
                  </a:lnTo>
                  <a:lnTo>
                    <a:pt x="985617" y="985617"/>
                  </a:lnTo>
                  <a:lnTo>
                    <a:pt x="0" y="985617"/>
                  </a:lnTo>
                  <a:lnTo>
                    <a:pt x="0" y="0"/>
                  </a:lnTo>
                  <a:close/>
                </a:path>
              </a:pathLst>
            </a:custGeom>
            <a:blipFill>
              <a:blip r:embed="rId14"/>
              <a:stretch>
                <a:fillRect/>
              </a:stretch>
            </a:blipFill>
          </p:spPr>
          <p:txBody>
            <a:bodyPr/>
            <a:lstStyle/>
            <a:p>
              <a:endParaRPr lang="en-AU" sz="1200"/>
            </a:p>
          </p:txBody>
        </p:sp>
        <p:sp>
          <p:nvSpPr>
            <p:cNvPr id="54" name="Freeform 54"/>
            <p:cNvSpPr/>
            <p:nvPr/>
          </p:nvSpPr>
          <p:spPr>
            <a:xfrm>
              <a:off x="0" y="1007539"/>
              <a:ext cx="985617" cy="985617"/>
            </a:xfrm>
            <a:custGeom>
              <a:avLst/>
              <a:gdLst/>
              <a:ahLst/>
              <a:cxnLst/>
              <a:rect l="l" t="t" r="r" b="b"/>
              <a:pathLst>
                <a:path w="985617" h="985617">
                  <a:moveTo>
                    <a:pt x="0" y="0"/>
                  </a:moveTo>
                  <a:lnTo>
                    <a:pt x="985617" y="0"/>
                  </a:lnTo>
                  <a:lnTo>
                    <a:pt x="985617" y="985617"/>
                  </a:lnTo>
                  <a:lnTo>
                    <a:pt x="0" y="985617"/>
                  </a:lnTo>
                  <a:lnTo>
                    <a:pt x="0" y="0"/>
                  </a:lnTo>
                  <a:close/>
                </a:path>
              </a:pathLst>
            </a:custGeom>
            <a:blipFill>
              <a:blip r:embed="rId15"/>
              <a:stretch>
                <a:fillRect/>
              </a:stretch>
            </a:blipFill>
          </p:spPr>
          <p:txBody>
            <a:bodyPr/>
            <a:lstStyle/>
            <a:p>
              <a:endParaRPr lang="en-AU" sz="1200"/>
            </a:p>
          </p:txBody>
        </p:sp>
      </p:grpSp>
      <p:grpSp>
        <p:nvGrpSpPr>
          <p:cNvPr id="55" name="Group 55"/>
          <p:cNvGrpSpPr/>
          <p:nvPr/>
        </p:nvGrpSpPr>
        <p:grpSpPr>
          <a:xfrm>
            <a:off x="689277" y="3347685"/>
            <a:ext cx="4416259" cy="369804"/>
            <a:chOff x="0" y="0"/>
            <a:chExt cx="1744695" cy="146095"/>
          </a:xfrm>
        </p:grpSpPr>
        <p:sp>
          <p:nvSpPr>
            <p:cNvPr id="56" name="Freeform 56"/>
            <p:cNvSpPr/>
            <p:nvPr/>
          </p:nvSpPr>
          <p:spPr>
            <a:xfrm>
              <a:off x="0" y="0"/>
              <a:ext cx="1744695" cy="146095"/>
            </a:xfrm>
            <a:custGeom>
              <a:avLst/>
              <a:gdLst/>
              <a:ahLst/>
              <a:cxnLst/>
              <a:rect l="l" t="t" r="r" b="b"/>
              <a:pathLst>
                <a:path w="1744695" h="146095">
                  <a:moveTo>
                    <a:pt x="0" y="0"/>
                  </a:moveTo>
                  <a:lnTo>
                    <a:pt x="1744695" y="0"/>
                  </a:lnTo>
                  <a:lnTo>
                    <a:pt x="1744695" y="146095"/>
                  </a:lnTo>
                  <a:lnTo>
                    <a:pt x="0" y="146095"/>
                  </a:lnTo>
                  <a:close/>
                </a:path>
              </a:pathLst>
            </a:custGeom>
            <a:solidFill>
              <a:srgbClr val="E1CFAD"/>
            </a:solidFill>
          </p:spPr>
          <p:txBody>
            <a:bodyPr/>
            <a:lstStyle/>
            <a:p>
              <a:endParaRPr lang="en-AU" sz="1200"/>
            </a:p>
          </p:txBody>
        </p:sp>
        <p:sp>
          <p:nvSpPr>
            <p:cNvPr id="57" name="TextBox 57"/>
            <p:cNvSpPr txBox="1"/>
            <p:nvPr/>
          </p:nvSpPr>
          <p:spPr>
            <a:xfrm>
              <a:off x="0" y="-95250"/>
              <a:ext cx="1744695" cy="241345"/>
            </a:xfrm>
            <a:prstGeom prst="rect">
              <a:avLst/>
            </a:prstGeom>
          </p:spPr>
          <p:txBody>
            <a:bodyPr lIns="33867" tIns="33867" rIns="33867" bIns="33867" rtlCol="0" anchor="ctr"/>
            <a:lstStyle/>
            <a:p>
              <a:pPr algn="ctr">
                <a:lnSpc>
                  <a:spcPts val="2146"/>
                </a:lnSpc>
              </a:pPr>
              <a:endParaRPr sz="1200"/>
            </a:p>
          </p:txBody>
        </p:sp>
      </p:grpSp>
      <p:sp>
        <p:nvSpPr>
          <p:cNvPr id="58" name="TextBox 58"/>
          <p:cNvSpPr txBox="1"/>
          <p:nvPr/>
        </p:nvSpPr>
        <p:spPr>
          <a:xfrm>
            <a:off x="1672785" y="3409951"/>
            <a:ext cx="2442290" cy="198581"/>
          </a:xfrm>
          <a:prstGeom prst="rect">
            <a:avLst/>
          </a:prstGeom>
        </p:spPr>
        <p:txBody>
          <a:bodyPr lIns="0" tIns="0" rIns="0" bIns="0" rtlCol="0" anchor="t">
            <a:spAutoFit/>
          </a:bodyPr>
          <a:lstStyle/>
          <a:p>
            <a:pPr algn="ctr">
              <a:lnSpc>
                <a:spcPts val="1680"/>
              </a:lnSpc>
              <a:spcBef>
                <a:spcPct val="0"/>
              </a:spcBef>
            </a:pPr>
            <a:r>
              <a:rPr lang="en-US" sz="1200" b="1">
                <a:solidFill>
                  <a:srgbClr val="00263B"/>
                </a:solidFill>
                <a:latin typeface="Canva Sans Bold"/>
                <a:ea typeface="Canva Sans Bold"/>
                <a:cs typeface="Canva Sans Bold"/>
                <a:sym typeface="Canva Sans Bold"/>
              </a:rPr>
              <a:t>Age at time of claim event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41350" y="601633"/>
            <a:ext cx="6763041" cy="564257"/>
          </a:xfrm>
          <a:prstGeom prst="rect">
            <a:avLst/>
          </a:prstGeom>
        </p:spPr>
        <p:txBody>
          <a:bodyPr lIns="0" tIns="0" rIns="0" bIns="0" rtlCol="0" anchor="t">
            <a:spAutoFit/>
          </a:bodyPr>
          <a:lstStyle/>
          <a:p>
            <a:pPr>
              <a:lnSpc>
                <a:spcPts val="4400"/>
              </a:lnSpc>
            </a:pPr>
            <a:r>
              <a:rPr lang="en-US" sz="4000" spc="-200">
                <a:solidFill>
                  <a:srgbClr val="1DCECE"/>
                </a:solidFill>
                <a:latin typeface="Canva Sans"/>
                <a:ea typeface="Canva Sans"/>
                <a:cs typeface="Canva Sans"/>
                <a:sym typeface="Canva Sans"/>
              </a:rPr>
              <a:t>Early Intervention</a:t>
            </a:r>
          </a:p>
        </p:txBody>
      </p:sp>
      <p:sp>
        <p:nvSpPr>
          <p:cNvPr id="4" name="TextBox 4"/>
          <p:cNvSpPr txBox="1"/>
          <p:nvPr/>
        </p:nvSpPr>
        <p:spPr>
          <a:xfrm>
            <a:off x="685800" y="1135033"/>
            <a:ext cx="6718591" cy="327718"/>
          </a:xfrm>
          <a:prstGeom prst="rect">
            <a:avLst/>
          </a:prstGeom>
        </p:spPr>
        <p:txBody>
          <a:bodyPr lIns="0" tIns="0" rIns="0" bIns="0" rtlCol="0" anchor="t">
            <a:spAutoFit/>
          </a:bodyPr>
          <a:lstStyle/>
          <a:p>
            <a:pPr>
              <a:lnSpc>
                <a:spcPts val="2800"/>
              </a:lnSpc>
              <a:spcBef>
                <a:spcPct val="0"/>
              </a:spcBef>
            </a:pPr>
            <a:r>
              <a:rPr lang="en-US" sz="2000">
                <a:solidFill>
                  <a:srgbClr val="00263B"/>
                </a:solidFill>
                <a:latin typeface="Canva Sans"/>
                <a:ea typeface="Canva Sans"/>
                <a:cs typeface="Canva Sans"/>
                <a:sym typeface="Canva Sans"/>
              </a:rPr>
              <a:t>Early notification = higher chance for a good outcome</a:t>
            </a:r>
          </a:p>
        </p:txBody>
      </p:sp>
      <p:sp>
        <p:nvSpPr>
          <p:cNvPr id="5" name="TextBox 5"/>
          <p:cNvSpPr txBox="1"/>
          <p:nvPr/>
        </p:nvSpPr>
        <p:spPr>
          <a:xfrm>
            <a:off x="685800" y="1741835"/>
            <a:ext cx="5031056" cy="221664"/>
          </a:xfrm>
          <a:prstGeom prst="rect">
            <a:avLst/>
          </a:prstGeom>
        </p:spPr>
        <p:txBody>
          <a:bodyPr lIns="0" tIns="0" rIns="0" bIns="0" rtlCol="0" anchor="t">
            <a:spAutoFit/>
          </a:bodyPr>
          <a:lstStyle/>
          <a:p>
            <a:pPr>
              <a:lnSpc>
                <a:spcPts val="1867"/>
              </a:lnSpc>
            </a:pPr>
            <a:r>
              <a:rPr lang="en-US" sz="1333" b="1" spc="-13">
                <a:solidFill>
                  <a:srgbClr val="00263B"/>
                </a:solidFill>
                <a:latin typeface="Canva Sans Medium"/>
                <a:ea typeface="Canva Sans Medium"/>
                <a:cs typeface="Canva Sans Medium"/>
                <a:sym typeface="Canva Sans Medium"/>
              </a:rPr>
              <a:t>In terms of physical conditions, if the person is off work for:</a:t>
            </a:r>
          </a:p>
        </p:txBody>
      </p:sp>
      <p:sp>
        <p:nvSpPr>
          <p:cNvPr id="6" name="TextBox 6"/>
          <p:cNvSpPr txBox="1"/>
          <p:nvPr/>
        </p:nvSpPr>
        <p:spPr>
          <a:xfrm>
            <a:off x="685801" y="5401650"/>
            <a:ext cx="1440907" cy="333425"/>
          </a:xfrm>
          <a:prstGeom prst="rect">
            <a:avLst/>
          </a:prstGeom>
        </p:spPr>
        <p:txBody>
          <a:bodyPr lIns="0" tIns="0" rIns="0" bIns="0" rtlCol="0" anchor="t">
            <a:spAutoFit/>
          </a:bodyPr>
          <a:lstStyle/>
          <a:p>
            <a:pPr algn="ctr">
              <a:lnSpc>
                <a:spcPts val="1320"/>
              </a:lnSpc>
            </a:pPr>
            <a:r>
              <a:rPr lang="en-US" sz="1200" b="1" spc="-12">
                <a:solidFill>
                  <a:srgbClr val="C6AA76"/>
                </a:solidFill>
                <a:latin typeface="Canva Sans Medium"/>
                <a:ea typeface="Canva Sans Medium"/>
                <a:cs typeface="Canva Sans Medium"/>
                <a:sym typeface="Canva Sans Medium"/>
              </a:rPr>
              <a:t>Chance of getting back to work</a:t>
            </a:r>
          </a:p>
        </p:txBody>
      </p:sp>
      <p:sp>
        <p:nvSpPr>
          <p:cNvPr id="7" name="TextBox 7"/>
          <p:cNvSpPr txBox="1"/>
          <p:nvPr/>
        </p:nvSpPr>
        <p:spPr>
          <a:xfrm>
            <a:off x="2341525" y="5401650"/>
            <a:ext cx="1440907" cy="333425"/>
          </a:xfrm>
          <a:prstGeom prst="rect">
            <a:avLst/>
          </a:prstGeom>
        </p:spPr>
        <p:txBody>
          <a:bodyPr lIns="0" tIns="0" rIns="0" bIns="0" rtlCol="0" anchor="t">
            <a:spAutoFit/>
          </a:bodyPr>
          <a:lstStyle/>
          <a:p>
            <a:pPr algn="ctr">
              <a:lnSpc>
                <a:spcPts val="1320"/>
              </a:lnSpc>
            </a:pPr>
            <a:r>
              <a:rPr lang="en-US" sz="1200" b="1" spc="-12">
                <a:solidFill>
                  <a:srgbClr val="C6AA76"/>
                </a:solidFill>
                <a:latin typeface="Canva Sans Medium"/>
                <a:ea typeface="Canva Sans Medium"/>
                <a:cs typeface="Canva Sans Medium"/>
                <a:sym typeface="Canva Sans Medium"/>
              </a:rPr>
              <a:t>Chance of getting back to work</a:t>
            </a:r>
          </a:p>
        </p:txBody>
      </p:sp>
      <p:sp>
        <p:nvSpPr>
          <p:cNvPr id="8" name="TextBox 8"/>
          <p:cNvSpPr txBox="1"/>
          <p:nvPr/>
        </p:nvSpPr>
        <p:spPr>
          <a:xfrm>
            <a:off x="4041845" y="5401650"/>
            <a:ext cx="1440907" cy="333425"/>
          </a:xfrm>
          <a:prstGeom prst="rect">
            <a:avLst/>
          </a:prstGeom>
        </p:spPr>
        <p:txBody>
          <a:bodyPr lIns="0" tIns="0" rIns="0" bIns="0" rtlCol="0" anchor="t">
            <a:spAutoFit/>
          </a:bodyPr>
          <a:lstStyle/>
          <a:p>
            <a:pPr algn="ctr">
              <a:lnSpc>
                <a:spcPts val="1320"/>
              </a:lnSpc>
            </a:pPr>
            <a:r>
              <a:rPr lang="en-US" sz="1200" b="1" spc="-12">
                <a:solidFill>
                  <a:srgbClr val="C6AA76"/>
                </a:solidFill>
                <a:latin typeface="Canva Sans Medium"/>
                <a:ea typeface="Canva Sans Medium"/>
                <a:cs typeface="Canva Sans Medium"/>
                <a:sym typeface="Canva Sans Medium"/>
              </a:rPr>
              <a:t>Chance of getting back to work</a:t>
            </a:r>
          </a:p>
        </p:txBody>
      </p:sp>
      <p:sp>
        <p:nvSpPr>
          <p:cNvPr id="9" name="TextBox 9"/>
          <p:cNvSpPr txBox="1"/>
          <p:nvPr/>
        </p:nvSpPr>
        <p:spPr>
          <a:xfrm>
            <a:off x="685800" y="6026234"/>
            <a:ext cx="11085804" cy="128240"/>
          </a:xfrm>
          <a:prstGeom prst="rect">
            <a:avLst/>
          </a:prstGeom>
        </p:spPr>
        <p:txBody>
          <a:bodyPr lIns="0" tIns="0" rIns="0" bIns="0" rtlCol="0" anchor="t">
            <a:spAutoFit/>
          </a:bodyPr>
          <a:lstStyle/>
          <a:p>
            <a:pPr>
              <a:lnSpc>
                <a:spcPts val="989"/>
              </a:lnSpc>
            </a:pPr>
            <a:r>
              <a:rPr lang="en-US" sz="933" b="1">
                <a:solidFill>
                  <a:srgbClr val="00263B"/>
                </a:solidFill>
                <a:latin typeface="Canva Sans Bold"/>
                <a:ea typeface="Canva Sans Bold"/>
                <a:cs typeface="Canva Sans Bold"/>
                <a:sym typeface="Canva Sans Bold"/>
              </a:rPr>
              <a:t>The Royal Australasian College of Physicians, Australasian Faculty of Occupational and Environmental Medicine Position Statement on Realising the Health Benefits of Work, Sydney 2010</a:t>
            </a:r>
          </a:p>
        </p:txBody>
      </p:sp>
      <p:grpSp>
        <p:nvGrpSpPr>
          <p:cNvPr id="10" name="Group 10"/>
          <p:cNvGrpSpPr/>
          <p:nvPr/>
        </p:nvGrpSpPr>
        <p:grpSpPr>
          <a:xfrm>
            <a:off x="685800" y="2082618"/>
            <a:ext cx="4801287" cy="3191886"/>
            <a:chOff x="0" y="0"/>
            <a:chExt cx="9602573" cy="6383772"/>
          </a:xfrm>
        </p:grpSpPr>
        <p:grpSp>
          <p:nvGrpSpPr>
            <p:cNvPr id="11" name="Group 11"/>
            <p:cNvGrpSpPr/>
            <p:nvPr/>
          </p:nvGrpSpPr>
          <p:grpSpPr>
            <a:xfrm>
              <a:off x="0" y="0"/>
              <a:ext cx="2881815" cy="1845198"/>
              <a:chOff x="0" y="0"/>
              <a:chExt cx="569247" cy="364484"/>
            </a:xfrm>
          </p:grpSpPr>
          <p:sp>
            <p:nvSpPr>
              <p:cNvPr id="12" name="Freeform 12"/>
              <p:cNvSpPr/>
              <p:nvPr/>
            </p:nvSpPr>
            <p:spPr>
              <a:xfrm>
                <a:off x="0" y="0"/>
                <a:ext cx="569247" cy="364484"/>
              </a:xfrm>
              <a:custGeom>
                <a:avLst/>
                <a:gdLst/>
                <a:ahLst/>
                <a:cxnLst/>
                <a:rect l="l" t="t" r="r" b="b"/>
                <a:pathLst>
                  <a:path w="569247" h="364484">
                    <a:moveTo>
                      <a:pt x="17910" y="0"/>
                    </a:moveTo>
                    <a:lnTo>
                      <a:pt x="551338" y="0"/>
                    </a:lnTo>
                    <a:cubicBezTo>
                      <a:pt x="556088" y="0"/>
                      <a:pt x="560643" y="1887"/>
                      <a:pt x="564002" y="5246"/>
                    </a:cubicBezTo>
                    <a:cubicBezTo>
                      <a:pt x="567361" y="8604"/>
                      <a:pt x="569247" y="13160"/>
                      <a:pt x="569247" y="17910"/>
                    </a:cubicBezTo>
                    <a:lnTo>
                      <a:pt x="569247" y="346574"/>
                    </a:lnTo>
                    <a:cubicBezTo>
                      <a:pt x="569247" y="351324"/>
                      <a:pt x="567361" y="355879"/>
                      <a:pt x="564002" y="359238"/>
                    </a:cubicBezTo>
                    <a:cubicBezTo>
                      <a:pt x="560643" y="362597"/>
                      <a:pt x="556088" y="364484"/>
                      <a:pt x="551338" y="364484"/>
                    </a:cubicBezTo>
                    <a:lnTo>
                      <a:pt x="17910" y="364484"/>
                    </a:lnTo>
                    <a:cubicBezTo>
                      <a:pt x="13160" y="364484"/>
                      <a:pt x="8604" y="362597"/>
                      <a:pt x="5246" y="359238"/>
                    </a:cubicBezTo>
                    <a:cubicBezTo>
                      <a:pt x="1887" y="355879"/>
                      <a:pt x="0" y="351324"/>
                      <a:pt x="0" y="346574"/>
                    </a:cubicBezTo>
                    <a:lnTo>
                      <a:pt x="0" y="17910"/>
                    </a:lnTo>
                    <a:cubicBezTo>
                      <a:pt x="0" y="13160"/>
                      <a:pt x="1887" y="8604"/>
                      <a:pt x="5246" y="5246"/>
                    </a:cubicBezTo>
                    <a:cubicBezTo>
                      <a:pt x="8604" y="1887"/>
                      <a:pt x="13160" y="0"/>
                      <a:pt x="17910" y="0"/>
                    </a:cubicBezTo>
                    <a:close/>
                  </a:path>
                </a:pathLst>
              </a:custGeom>
              <a:solidFill>
                <a:srgbClr val="1DCECE"/>
              </a:solidFill>
            </p:spPr>
            <p:txBody>
              <a:bodyPr/>
              <a:lstStyle/>
              <a:p>
                <a:endParaRPr lang="en-AU" sz="1200"/>
              </a:p>
            </p:txBody>
          </p:sp>
          <p:sp>
            <p:nvSpPr>
              <p:cNvPr id="13" name="TextBox 13"/>
              <p:cNvSpPr txBox="1"/>
              <p:nvPr/>
            </p:nvSpPr>
            <p:spPr>
              <a:xfrm>
                <a:off x="0" y="-38100"/>
                <a:ext cx="569247" cy="402584"/>
              </a:xfrm>
              <a:prstGeom prst="rect">
                <a:avLst/>
              </a:prstGeom>
            </p:spPr>
            <p:txBody>
              <a:bodyPr lIns="33867" tIns="33867" rIns="33867" bIns="33867" rtlCol="0" anchor="ctr"/>
              <a:lstStyle/>
              <a:p>
                <a:pPr algn="ctr">
                  <a:lnSpc>
                    <a:spcPts val="1773"/>
                  </a:lnSpc>
                </a:pPr>
                <a:endParaRPr sz="1200"/>
              </a:p>
            </p:txBody>
          </p:sp>
        </p:grpSp>
        <p:grpSp>
          <p:nvGrpSpPr>
            <p:cNvPr id="14" name="Group 14"/>
            <p:cNvGrpSpPr/>
            <p:nvPr/>
          </p:nvGrpSpPr>
          <p:grpSpPr>
            <a:xfrm>
              <a:off x="3360379" y="0"/>
              <a:ext cx="2879648" cy="3052038"/>
              <a:chOff x="0" y="0"/>
              <a:chExt cx="568819" cy="602872"/>
            </a:xfrm>
          </p:grpSpPr>
          <p:sp>
            <p:nvSpPr>
              <p:cNvPr id="15" name="Freeform 15"/>
              <p:cNvSpPr/>
              <p:nvPr/>
            </p:nvSpPr>
            <p:spPr>
              <a:xfrm>
                <a:off x="0" y="0"/>
                <a:ext cx="568819" cy="602872"/>
              </a:xfrm>
              <a:custGeom>
                <a:avLst/>
                <a:gdLst/>
                <a:ahLst/>
                <a:cxnLst/>
                <a:rect l="l" t="t" r="r" b="b"/>
                <a:pathLst>
                  <a:path w="568819" h="602872">
                    <a:moveTo>
                      <a:pt x="17923" y="0"/>
                    </a:moveTo>
                    <a:lnTo>
                      <a:pt x="550896" y="0"/>
                    </a:lnTo>
                    <a:cubicBezTo>
                      <a:pt x="555650" y="0"/>
                      <a:pt x="560209" y="1888"/>
                      <a:pt x="563570" y="5250"/>
                    </a:cubicBezTo>
                    <a:cubicBezTo>
                      <a:pt x="566931" y="8611"/>
                      <a:pt x="568819" y="13170"/>
                      <a:pt x="568819" y="17923"/>
                    </a:cubicBezTo>
                    <a:lnTo>
                      <a:pt x="568819" y="584949"/>
                    </a:lnTo>
                    <a:cubicBezTo>
                      <a:pt x="568819" y="594847"/>
                      <a:pt x="560795" y="602872"/>
                      <a:pt x="550896" y="602872"/>
                    </a:cubicBezTo>
                    <a:lnTo>
                      <a:pt x="17923" y="602872"/>
                    </a:lnTo>
                    <a:cubicBezTo>
                      <a:pt x="8025" y="602872"/>
                      <a:pt x="0" y="594847"/>
                      <a:pt x="0" y="584949"/>
                    </a:cubicBezTo>
                    <a:lnTo>
                      <a:pt x="0" y="17923"/>
                    </a:lnTo>
                    <a:cubicBezTo>
                      <a:pt x="0" y="8025"/>
                      <a:pt x="8025" y="0"/>
                      <a:pt x="17923" y="0"/>
                    </a:cubicBezTo>
                    <a:close/>
                  </a:path>
                </a:pathLst>
              </a:custGeom>
              <a:solidFill>
                <a:srgbClr val="1DCECE"/>
              </a:solidFill>
            </p:spPr>
            <p:txBody>
              <a:bodyPr/>
              <a:lstStyle/>
              <a:p>
                <a:endParaRPr lang="en-AU" sz="1200"/>
              </a:p>
            </p:txBody>
          </p:sp>
          <p:sp>
            <p:nvSpPr>
              <p:cNvPr id="16" name="TextBox 16"/>
              <p:cNvSpPr txBox="1"/>
              <p:nvPr/>
            </p:nvSpPr>
            <p:spPr>
              <a:xfrm>
                <a:off x="0" y="-38100"/>
                <a:ext cx="568819" cy="640972"/>
              </a:xfrm>
              <a:prstGeom prst="rect">
                <a:avLst/>
              </a:prstGeom>
            </p:spPr>
            <p:txBody>
              <a:bodyPr lIns="33867" tIns="33867" rIns="33867" bIns="33867" rtlCol="0" anchor="ctr"/>
              <a:lstStyle/>
              <a:p>
                <a:pPr algn="ctr">
                  <a:lnSpc>
                    <a:spcPts val="1773"/>
                  </a:lnSpc>
                </a:pPr>
                <a:endParaRPr sz="1200"/>
              </a:p>
            </p:txBody>
          </p:sp>
        </p:grpSp>
        <p:grpSp>
          <p:nvGrpSpPr>
            <p:cNvPr id="17" name="Group 17"/>
            <p:cNvGrpSpPr/>
            <p:nvPr/>
          </p:nvGrpSpPr>
          <p:grpSpPr>
            <a:xfrm>
              <a:off x="6720758" y="0"/>
              <a:ext cx="2881815" cy="3992101"/>
              <a:chOff x="0" y="0"/>
              <a:chExt cx="569247" cy="788563"/>
            </a:xfrm>
          </p:grpSpPr>
          <p:sp>
            <p:nvSpPr>
              <p:cNvPr id="18" name="Freeform 18"/>
              <p:cNvSpPr/>
              <p:nvPr/>
            </p:nvSpPr>
            <p:spPr>
              <a:xfrm>
                <a:off x="0" y="0"/>
                <a:ext cx="569247" cy="788563"/>
              </a:xfrm>
              <a:custGeom>
                <a:avLst/>
                <a:gdLst/>
                <a:ahLst/>
                <a:cxnLst/>
                <a:rect l="l" t="t" r="r" b="b"/>
                <a:pathLst>
                  <a:path w="569247" h="788563">
                    <a:moveTo>
                      <a:pt x="17910" y="0"/>
                    </a:moveTo>
                    <a:lnTo>
                      <a:pt x="551338" y="0"/>
                    </a:lnTo>
                    <a:cubicBezTo>
                      <a:pt x="556088" y="0"/>
                      <a:pt x="560643" y="1887"/>
                      <a:pt x="564002" y="5246"/>
                    </a:cubicBezTo>
                    <a:cubicBezTo>
                      <a:pt x="567361" y="8604"/>
                      <a:pt x="569247" y="13160"/>
                      <a:pt x="569247" y="17910"/>
                    </a:cubicBezTo>
                    <a:lnTo>
                      <a:pt x="569247" y="770653"/>
                    </a:lnTo>
                    <a:cubicBezTo>
                      <a:pt x="569247" y="780545"/>
                      <a:pt x="561229" y="788563"/>
                      <a:pt x="551338" y="788563"/>
                    </a:cubicBezTo>
                    <a:lnTo>
                      <a:pt x="17910" y="788563"/>
                    </a:lnTo>
                    <a:cubicBezTo>
                      <a:pt x="13160" y="788563"/>
                      <a:pt x="8604" y="786676"/>
                      <a:pt x="5246" y="783318"/>
                    </a:cubicBezTo>
                    <a:cubicBezTo>
                      <a:pt x="1887" y="779959"/>
                      <a:pt x="0" y="775403"/>
                      <a:pt x="0" y="770653"/>
                    </a:cubicBezTo>
                    <a:lnTo>
                      <a:pt x="0" y="17910"/>
                    </a:lnTo>
                    <a:cubicBezTo>
                      <a:pt x="0" y="13160"/>
                      <a:pt x="1887" y="8604"/>
                      <a:pt x="5246" y="5246"/>
                    </a:cubicBezTo>
                    <a:cubicBezTo>
                      <a:pt x="8604" y="1887"/>
                      <a:pt x="13160" y="0"/>
                      <a:pt x="17910" y="0"/>
                    </a:cubicBezTo>
                    <a:close/>
                  </a:path>
                </a:pathLst>
              </a:custGeom>
              <a:solidFill>
                <a:srgbClr val="1DCECE"/>
              </a:solidFill>
            </p:spPr>
            <p:txBody>
              <a:bodyPr/>
              <a:lstStyle/>
              <a:p>
                <a:endParaRPr lang="en-AU" sz="1200"/>
              </a:p>
            </p:txBody>
          </p:sp>
          <p:sp>
            <p:nvSpPr>
              <p:cNvPr id="19" name="TextBox 19"/>
              <p:cNvSpPr txBox="1"/>
              <p:nvPr/>
            </p:nvSpPr>
            <p:spPr>
              <a:xfrm>
                <a:off x="0" y="-38100"/>
                <a:ext cx="569247" cy="826663"/>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p:nvPr/>
          </p:nvGrpSpPr>
          <p:grpSpPr>
            <a:xfrm>
              <a:off x="0" y="1902236"/>
              <a:ext cx="2881815" cy="4469816"/>
              <a:chOff x="0" y="0"/>
              <a:chExt cx="569247" cy="882927"/>
            </a:xfrm>
          </p:grpSpPr>
          <p:sp>
            <p:nvSpPr>
              <p:cNvPr id="21" name="Freeform 21"/>
              <p:cNvSpPr/>
              <p:nvPr/>
            </p:nvSpPr>
            <p:spPr>
              <a:xfrm>
                <a:off x="0" y="0"/>
                <a:ext cx="569247" cy="882927"/>
              </a:xfrm>
              <a:custGeom>
                <a:avLst/>
                <a:gdLst/>
                <a:ahLst/>
                <a:cxnLst/>
                <a:rect l="l" t="t" r="r" b="b"/>
                <a:pathLst>
                  <a:path w="569247" h="882927">
                    <a:moveTo>
                      <a:pt x="17910" y="0"/>
                    </a:moveTo>
                    <a:lnTo>
                      <a:pt x="551338" y="0"/>
                    </a:lnTo>
                    <a:cubicBezTo>
                      <a:pt x="556088" y="0"/>
                      <a:pt x="560643" y="1887"/>
                      <a:pt x="564002" y="5246"/>
                    </a:cubicBezTo>
                    <a:cubicBezTo>
                      <a:pt x="567361" y="8604"/>
                      <a:pt x="569247" y="13160"/>
                      <a:pt x="569247" y="17910"/>
                    </a:cubicBezTo>
                    <a:lnTo>
                      <a:pt x="569247" y="865017"/>
                    </a:lnTo>
                    <a:cubicBezTo>
                      <a:pt x="569247" y="874908"/>
                      <a:pt x="561229" y="882927"/>
                      <a:pt x="551338" y="882927"/>
                    </a:cubicBezTo>
                    <a:lnTo>
                      <a:pt x="17910" y="882927"/>
                    </a:lnTo>
                    <a:cubicBezTo>
                      <a:pt x="13160" y="882927"/>
                      <a:pt x="8604" y="881040"/>
                      <a:pt x="5246" y="877681"/>
                    </a:cubicBezTo>
                    <a:cubicBezTo>
                      <a:pt x="1887" y="874322"/>
                      <a:pt x="0" y="869767"/>
                      <a:pt x="0" y="865017"/>
                    </a:cubicBezTo>
                    <a:lnTo>
                      <a:pt x="0" y="17910"/>
                    </a:lnTo>
                    <a:cubicBezTo>
                      <a:pt x="0" y="13160"/>
                      <a:pt x="1887" y="8604"/>
                      <a:pt x="5246" y="5246"/>
                    </a:cubicBezTo>
                    <a:cubicBezTo>
                      <a:pt x="8604" y="1887"/>
                      <a:pt x="13160" y="0"/>
                      <a:pt x="17910" y="0"/>
                    </a:cubicBezTo>
                    <a:close/>
                  </a:path>
                </a:pathLst>
              </a:custGeom>
              <a:solidFill>
                <a:srgbClr val="0C717B"/>
              </a:solidFill>
            </p:spPr>
            <p:txBody>
              <a:bodyPr/>
              <a:lstStyle/>
              <a:p>
                <a:endParaRPr lang="en-AU" sz="1200"/>
              </a:p>
            </p:txBody>
          </p:sp>
          <p:sp>
            <p:nvSpPr>
              <p:cNvPr id="22" name="TextBox 22"/>
              <p:cNvSpPr txBox="1"/>
              <p:nvPr/>
            </p:nvSpPr>
            <p:spPr>
              <a:xfrm>
                <a:off x="0" y="-38100"/>
                <a:ext cx="569247" cy="921027"/>
              </a:xfrm>
              <a:prstGeom prst="rect">
                <a:avLst/>
              </a:prstGeom>
            </p:spPr>
            <p:txBody>
              <a:bodyPr lIns="33867" tIns="33867" rIns="33867" bIns="33867" rtlCol="0" anchor="ctr"/>
              <a:lstStyle/>
              <a:p>
                <a:pPr algn="ctr">
                  <a:lnSpc>
                    <a:spcPts val="1773"/>
                  </a:lnSpc>
                </a:pPr>
                <a:endParaRPr sz="1200"/>
              </a:p>
            </p:txBody>
          </p:sp>
        </p:grpSp>
        <p:grpSp>
          <p:nvGrpSpPr>
            <p:cNvPr id="23" name="Group 23"/>
            <p:cNvGrpSpPr/>
            <p:nvPr/>
          </p:nvGrpSpPr>
          <p:grpSpPr>
            <a:xfrm>
              <a:off x="3358212" y="3110639"/>
              <a:ext cx="2881815" cy="3273133"/>
              <a:chOff x="0" y="0"/>
              <a:chExt cx="569247" cy="646545"/>
            </a:xfrm>
          </p:grpSpPr>
          <p:sp>
            <p:nvSpPr>
              <p:cNvPr id="24" name="Freeform 24"/>
              <p:cNvSpPr/>
              <p:nvPr/>
            </p:nvSpPr>
            <p:spPr>
              <a:xfrm>
                <a:off x="0" y="0"/>
                <a:ext cx="569247" cy="646545"/>
              </a:xfrm>
              <a:custGeom>
                <a:avLst/>
                <a:gdLst/>
                <a:ahLst/>
                <a:cxnLst/>
                <a:rect l="l" t="t" r="r" b="b"/>
                <a:pathLst>
                  <a:path w="569247" h="646545">
                    <a:moveTo>
                      <a:pt x="17910" y="0"/>
                    </a:moveTo>
                    <a:lnTo>
                      <a:pt x="551338" y="0"/>
                    </a:lnTo>
                    <a:cubicBezTo>
                      <a:pt x="556088" y="0"/>
                      <a:pt x="560643" y="1887"/>
                      <a:pt x="564002" y="5246"/>
                    </a:cubicBezTo>
                    <a:cubicBezTo>
                      <a:pt x="567361" y="8604"/>
                      <a:pt x="569247" y="13160"/>
                      <a:pt x="569247" y="17910"/>
                    </a:cubicBezTo>
                    <a:lnTo>
                      <a:pt x="569247" y="628635"/>
                    </a:lnTo>
                    <a:cubicBezTo>
                      <a:pt x="569247" y="633385"/>
                      <a:pt x="567361" y="637940"/>
                      <a:pt x="564002" y="641299"/>
                    </a:cubicBezTo>
                    <a:cubicBezTo>
                      <a:pt x="560643" y="644658"/>
                      <a:pt x="556088" y="646545"/>
                      <a:pt x="551338" y="646545"/>
                    </a:cubicBezTo>
                    <a:lnTo>
                      <a:pt x="17910" y="646545"/>
                    </a:lnTo>
                    <a:cubicBezTo>
                      <a:pt x="8019" y="646545"/>
                      <a:pt x="0" y="638526"/>
                      <a:pt x="0" y="628635"/>
                    </a:cubicBezTo>
                    <a:lnTo>
                      <a:pt x="0" y="17910"/>
                    </a:lnTo>
                    <a:cubicBezTo>
                      <a:pt x="0" y="13160"/>
                      <a:pt x="1887" y="8604"/>
                      <a:pt x="5246" y="5246"/>
                    </a:cubicBezTo>
                    <a:cubicBezTo>
                      <a:pt x="8604" y="1887"/>
                      <a:pt x="13160" y="0"/>
                      <a:pt x="17910" y="0"/>
                    </a:cubicBezTo>
                    <a:close/>
                  </a:path>
                </a:pathLst>
              </a:custGeom>
              <a:solidFill>
                <a:srgbClr val="0C717B"/>
              </a:solidFill>
            </p:spPr>
            <p:txBody>
              <a:bodyPr/>
              <a:lstStyle/>
              <a:p>
                <a:endParaRPr lang="en-AU" sz="1200"/>
              </a:p>
            </p:txBody>
          </p:sp>
          <p:sp>
            <p:nvSpPr>
              <p:cNvPr id="25" name="TextBox 25"/>
              <p:cNvSpPr txBox="1"/>
              <p:nvPr/>
            </p:nvSpPr>
            <p:spPr>
              <a:xfrm>
                <a:off x="0" y="-38100"/>
                <a:ext cx="569247" cy="684645"/>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a:off x="6718590" y="4049586"/>
              <a:ext cx="2881815" cy="2322466"/>
              <a:chOff x="0" y="0"/>
              <a:chExt cx="569247" cy="458759"/>
            </a:xfrm>
          </p:grpSpPr>
          <p:sp>
            <p:nvSpPr>
              <p:cNvPr id="27" name="Freeform 27"/>
              <p:cNvSpPr/>
              <p:nvPr/>
            </p:nvSpPr>
            <p:spPr>
              <a:xfrm>
                <a:off x="0" y="0"/>
                <a:ext cx="569247" cy="458759"/>
              </a:xfrm>
              <a:custGeom>
                <a:avLst/>
                <a:gdLst/>
                <a:ahLst/>
                <a:cxnLst/>
                <a:rect l="l" t="t" r="r" b="b"/>
                <a:pathLst>
                  <a:path w="569247" h="458759">
                    <a:moveTo>
                      <a:pt x="17910" y="0"/>
                    </a:moveTo>
                    <a:lnTo>
                      <a:pt x="551338" y="0"/>
                    </a:lnTo>
                    <a:cubicBezTo>
                      <a:pt x="556088" y="0"/>
                      <a:pt x="560643" y="1887"/>
                      <a:pt x="564002" y="5246"/>
                    </a:cubicBezTo>
                    <a:cubicBezTo>
                      <a:pt x="567361" y="8604"/>
                      <a:pt x="569247" y="13160"/>
                      <a:pt x="569247" y="17910"/>
                    </a:cubicBezTo>
                    <a:lnTo>
                      <a:pt x="569247" y="440849"/>
                    </a:lnTo>
                    <a:cubicBezTo>
                      <a:pt x="569247" y="445599"/>
                      <a:pt x="567361" y="450154"/>
                      <a:pt x="564002" y="453513"/>
                    </a:cubicBezTo>
                    <a:cubicBezTo>
                      <a:pt x="560643" y="456872"/>
                      <a:pt x="556088" y="458759"/>
                      <a:pt x="551338" y="458759"/>
                    </a:cubicBezTo>
                    <a:lnTo>
                      <a:pt x="17910" y="458759"/>
                    </a:lnTo>
                    <a:cubicBezTo>
                      <a:pt x="13160" y="458759"/>
                      <a:pt x="8604" y="456872"/>
                      <a:pt x="5246" y="453513"/>
                    </a:cubicBezTo>
                    <a:cubicBezTo>
                      <a:pt x="1887" y="450154"/>
                      <a:pt x="0" y="445599"/>
                      <a:pt x="0" y="440849"/>
                    </a:cubicBezTo>
                    <a:lnTo>
                      <a:pt x="0" y="17910"/>
                    </a:lnTo>
                    <a:cubicBezTo>
                      <a:pt x="0" y="13160"/>
                      <a:pt x="1887" y="8604"/>
                      <a:pt x="5246" y="5246"/>
                    </a:cubicBezTo>
                    <a:cubicBezTo>
                      <a:pt x="8604" y="1887"/>
                      <a:pt x="13160" y="0"/>
                      <a:pt x="17910" y="0"/>
                    </a:cubicBezTo>
                    <a:close/>
                  </a:path>
                </a:pathLst>
              </a:custGeom>
              <a:solidFill>
                <a:srgbClr val="0C717B"/>
              </a:solidFill>
            </p:spPr>
            <p:txBody>
              <a:bodyPr/>
              <a:lstStyle/>
              <a:p>
                <a:endParaRPr lang="en-AU" sz="1200"/>
              </a:p>
            </p:txBody>
          </p:sp>
          <p:sp>
            <p:nvSpPr>
              <p:cNvPr id="28" name="TextBox 28"/>
              <p:cNvSpPr txBox="1"/>
              <p:nvPr/>
            </p:nvSpPr>
            <p:spPr>
              <a:xfrm>
                <a:off x="0" y="-38100"/>
                <a:ext cx="569247" cy="496859"/>
              </a:xfrm>
              <a:prstGeom prst="rect">
                <a:avLst/>
              </a:prstGeom>
            </p:spPr>
            <p:txBody>
              <a:bodyPr lIns="33867" tIns="33867" rIns="33867" bIns="33867" rtlCol="0" anchor="ctr"/>
              <a:lstStyle/>
              <a:p>
                <a:pPr algn="ctr">
                  <a:lnSpc>
                    <a:spcPts val="1773"/>
                  </a:lnSpc>
                </a:pPr>
                <a:endParaRPr sz="1200"/>
              </a:p>
            </p:txBody>
          </p:sp>
        </p:grpSp>
        <p:sp>
          <p:nvSpPr>
            <p:cNvPr id="29" name="TextBox 29"/>
            <p:cNvSpPr txBox="1"/>
            <p:nvPr/>
          </p:nvSpPr>
          <p:spPr>
            <a:xfrm>
              <a:off x="6504" y="331536"/>
              <a:ext cx="2875316" cy="1231106"/>
            </a:xfrm>
            <a:prstGeom prst="rect">
              <a:avLst/>
            </a:prstGeom>
          </p:spPr>
          <p:txBody>
            <a:bodyPr lIns="0" tIns="0" rIns="0" bIns="0" rtlCol="0" anchor="t">
              <a:spAutoFit/>
            </a:bodyPr>
            <a:lstStyle/>
            <a:p>
              <a:pPr algn="ctr">
                <a:lnSpc>
                  <a:spcPts val="2400"/>
                </a:lnSpc>
              </a:pPr>
              <a:r>
                <a:rPr lang="en-US" sz="2400" b="1">
                  <a:solidFill>
                    <a:srgbClr val="FFFFFF"/>
                  </a:solidFill>
                  <a:latin typeface="Canva Sans Bold"/>
                  <a:ea typeface="Canva Sans Bold"/>
                  <a:cs typeface="Canva Sans Bold"/>
                  <a:sym typeface="Canva Sans Bold"/>
                </a:rPr>
                <a:t>20</a:t>
              </a:r>
            </a:p>
            <a:p>
              <a:pPr algn="ctr">
                <a:lnSpc>
                  <a:spcPts val="2400"/>
                </a:lnSpc>
              </a:pPr>
              <a:r>
                <a:rPr lang="en-US" sz="2400">
                  <a:solidFill>
                    <a:srgbClr val="00263B"/>
                  </a:solidFill>
                  <a:latin typeface="Canva Sans"/>
                  <a:ea typeface="Canva Sans"/>
                  <a:cs typeface="Canva Sans"/>
                  <a:sym typeface="Canva Sans"/>
                </a:rPr>
                <a:t>Days</a:t>
              </a:r>
            </a:p>
          </p:txBody>
        </p:sp>
        <p:sp>
          <p:nvSpPr>
            <p:cNvPr id="30" name="TextBox 30"/>
            <p:cNvSpPr txBox="1"/>
            <p:nvPr/>
          </p:nvSpPr>
          <p:spPr>
            <a:xfrm>
              <a:off x="3358212" y="922136"/>
              <a:ext cx="2875316" cy="1231106"/>
            </a:xfrm>
            <a:prstGeom prst="rect">
              <a:avLst/>
            </a:prstGeom>
          </p:spPr>
          <p:txBody>
            <a:bodyPr lIns="0" tIns="0" rIns="0" bIns="0" rtlCol="0" anchor="t">
              <a:spAutoFit/>
            </a:bodyPr>
            <a:lstStyle/>
            <a:p>
              <a:pPr algn="ctr">
                <a:lnSpc>
                  <a:spcPts val="2400"/>
                </a:lnSpc>
              </a:pPr>
              <a:r>
                <a:rPr lang="en-US" sz="2400" b="1">
                  <a:solidFill>
                    <a:srgbClr val="FFFFFF"/>
                  </a:solidFill>
                  <a:latin typeface="Canva Sans Bold"/>
                  <a:ea typeface="Canva Sans Bold"/>
                  <a:cs typeface="Canva Sans Bold"/>
                  <a:sym typeface="Canva Sans Bold"/>
                </a:rPr>
                <a:t>45</a:t>
              </a:r>
            </a:p>
            <a:p>
              <a:pPr algn="ctr">
                <a:lnSpc>
                  <a:spcPts val="2400"/>
                </a:lnSpc>
              </a:pPr>
              <a:r>
                <a:rPr lang="en-US" sz="2400">
                  <a:solidFill>
                    <a:srgbClr val="00263B"/>
                  </a:solidFill>
                  <a:latin typeface="Canva Sans"/>
                  <a:ea typeface="Canva Sans"/>
                  <a:cs typeface="Canva Sans"/>
                  <a:sym typeface="Canva Sans"/>
                </a:rPr>
                <a:t>Days</a:t>
              </a:r>
            </a:p>
          </p:txBody>
        </p:sp>
        <p:sp>
          <p:nvSpPr>
            <p:cNvPr id="31" name="TextBox 31"/>
            <p:cNvSpPr txBox="1"/>
            <p:nvPr/>
          </p:nvSpPr>
          <p:spPr>
            <a:xfrm>
              <a:off x="6718589" y="1392166"/>
              <a:ext cx="2875316" cy="1231106"/>
            </a:xfrm>
            <a:prstGeom prst="rect">
              <a:avLst/>
            </a:prstGeom>
          </p:spPr>
          <p:txBody>
            <a:bodyPr lIns="0" tIns="0" rIns="0" bIns="0" rtlCol="0" anchor="t">
              <a:spAutoFit/>
            </a:bodyPr>
            <a:lstStyle/>
            <a:p>
              <a:pPr algn="ctr">
                <a:lnSpc>
                  <a:spcPts val="2400"/>
                </a:lnSpc>
              </a:pPr>
              <a:r>
                <a:rPr lang="en-US" sz="2400" b="1">
                  <a:solidFill>
                    <a:srgbClr val="FFFFFF"/>
                  </a:solidFill>
                  <a:latin typeface="Canva Sans Bold"/>
                  <a:ea typeface="Canva Sans Bold"/>
                  <a:cs typeface="Canva Sans Bold"/>
                  <a:sym typeface="Canva Sans Bold"/>
                </a:rPr>
                <a:t>70</a:t>
              </a:r>
            </a:p>
            <a:p>
              <a:pPr algn="ctr">
                <a:lnSpc>
                  <a:spcPts val="2400"/>
                </a:lnSpc>
              </a:pPr>
              <a:r>
                <a:rPr lang="en-US" sz="2400">
                  <a:solidFill>
                    <a:srgbClr val="00263B"/>
                  </a:solidFill>
                  <a:latin typeface="Canva Sans"/>
                  <a:ea typeface="Canva Sans"/>
                  <a:cs typeface="Canva Sans"/>
                  <a:sym typeface="Canva Sans"/>
                </a:rPr>
                <a:t>Days</a:t>
              </a:r>
            </a:p>
          </p:txBody>
        </p:sp>
        <p:sp>
          <p:nvSpPr>
            <p:cNvPr id="32" name="TextBox 32"/>
            <p:cNvSpPr txBox="1"/>
            <p:nvPr/>
          </p:nvSpPr>
          <p:spPr>
            <a:xfrm>
              <a:off x="6504" y="3657012"/>
              <a:ext cx="2875316" cy="615554"/>
            </a:xfrm>
            <a:prstGeom prst="rect">
              <a:avLst/>
            </a:prstGeom>
          </p:spPr>
          <p:txBody>
            <a:bodyPr lIns="0" tIns="0" rIns="0" bIns="0" rtlCol="0" anchor="t">
              <a:spAutoFit/>
            </a:bodyPr>
            <a:lstStyle/>
            <a:p>
              <a:pPr algn="ctr">
                <a:lnSpc>
                  <a:spcPts val="2400"/>
                </a:lnSpc>
              </a:pPr>
              <a:r>
                <a:rPr lang="en-US" sz="2400">
                  <a:solidFill>
                    <a:srgbClr val="FFFFFF"/>
                  </a:solidFill>
                  <a:latin typeface="Canva Sans"/>
                  <a:ea typeface="Canva Sans"/>
                  <a:cs typeface="Canva Sans"/>
                  <a:sym typeface="Canva Sans"/>
                </a:rPr>
                <a:t>70%</a:t>
              </a:r>
            </a:p>
          </p:txBody>
        </p:sp>
        <p:sp>
          <p:nvSpPr>
            <p:cNvPr id="33" name="TextBox 33"/>
            <p:cNvSpPr txBox="1"/>
            <p:nvPr/>
          </p:nvSpPr>
          <p:spPr>
            <a:xfrm>
              <a:off x="3364714" y="4370868"/>
              <a:ext cx="2875316" cy="615554"/>
            </a:xfrm>
            <a:prstGeom prst="rect">
              <a:avLst/>
            </a:prstGeom>
          </p:spPr>
          <p:txBody>
            <a:bodyPr lIns="0" tIns="0" rIns="0" bIns="0" rtlCol="0" anchor="t">
              <a:spAutoFit/>
            </a:bodyPr>
            <a:lstStyle/>
            <a:p>
              <a:pPr algn="ctr">
                <a:lnSpc>
                  <a:spcPts val="2400"/>
                </a:lnSpc>
              </a:pPr>
              <a:r>
                <a:rPr lang="en-US" sz="2400">
                  <a:solidFill>
                    <a:srgbClr val="FFFFFF"/>
                  </a:solidFill>
                  <a:latin typeface="Canva Sans"/>
                  <a:ea typeface="Canva Sans"/>
                  <a:cs typeface="Canva Sans"/>
                  <a:sym typeface="Canva Sans"/>
                </a:rPr>
                <a:t>50%</a:t>
              </a:r>
            </a:p>
          </p:txBody>
        </p:sp>
        <p:sp>
          <p:nvSpPr>
            <p:cNvPr id="34" name="TextBox 34"/>
            <p:cNvSpPr txBox="1"/>
            <p:nvPr/>
          </p:nvSpPr>
          <p:spPr>
            <a:xfrm>
              <a:off x="6727257" y="4958702"/>
              <a:ext cx="2875316" cy="615554"/>
            </a:xfrm>
            <a:prstGeom prst="rect">
              <a:avLst/>
            </a:prstGeom>
          </p:spPr>
          <p:txBody>
            <a:bodyPr lIns="0" tIns="0" rIns="0" bIns="0" rtlCol="0" anchor="t">
              <a:spAutoFit/>
            </a:bodyPr>
            <a:lstStyle/>
            <a:p>
              <a:pPr algn="ctr">
                <a:lnSpc>
                  <a:spcPts val="2400"/>
                </a:lnSpc>
              </a:pPr>
              <a:r>
                <a:rPr lang="en-US" sz="2400">
                  <a:solidFill>
                    <a:srgbClr val="FFFFFF"/>
                  </a:solidFill>
                  <a:latin typeface="Canva Sans"/>
                  <a:ea typeface="Canva Sans"/>
                  <a:cs typeface="Canva Sans"/>
                  <a:sym typeface="Canva Sans"/>
                </a:rPr>
                <a:t>35%</a:t>
              </a:r>
            </a:p>
          </p:txBody>
        </p:sp>
      </p:grpSp>
      <p:sp>
        <p:nvSpPr>
          <p:cNvPr id="35" name="TextBox 35"/>
          <p:cNvSpPr txBox="1"/>
          <p:nvPr/>
        </p:nvSpPr>
        <p:spPr>
          <a:xfrm>
            <a:off x="6096000" y="2044517"/>
            <a:ext cx="4157493" cy="327718"/>
          </a:xfrm>
          <a:prstGeom prst="rect">
            <a:avLst/>
          </a:prstGeom>
        </p:spPr>
        <p:txBody>
          <a:bodyPr lIns="0" tIns="0" rIns="0" bIns="0" rtlCol="0" anchor="t">
            <a:spAutoFit/>
          </a:bodyPr>
          <a:lstStyle/>
          <a:p>
            <a:pPr>
              <a:lnSpc>
                <a:spcPts val="2800"/>
              </a:lnSpc>
            </a:pPr>
            <a:r>
              <a:rPr lang="en-US" sz="2000" spc="-40">
                <a:solidFill>
                  <a:srgbClr val="C6AA76"/>
                </a:solidFill>
                <a:latin typeface="Canva Sans"/>
                <a:ea typeface="Canva Sans"/>
                <a:cs typeface="Canva Sans"/>
                <a:sym typeface="Canva Sans"/>
              </a:rPr>
              <a:t>Make contact.</a:t>
            </a:r>
          </a:p>
        </p:txBody>
      </p:sp>
      <p:sp>
        <p:nvSpPr>
          <p:cNvPr id="36" name="TextBox 36"/>
          <p:cNvSpPr txBox="1"/>
          <p:nvPr/>
        </p:nvSpPr>
        <p:spPr>
          <a:xfrm>
            <a:off x="6096639" y="2391723"/>
            <a:ext cx="4485955" cy="420436"/>
          </a:xfrm>
          <a:prstGeom prst="rect">
            <a:avLst/>
          </a:prstGeom>
        </p:spPr>
        <p:txBody>
          <a:bodyPr lIns="0" tIns="0" rIns="0" bIns="0" rtlCol="0" anchor="t">
            <a:spAutoFit/>
          </a:bodyPr>
          <a:lstStyle/>
          <a:p>
            <a:pPr>
              <a:lnSpc>
                <a:spcPts val="1733"/>
              </a:lnSpc>
            </a:pPr>
            <a:r>
              <a:rPr lang="en-US" sz="1333" b="1">
                <a:solidFill>
                  <a:srgbClr val="00263B"/>
                </a:solidFill>
                <a:latin typeface="Canva Sans Medium"/>
                <a:ea typeface="Canva Sans Medium"/>
                <a:cs typeface="Canva Sans Medium"/>
                <a:sym typeface="Canva Sans Medium"/>
              </a:rPr>
              <a:t>Encourage the employee to reach out to us. CSC </a:t>
            </a:r>
          </a:p>
          <a:p>
            <a:pPr>
              <a:lnSpc>
                <a:spcPts val="1733"/>
              </a:lnSpc>
            </a:pPr>
            <a:r>
              <a:rPr lang="en-US" sz="1333" b="1">
                <a:solidFill>
                  <a:srgbClr val="00263B"/>
                </a:solidFill>
                <a:latin typeface="Canva Sans Medium"/>
                <a:ea typeface="Canva Sans Medium"/>
                <a:cs typeface="Canva Sans Medium"/>
                <a:sym typeface="Canva Sans Medium"/>
              </a:rPr>
              <a:t>and the insurer can assist in lodging applications. </a:t>
            </a:r>
          </a:p>
        </p:txBody>
      </p:sp>
      <p:sp>
        <p:nvSpPr>
          <p:cNvPr id="37" name="TextBox 37"/>
          <p:cNvSpPr txBox="1"/>
          <p:nvPr/>
        </p:nvSpPr>
        <p:spPr>
          <a:xfrm>
            <a:off x="6096000" y="3068384"/>
            <a:ext cx="4486594" cy="327718"/>
          </a:xfrm>
          <a:prstGeom prst="rect">
            <a:avLst/>
          </a:prstGeom>
        </p:spPr>
        <p:txBody>
          <a:bodyPr lIns="0" tIns="0" rIns="0" bIns="0" rtlCol="0" anchor="t">
            <a:spAutoFit/>
          </a:bodyPr>
          <a:lstStyle/>
          <a:p>
            <a:pPr>
              <a:lnSpc>
                <a:spcPts val="2800"/>
              </a:lnSpc>
            </a:pPr>
            <a:r>
              <a:rPr lang="en-US" sz="2000" spc="-40">
                <a:solidFill>
                  <a:srgbClr val="C6AA76"/>
                </a:solidFill>
                <a:latin typeface="Canva Sans"/>
                <a:ea typeface="Canva Sans"/>
                <a:cs typeface="Canva Sans"/>
                <a:sym typeface="Canva Sans"/>
              </a:rPr>
              <a:t>Connect with experts.</a:t>
            </a:r>
          </a:p>
        </p:txBody>
      </p:sp>
      <p:sp>
        <p:nvSpPr>
          <p:cNvPr id="38" name="TextBox 38"/>
          <p:cNvSpPr txBox="1"/>
          <p:nvPr/>
        </p:nvSpPr>
        <p:spPr>
          <a:xfrm>
            <a:off x="6096639" y="3417634"/>
            <a:ext cx="4156854" cy="856453"/>
          </a:xfrm>
          <a:prstGeom prst="rect">
            <a:avLst/>
          </a:prstGeom>
        </p:spPr>
        <p:txBody>
          <a:bodyPr lIns="0" tIns="0" rIns="0" bIns="0" rtlCol="0" anchor="t">
            <a:spAutoFit/>
          </a:bodyPr>
          <a:lstStyle/>
          <a:p>
            <a:pPr>
              <a:lnSpc>
                <a:spcPts val="1733"/>
              </a:lnSpc>
            </a:pPr>
            <a:r>
              <a:rPr lang="en-US" sz="1333" b="1">
                <a:solidFill>
                  <a:srgbClr val="00263B"/>
                </a:solidFill>
                <a:latin typeface="Canva Sans Medium"/>
                <a:ea typeface="Canva Sans Medium"/>
                <a:cs typeface="Canva Sans Medium"/>
                <a:sym typeface="Canva Sans Medium"/>
              </a:rPr>
              <a:t>Sometimes finding the right person or working with the insurer’s rehab providers can be difficult. We can provide support around the process, and what to expect.</a:t>
            </a:r>
          </a:p>
        </p:txBody>
      </p:sp>
      <p:sp>
        <p:nvSpPr>
          <p:cNvPr id="39" name="TextBox 39"/>
          <p:cNvSpPr txBox="1"/>
          <p:nvPr/>
        </p:nvSpPr>
        <p:spPr>
          <a:xfrm>
            <a:off x="6097339" y="4849053"/>
            <a:ext cx="4485255" cy="420436"/>
          </a:xfrm>
          <a:prstGeom prst="rect">
            <a:avLst/>
          </a:prstGeom>
        </p:spPr>
        <p:txBody>
          <a:bodyPr lIns="0" tIns="0" rIns="0" bIns="0" rtlCol="0" anchor="t">
            <a:spAutoFit/>
          </a:bodyPr>
          <a:lstStyle/>
          <a:p>
            <a:pPr>
              <a:lnSpc>
                <a:spcPts val="1733"/>
              </a:lnSpc>
            </a:pPr>
            <a:r>
              <a:rPr lang="en-US" sz="1333" b="1">
                <a:solidFill>
                  <a:srgbClr val="00263B"/>
                </a:solidFill>
                <a:latin typeface="Canva Sans Medium"/>
                <a:ea typeface="Canva Sans Medium"/>
                <a:cs typeface="Canva Sans Medium"/>
                <a:sym typeface="Canva Sans Medium"/>
              </a:rPr>
              <a:t>Stay in regular contact with your employee to </a:t>
            </a:r>
          </a:p>
          <a:p>
            <a:pPr>
              <a:lnSpc>
                <a:spcPts val="1733"/>
              </a:lnSpc>
            </a:pPr>
            <a:r>
              <a:rPr lang="en-US" sz="1333" b="1">
                <a:solidFill>
                  <a:srgbClr val="00263B"/>
                </a:solidFill>
                <a:latin typeface="Canva Sans Medium"/>
                <a:ea typeface="Canva Sans Medium"/>
                <a:cs typeface="Canva Sans Medium"/>
                <a:sym typeface="Canva Sans Medium"/>
              </a:rPr>
              <a:t>foster better outcomes.</a:t>
            </a:r>
          </a:p>
        </p:txBody>
      </p:sp>
      <p:sp>
        <p:nvSpPr>
          <p:cNvPr id="40" name="TextBox 40"/>
          <p:cNvSpPr txBox="1"/>
          <p:nvPr/>
        </p:nvSpPr>
        <p:spPr>
          <a:xfrm>
            <a:off x="6096000" y="4500695"/>
            <a:ext cx="4486594" cy="327718"/>
          </a:xfrm>
          <a:prstGeom prst="rect">
            <a:avLst/>
          </a:prstGeom>
        </p:spPr>
        <p:txBody>
          <a:bodyPr lIns="0" tIns="0" rIns="0" bIns="0" rtlCol="0" anchor="t">
            <a:spAutoFit/>
          </a:bodyPr>
          <a:lstStyle/>
          <a:p>
            <a:pPr>
              <a:lnSpc>
                <a:spcPts val="2800"/>
              </a:lnSpc>
            </a:pPr>
            <a:r>
              <a:rPr lang="en-US" sz="2000" spc="-40">
                <a:solidFill>
                  <a:srgbClr val="C6AA76"/>
                </a:solidFill>
                <a:latin typeface="Canva Sans"/>
                <a:ea typeface="Canva Sans"/>
                <a:cs typeface="Canva Sans"/>
                <a:sym typeface="Canva Sans"/>
              </a:rPr>
              <a:t>Keep communication open.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1F08F2-33BD-746A-95D6-A36EBA69DE88}"/>
              </a:ext>
            </a:extLst>
          </p:cNvPr>
          <p:cNvSpPr>
            <a:spLocks noGrp="1"/>
          </p:cNvSpPr>
          <p:nvPr>
            <p:ph idx="1"/>
          </p:nvPr>
        </p:nvSpPr>
        <p:spPr>
          <a:xfrm>
            <a:off x="7133077" y="952912"/>
            <a:ext cx="3621402" cy="1082585"/>
          </a:xfrm>
        </p:spPr>
        <p:txBody>
          <a:bodyPr>
            <a:normAutofit/>
          </a:bodyPr>
          <a:lstStyle/>
          <a:p>
            <a:pPr marL="0" indent="0">
              <a:buNone/>
            </a:pPr>
            <a:r>
              <a:rPr lang="en-US" dirty="0">
                <a:solidFill>
                  <a:schemeClr val="accent2"/>
                </a:solidFill>
              </a:rPr>
              <a:t>SG Increases</a:t>
            </a:r>
          </a:p>
          <a:p>
            <a:r>
              <a:rPr lang="en-AU" sz="1600" dirty="0">
                <a:effectLst/>
                <a:latin typeface="+mj-lt"/>
              </a:rPr>
              <a:t>The Super Guarantee is set to increase from 11.5% to 12% on 1 July 2025.</a:t>
            </a:r>
            <a:endParaRPr lang="en-US" sz="1600" dirty="0">
              <a:latin typeface="+mj-lt"/>
            </a:endParaRPr>
          </a:p>
        </p:txBody>
      </p:sp>
      <p:sp>
        <p:nvSpPr>
          <p:cNvPr id="3" name="Content Placeholder 2">
            <a:extLst>
              <a:ext uri="{FF2B5EF4-FFF2-40B4-BE49-F238E27FC236}">
                <a16:creationId xmlns:a16="http://schemas.microsoft.com/office/drawing/2014/main" id="{6165ED84-5752-AFD1-245B-4E597568BE79}"/>
              </a:ext>
            </a:extLst>
          </p:cNvPr>
          <p:cNvSpPr>
            <a:spLocks noGrp="1"/>
          </p:cNvSpPr>
          <p:nvPr>
            <p:ph idx="13"/>
          </p:nvPr>
        </p:nvSpPr>
        <p:spPr>
          <a:xfrm>
            <a:off x="7133076" y="2229958"/>
            <a:ext cx="3951851" cy="1082585"/>
          </a:xfrm>
        </p:spPr>
        <p:txBody>
          <a:bodyPr>
            <a:normAutofit fontScale="25000" lnSpcReduction="20000"/>
          </a:bodyPr>
          <a:lstStyle/>
          <a:p>
            <a:pPr marL="0" indent="0" algn="l">
              <a:buNone/>
            </a:pPr>
            <a:r>
              <a:rPr lang="en-US" sz="8000" dirty="0">
                <a:solidFill>
                  <a:schemeClr val="accent2"/>
                </a:solidFill>
              </a:rPr>
              <a:t>Super on Government funded parental leave</a:t>
            </a:r>
          </a:p>
          <a:p>
            <a:r>
              <a:rPr lang="en-AU" sz="6400" dirty="0">
                <a:latin typeface="+mj-lt"/>
              </a:rPr>
              <a:t>Super will be paid on Government funded Paid Parental Leave (PPL) for parents of babies born or adopted on or after 1 July 2025.</a:t>
            </a:r>
          </a:p>
          <a:p>
            <a:r>
              <a:rPr lang="en-AU" sz="6400" dirty="0">
                <a:latin typeface="+mj-lt"/>
              </a:rPr>
              <a:t>Payments will be made annually to individuals’ super funds from 1 July 2026. This will help to reduce the impact of career breaks to care for young children on superannuation balances.</a:t>
            </a:r>
          </a:p>
          <a:p>
            <a:pPr marL="0" indent="0">
              <a:buNone/>
            </a:pPr>
            <a:endParaRPr lang="en-US" sz="1800" dirty="0"/>
          </a:p>
        </p:txBody>
      </p:sp>
      <p:sp>
        <p:nvSpPr>
          <p:cNvPr id="4" name="Content Placeholder 3">
            <a:extLst>
              <a:ext uri="{FF2B5EF4-FFF2-40B4-BE49-F238E27FC236}">
                <a16:creationId xmlns:a16="http://schemas.microsoft.com/office/drawing/2014/main" id="{27BB5013-9228-7672-85D7-E531912030E6}"/>
              </a:ext>
            </a:extLst>
          </p:cNvPr>
          <p:cNvSpPr>
            <a:spLocks noGrp="1"/>
          </p:cNvSpPr>
          <p:nvPr>
            <p:ph idx="14"/>
          </p:nvPr>
        </p:nvSpPr>
        <p:spPr>
          <a:xfrm>
            <a:off x="7046830" y="4680919"/>
            <a:ext cx="3951850" cy="916928"/>
          </a:xfrm>
        </p:spPr>
        <p:txBody>
          <a:bodyPr>
            <a:normAutofit fontScale="25000" lnSpcReduction="20000"/>
          </a:bodyPr>
          <a:lstStyle/>
          <a:p>
            <a:pPr marL="0" indent="0">
              <a:buNone/>
            </a:pPr>
            <a:r>
              <a:rPr lang="en-US" sz="8000" dirty="0">
                <a:solidFill>
                  <a:schemeClr val="accent2"/>
                </a:solidFill>
              </a:rPr>
              <a:t>Pay Day Super – Draft Legislation</a:t>
            </a:r>
          </a:p>
          <a:p>
            <a:r>
              <a:rPr lang="en-AU" sz="6400" dirty="0">
                <a:latin typeface="+mj-lt"/>
              </a:rPr>
              <a:t>Expected start date of 1 July 2026, employers will be required to pay their employees’ super at the same time as their salary and wages. </a:t>
            </a:r>
          </a:p>
          <a:p>
            <a:r>
              <a:rPr lang="en-AU" sz="6400" dirty="0">
                <a:latin typeface="+mj-lt"/>
              </a:rPr>
              <a:t>The start date will provide employers, super funds, payroll providers and other parts of the superannuation system with sufficient time to prepare for the change. This measure is not yet law.</a:t>
            </a:r>
          </a:p>
          <a:p>
            <a:pPr marL="0" indent="0">
              <a:buNone/>
            </a:pPr>
            <a:endParaRPr lang="en-US" sz="1800" dirty="0"/>
          </a:p>
        </p:txBody>
      </p:sp>
      <p:sp>
        <p:nvSpPr>
          <p:cNvPr id="8" name="Content Placeholder 7">
            <a:extLst>
              <a:ext uri="{FF2B5EF4-FFF2-40B4-BE49-F238E27FC236}">
                <a16:creationId xmlns:a16="http://schemas.microsoft.com/office/drawing/2014/main" id="{948B9467-E954-5D2E-A576-286DF35BA1F5}"/>
              </a:ext>
            </a:extLst>
          </p:cNvPr>
          <p:cNvSpPr>
            <a:spLocks noGrp="1"/>
          </p:cNvSpPr>
          <p:nvPr>
            <p:ph idx="16"/>
          </p:nvPr>
        </p:nvSpPr>
        <p:spPr/>
        <p:txBody>
          <a:bodyPr/>
          <a:lstStyle/>
          <a:p>
            <a:pPr marL="0" indent="0">
              <a:buNone/>
            </a:pPr>
            <a:r>
              <a:rPr lang="en-US" dirty="0"/>
              <a:t>Federal Budget 2024/2025</a:t>
            </a:r>
          </a:p>
        </p:txBody>
      </p:sp>
      <p:sp>
        <p:nvSpPr>
          <p:cNvPr id="7" name="Title 6">
            <a:extLst>
              <a:ext uri="{FF2B5EF4-FFF2-40B4-BE49-F238E27FC236}">
                <a16:creationId xmlns:a16="http://schemas.microsoft.com/office/drawing/2014/main" id="{BC8FCBA7-D3AB-A2BA-1B93-EA5A4EF44DED}"/>
              </a:ext>
            </a:extLst>
          </p:cNvPr>
          <p:cNvSpPr>
            <a:spLocks noGrp="1"/>
          </p:cNvSpPr>
          <p:nvPr>
            <p:ph type="title"/>
          </p:nvPr>
        </p:nvSpPr>
        <p:spPr/>
        <p:txBody>
          <a:bodyPr/>
          <a:lstStyle/>
          <a:p>
            <a:r>
              <a:rPr lang="en-US" dirty="0"/>
              <a:t>Budget Update -</a:t>
            </a:r>
            <a:br>
              <a:rPr lang="en-US" dirty="0"/>
            </a:br>
            <a:r>
              <a:rPr lang="en-US" dirty="0"/>
              <a:t>Super changes</a:t>
            </a:r>
          </a:p>
        </p:txBody>
      </p:sp>
      <p:sp>
        <p:nvSpPr>
          <p:cNvPr id="10" name="Oval 9">
            <a:extLst>
              <a:ext uri="{FF2B5EF4-FFF2-40B4-BE49-F238E27FC236}">
                <a16:creationId xmlns:a16="http://schemas.microsoft.com/office/drawing/2014/main" id="{EDC58CC7-F76E-24BC-4E02-19951EE75C07}"/>
              </a:ext>
            </a:extLst>
          </p:cNvPr>
          <p:cNvSpPr/>
          <p:nvPr/>
        </p:nvSpPr>
        <p:spPr>
          <a:xfrm>
            <a:off x="5812263" y="856148"/>
            <a:ext cx="900788" cy="889569"/>
          </a:xfrm>
          <a:prstGeom prst="ellipse">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0601FC5-EACB-F0B5-2A5C-97FB17155B87}"/>
              </a:ext>
            </a:extLst>
          </p:cNvPr>
          <p:cNvCxnSpPr>
            <a:cxnSpLocks/>
          </p:cNvCxnSpPr>
          <p:nvPr/>
        </p:nvCxnSpPr>
        <p:spPr>
          <a:xfrm>
            <a:off x="6279537" y="1817519"/>
            <a:ext cx="0" cy="340637"/>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02D444C9-7567-09BC-35A6-A7B904B0D53F}"/>
              </a:ext>
            </a:extLst>
          </p:cNvPr>
          <p:cNvSpPr/>
          <p:nvPr/>
        </p:nvSpPr>
        <p:spPr>
          <a:xfrm>
            <a:off x="5812263" y="2229958"/>
            <a:ext cx="900788" cy="889569"/>
          </a:xfrm>
          <a:prstGeom prst="ellipse">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F59D6F-0140-7A32-AABE-E63510E2AD81}"/>
              </a:ext>
            </a:extLst>
          </p:cNvPr>
          <p:cNvSpPr/>
          <p:nvPr/>
        </p:nvSpPr>
        <p:spPr>
          <a:xfrm>
            <a:off x="5829142" y="4489511"/>
            <a:ext cx="900788" cy="889569"/>
          </a:xfrm>
          <a:prstGeom prst="ellipse">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93D1DAE-DA98-2FE1-ED95-DF29FA948F75}"/>
              </a:ext>
            </a:extLst>
          </p:cNvPr>
          <p:cNvCxnSpPr>
            <a:cxnSpLocks/>
            <a:stCxn id="12" idx="4"/>
          </p:cNvCxnSpPr>
          <p:nvPr/>
        </p:nvCxnSpPr>
        <p:spPr>
          <a:xfrm flipH="1">
            <a:off x="6262463" y="3119527"/>
            <a:ext cx="194" cy="124787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7" name="Graphic 16" descr="Document outline">
            <a:extLst>
              <a:ext uri="{FF2B5EF4-FFF2-40B4-BE49-F238E27FC236}">
                <a16:creationId xmlns:a16="http://schemas.microsoft.com/office/drawing/2014/main" id="{1BC384C0-2971-5508-17FA-01089DCB394D}"/>
              </a:ext>
            </a:extLst>
          </p:cNvPr>
          <p:cNvPicPr>
            <a:picLocks noChangeAspect="1"/>
          </p:cNvPicPr>
          <p:nvPr/>
        </p:nvPicPr>
        <p:blipFill>
          <a:blip r:embed="rId3">
            <a:extLst>
              <a:ext uri="{96DAC541-7B7A-43D3-8B79-37D633B846F1}">
                <asvg:svgBlip xmlns:asvg="http://schemas.microsoft.com/office/drawing/2016/SVG/main" r:embed="rId4"/>
              </a:ext>
            </a:extLst>
          </a:blip>
          <a:srcRect l="104" r="104"/>
          <a:stretch/>
        </p:blipFill>
        <p:spPr>
          <a:xfrm>
            <a:off x="5986476" y="1024367"/>
            <a:ext cx="551977" cy="553131"/>
          </a:xfrm>
          <a:prstGeom prst="rect">
            <a:avLst/>
          </a:prstGeom>
        </p:spPr>
      </p:pic>
      <p:pic>
        <p:nvPicPr>
          <p:cNvPr id="18" name="Graphic 17" descr="Bar chart outline">
            <a:extLst>
              <a:ext uri="{FF2B5EF4-FFF2-40B4-BE49-F238E27FC236}">
                <a16:creationId xmlns:a16="http://schemas.microsoft.com/office/drawing/2014/main" id="{15571D9F-D4B6-FD01-1314-47882D9AA4B9}"/>
              </a:ext>
            </a:extLst>
          </p:cNvPr>
          <p:cNvPicPr>
            <a:picLocks noChangeAspect="1"/>
          </p:cNvPicPr>
          <p:nvPr/>
        </p:nvPicPr>
        <p:blipFill>
          <a:blip r:embed="rId5">
            <a:extLst>
              <a:ext uri="{96DAC541-7B7A-43D3-8B79-37D633B846F1}">
                <asvg:svgBlip xmlns:asvg="http://schemas.microsoft.com/office/drawing/2016/SVG/main" r:embed="rId6"/>
              </a:ext>
            </a:extLst>
          </a:blip>
          <a:srcRect l="104" r="104"/>
          <a:stretch/>
        </p:blipFill>
        <p:spPr>
          <a:xfrm>
            <a:off x="5986476" y="2398177"/>
            <a:ext cx="551977" cy="553131"/>
          </a:xfrm>
          <a:prstGeom prst="rect">
            <a:avLst/>
          </a:prstGeom>
        </p:spPr>
      </p:pic>
      <p:pic>
        <p:nvPicPr>
          <p:cNvPr id="19" name="Graphic 18" descr="Dollar outline">
            <a:extLst>
              <a:ext uri="{FF2B5EF4-FFF2-40B4-BE49-F238E27FC236}">
                <a16:creationId xmlns:a16="http://schemas.microsoft.com/office/drawing/2014/main" id="{AA02F0D9-0CAF-74F1-6B05-939F42F28F6B}"/>
              </a:ext>
            </a:extLst>
          </p:cNvPr>
          <p:cNvPicPr>
            <a:picLocks noChangeAspect="1"/>
          </p:cNvPicPr>
          <p:nvPr/>
        </p:nvPicPr>
        <p:blipFill>
          <a:blip r:embed="rId7">
            <a:extLst>
              <a:ext uri="{96DAC541-7B7A-43D3-8B79-37D633B846F1}">
                <asvg:svgBlip xmlns:asvg="http://schemas.microsoft.com/office/drawing/2016/SVG/main" r:embed="rId8"/>
              </a:ext>
            </a:extLst>
          </a:blip>
          <a:srcRect l="104" r="104"/>
          <a:stretch/>
        </p:blipFill>
        <p:spPr>
          <a:xfrm>
            <a:off x="6011680" y="4680919"/>
            <a:ext cx="551977" cy="553131"/>
          </a:xfrm>
          <a:prstGeom prst="rect">
            <a:avLst/>
          </a:prstGeom>
        </p:spPr>
      </p:pic>
      <p:sp>
        <p:nvSpPr>
          <p:cNvPr id="6" name="Slide Number Placeholder 5">
            <a:extLst>
              <a:ext uri="{FF2B5EF4-FFF2-40B4-BE49-F238E27FC236}">
                <a16:creationId xmlns:a16="http://schemas.microsoft.com/office/drawing/2014/main" id="{54F24C70-77CA-EBED-70D2-3464A13372C7}"/>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454887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9E850C-5232-A6C5-7276-05D371D74208}"/>
              </a:ext>
            </a:extLst>
          </p:cNvPr>
          <p:cNvSpPr>
            <a:spLocks noGrp="1"/>
          </p:cNvSpPr>
          <p:nvPr>
            <p:ph type="subTitle" idx="1"/>
          </p:nvPr>
        </p:nvSpPr>
        <p:spPr/>
        <p:txBody>
          <a:bodyPr/>
          <a:lstStyle/>
          <a:p>
            <a:r>
              <a:rPr lang="en-AU" dirty="0"/>
              <a:t>Consider:</a:t>
            </a:r>
          </a:p>
        </p:txBody>
      </p:sp>
      <p:sp>
        <p:nvSpPr>
          <p:cNvPr id="2" name="Title 1">
            <a:extLst>
              <a:ext uri="{FF2B5EF4-FFF2-40B4-BE49-F238E27FC236}">
                <a16:creationId xmlns:a16="http://schemas.microsoft.com/office/drawing/2014/main" id="{4CAFB4A5-3B54-98DB-CFC5-7622340043F4}"/>
              </a:ext>
            </a:extLst>
          </p:cNvPr>
          <p:cNvSpPr>
            <a:spLocks noGrp="1"/>
          </p:cNvSpPr>
          <p:nvPr>
            <p:ph type="ctrTitle"/>
          </p:nvPr>
        </p:nvSpPr>
        <p:spPr>
          <a:xfrm>
            <a:off x="541337" y="611968"/>
            <a:ext cx="5481638" cy="540853"/>
          </a:xfrm>
        </p:spPr>
        <p:txBody>
          <a:bodyPr/>
          <a:lstStyle/>
          <a:p>
            <a:r>
              <a:rPr lang="en-US" sz="4200" dirty="0"/>
              <a:t>Get your super sorted </a:t>
            </a:r>
            <a:r>
              <a:rPr lang="en-US" sz="4200" dirty="0">
                <a:solidFill>
                  <a:schemeClr val="accent4"/>
                </a:solidFill>
              </a:rPr>
              <a:t>Next Steps </a:t>
            </a:r>
          </a:p>
        </p:txBody>
      </p:sp>
      <p:grpSp>
        <p:nvGrpSpPr>
          <p:cNvPr id="29" name="Group 28">
            <a:extLst>
              <a:ext uri="{FF2B5EF4-FFF2-40B4-BE49-F238E27FC236}">
                <a16:creationId xmlns:a16="http://schemas.microsoft.com/office/drawing/2014/main" id="{BF8E3B1E-BF49-1A3D-95FE-4FF6119E6DC3}"/>
              </a:ext>
            </a:extLst>
          </p:cNvPr>
          <p:cNvGrpSpPr/>
          <p:nvPr/>
        </p:nvGrpSpPr>
        <p:grpSpPr>
          <a:xfrm>
            <a:off x="619779" y="2354295"/>
            <a:ext cx="3549956" cy="2223727"/>
            <a:chOff x="639234" y="2013009"/>
            <a:chExt cx="3549956" cy="2223727"/>
          </a:xfrm>
        </p:grpSpPr>
        <p:grpSp>
          <p:nvGrpSpPr>
            <p:cNvPr id="26" name="Group 25">
              <a:extLst>
                <a:ext uri="{FF2B5EF4-FFF2-40B4-BE49-F238E27FC236}">
                  <a16:creationId xmlns:a16="http://schemas.microsoft.com/office/drawing/2014/main" id="{B5150250-BCA4-106B-C423-A1DD09F77394}"/>
                </a:ext>
              </a:extLst>
            </p:cNvPr>
            <p:cNvGrpSpPr/>
            <p:nvPr/>
          </p:nvGrpSpPr>
          <p:grpSpPr>
            <a:xfrm>
              <a:off x="908868" y="2013009"/>
              <a:ext cx="3280322" cy="2223727"/>
              <a:chOff x="908868" y="2013009"/>
              <a:chExt cx="3280322" cy="2223727"/>
            </a:xfrm>
          </p:grpSpPr>
          <p:sp>
            <p:nvSpPr>
              <p:cNvPr id="5" name="Subtitle 3">
                <a:extLst>
                  <a:ext uri="{FF2B5EF4-FFF2-40B4-BE49-F238E27FC236}">
                    <a16:creationId xmlns:a16="http://schemas.microsoft.com/office/drawing/2014/main" id="{6C03010B-576F-18D6-3BA4-67C6CAF51417}"/>
                  </a:ext>
                </a:extLst>
              </p:cNvPr>
              <p:cNvSpPr txBox="1">
                <a:spLocks/>
              </p:cNvSpPr>
              <p:nvPr/>
            </p:nvSpPr>
            <p:spPr>
              <a:xfrm>
                <a:off x="908868" y="2414666"/>
                <a:ext cx="2236703" cy="215444"/>
              </a:xfrm>
              <a:prstGeom prst="rect">
                <a:avLst/>
              </a:prstGeom>
            </p:spPr>
            <p:txBody>
              <a:bodyPr vert="horz" wrap="none" lIns="0" tIns="0" rIns="0" bIns="0" rtlCol="0">
                <a:sp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Use the Eligibility Determiner</a:t>
                </a:r>
              </a:p>
            </p:txBody>
          </p:sp>
          <p:sp>
            <p:nvSpPr>
              <p:cNvPr id="6" name="Subtitle 3">
                <a:extLst>
                  <a:ext uri="{FF2B5EF4-FFF2-40B4-BE49-F238E27FC236}">
                    <a16:creationId xmlns:a16="http://schemas.microsoft.com/office/drawing/2014/main" id="{395C6C26-607B-BADF-82EC-FD9B61938DEA}"/>
                  </a:ext>
                </a:extLst>
              </p:cNvPr>
              <p:cNvSpPr txBox="1">
                <a:spLocks/>
              </p:cNvSpPr>
              <p:nvPr/>
            </p:nvSpPr>
            <p:spPr>
              <a:xfrm>
                <a:off x="908868" y="2816323"/>
                <a:ext cx="2516330" cy="215444"/>
              </a:xfrm>
              <a:prstGeom prst="rect">
                <a:avLst/>
              </a:prstGeom>
            </p:spPr>
            <p:txBody>
              <a:bodyPr vert="horz" wrap="none" lIns="0" tIns="0" rIns="0" bIns="0" rtlCol="0">
                <a:sp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Member Education for your staff </a:t>
                </a:r>
              </a:p>
            </p:txBody>
          </p:sp>
          <p:sp>
            <p:nvSpPr>
              <p:cNvPr id="7" name="Subtitle 3">
                <a:extLst>
                  <a:ext uri="{FF2B5EF4-FFF2-40B4-BE49-F238E27FC236}">
                    <a16:creationId xmlns:a16="http://schemas.microsoft.com/office/drawing/2014/main" id="{E4B75119-A214-0728-F537-903D46B10667}"/>
                  </a:ext>
                </a:extLst>
              </p:cNvPr>
              <p:cNvSpPr txBox="1">
                <a:spLocks/>
              </p:cNvSpPr>
              <p:nvPr/>
            </p:nvSpPr>
            <p:spPr>
              <a:xfrm>
                <a:off x="908868" y="3619637"/>
                <a:ext cx="2905347" cy="215444"/>
              </a:xfrm>
              <a:prstGeom prst="rect">
                <a:avLst/>
              </a:prstGeom>
            </p:spPr>
            <p:txBody>
              <a:bodyPr vert="horz" wrap="none" lIns="0" tIns="0" rIns="0" bIns="0" rtlCol="0">
                <a:sp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Consider Early Intervention Strategies</a:t>
                </a:r>
              </a:p>
            </p:txBody>
          </p:sp>
          <p:sp>
            <p:nvSpPr>
              <p:cNvPr id="9" name="Subtitle 3">
                <a:extLst>
                  <a:ext uri="{FF2B5EF4-FFF2-40B4-BE49-F238E27FC236}">
                    <a16:creationId xmlns:a16="http://schemas.microsoft.com/office/drawing/2014/main" id="{CF1C25F5-CCF4-AE67-A874-84AB4C1BF400}"/>
                  </a:ext>
                </a:extLst>
              </p:cNvPr>
              <p:cNvSpPr txBox="1">
                <a:spLocks/>
              </p:cNvSpPr>
              <p:nvPr/>
            </p:nvSpPr>
            <p:spPr>
              <a:xfrm>
                <a:off x="908868" y="4021292"/>
                <a:ext cx="3280322" cy="215444"/>
              </a:xfrm>
              <a:prstGeom prst="rect">
                <a:avLst/>
              </a:prstGeom>
            </p:spPr>
            <p:txBody>
              <a:bodyPr vert="horz" wrap="none" lIns="0" tIns="0" rIns="0" bIns="0" rtlCol="0">
                <a:sp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Register to attend upcoming CSC training</a:t>
                </a:r>
              </a:p>
            </p:txBody>
          </p:sp>
          <p:sp>
            <p:nvSpPr>
              <p:cNvPr id="13" name="Subtitle 3">
                <a:extLst>
                  <a:ext uri="{FF2B5EF4-FFF2-40B4-BE49-F238E27FC236}">
                    <a16:creationId xmlns:a16="http://schemas.microsoft.com/office/drawing/2014/main" id="{16A019D2-5E62-844A-2B64-875D8F79B3B7}"/>
                  </a:ext>
                </a:extLst>
              </p:cNvPr>
              <p:cNvSpPr txBox="1">
                <a:spLocks/>
              </p:cNvSpPr>
              <p:nvPr/>
            </p:nvSpPr>
            <p:spPr>
              <a:xfrm>
                <a:off x="908868" y="2013009"/>
                <a:ext cx="2737031" cy="215444"/>
              </a:xfrm>
              <a:prstGeom prst="rect">
                <a:avLst/>
              </a:prstGeom>
            </p:spPr>
            <p:txBody>
              <a:bodyPr vert="horz" wrap="none" lIns="0" tIns="0" rIns="0" bIns="0" rtlCol="0">
                <a:sp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Registering for CSC Employer News</a:t>
                </a:r>
              </a:p>
            </p:txBody>
          </p:sp>
        </p:grpSp>
        <p:grpSp>
          <p:nvGrpSpPr>
            <p:cNvPr id="14" name="Group 13">
              <a:extLst>
                <a:ext uri="{FF2B5EF4-FFF2-40B4-BE49-F238E27FC236}">
                  <a16:creationId xmlns:a16="http://schemas.microsoft.com/office/drawing/2014/main" id="{B6D3B41B-7938-8906-95F0-DB2DE44844B9}"/>
                </a:ext>
              </a:extLst>
            </p:cNvPr>
            <p:cNvGrpSpPr>
              <a:grpSpLocks noChangeAspect="1"/>
            </p:cNvGrpSpPr>
            <p:nvPr/>
          </p:nvGrpSpPr>
          <p:grpSpPr>
            <a:xfrm>
              <a:off x="639234" y="2064517"/>
              <a:ext cx="59149" cy="2124000"/>
              <a:chOff x="4632203" y="1293445"/>
              <a:chExt cx="121970" cy="4380789"/>
            </a:xfrm>
          </p:grpSpPr>
          <p:sp>
            <p:nvSpPr>
              <p:cNvPr id="15" name="Oval 14">
                <a:extLst>
                  <a:ext uri="{FF2B5EF4-FFF2-40B4-BE49-F238E27FC236}">
                    <a16:creationId xmlns:a16="http://schemas.microsoft.com/office/drawing/2014/main" id="{E33C3EC3-DCAA-71B0-C9B5-9160B4D99D3B}"/>
                  </a:ext>
                </a:extLst>
              </p:cNvPr>
              <p:cNvSpPr/>
              <p:nvPr/>
            </p:nvSpPr>
            <p:spPr>
              <a:xfrm rot="1800000">
                <a:off x="4632203" y="1293445"/>
                <a:ext cx="121970" cy="1785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BFE11DBC-8D4C-453F-9941-A84024DD12EF}"/>
                  </a:ext>
                </a:extLst>
              </p:cNvPr>
              <p:cNvSpPr/>
              <p:nvPr/>
            </p:nvSpPr>
            <p:spPr>
              <a:xfrm rot="1800000">
                <a:off x="4632203" y="2133887"/>
                <a:ext cx="121970" cy="1785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Oval 16">
                <a:extLst>
                  <a:ext uri="{FF2B5EF4-FFF2-40B4-BE49-F238E27FC236}">
                    <a16:creationId xmlns:a16="http://schemas.microsoft.com/office/drawing/2014/main" id="{FB602786-E099-0FCB-27E5-0E0E894D54C2}"/>
                  </a:ext>
                </a:extLst>
              </p:cNvPr>
              <p:cNvSpPr/>
              <p:nvPr/>
            </p:nvSpPr>
            <p:spPr>
              <a:xfrm rot="1800000">
                <a:off x="4632203" y="2974329"/>
                <a:ext cx="121970" cy="1785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D1E03C0-D4DA-DC8A-150F-33CD5B1A8D8B}"/>
                  </a:ext>
                </a:extLst>
              </p:cNvPr>
              <p:cNvSpPr/>
              <p:nvPr/>
            </p:nvSpPr>
            <p:spPr>
              <a:xfrm rot="1800000">
                <a:off x="4632203" y="3814771"/>
                <a:ext cx="121970" cy="1785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2D59D4-93F9-F938-3111-122C97D5B898}"/>
                  </a:ext>
                </a:extLst>
              </p:cNvPr>
              <p:cNvSpPr/>
              <p:nvPr/>
            </p:nvSpPr>
            <p:spPr>
              <a:xfrm rot="1800000">
                <a:off x="4632203" y="4655213"/>
                <a:ext cx="121970" cy="1785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FE36AA-B104-F6AC-3D75-6410BC618B46}"/>
                  </a:ext>
                </a:extLst>
              </p:cNvPr>
              <p:cNvSpPr/>
              <p:nvPr/>
            </p:nvSpPr>
            <p:spPr>
              <a:xfrm rot="1800000">
                <a:off x="4632203" y="5495658"/>
                <a:ext cx="121970" cy="1785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C0A03704-E8DD-48E9-6B2C-4637811EAF05}"/>
                  </a:ext>
                </a:extLst>
              </p:cNvPr>
              <p:cNvCxnSpPr>
                <a:cxnSpLocks/>
              </p:cNvCxnSpPr>
              <p:nvPr/>
            </p:nvCxnSpPr>
            <p:spPr>
              <a:xfrm>
                <a:off x="4693188" y="1573671"/>
                <a:ext cx="0" cy="458566"/>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5BE14A2-B0AD-91DD-7B0A-893D2959EBB4}"/>
                  </a:ext>
                </a:extLst>
              </p:cNvPr>
              <p:cNvCxnSpPr>
                <a:cxnSpLocks/>
              </p:cNvCxnSpPr>
              <p:nvPr/>
            </p:nvCxnSpPr>
            <p:spPr>
              <a:xfrm>
                <a:off x="4693188" y="2414113"/>
                <a:ext cx="0" cy="458566"/>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87720D2-C99B-1093-735B-67299D68FDCA}"/>
                  </a:ext>
                </a:extLst>
              </p:cNvPr>
              <p:cNvCxnSpPr>
                <a:cxnSpLocks/>
              </p:cNvCxnSpPr>
              <p:nvPr/>
            </p:nvCxnSpPr>
            <p:spPr>
              <a:xfrm>
                <a:off x="4693188" y="3254555"/>
                <a:ext cx="0" cy="458566"/>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2715C2F-5B2F-861D-BF54-7081ED6F5592}"/>
                  </a:ext>
                </a:extLst>
              </p:cNvPr>
              <p:cNvCxnSpPr>
                <a:cxnSpLocks/>
              </p:cNvCxnSpPr>
              <p:nvPr/>
            </p:nvCxnSpPr>
            <p:spPr>
              <a:xfrm>
                <a:off x="4693188" y="4094997"/>
                <a:ext cx="0" cy="458566"/>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055A0FA-12B2-AB60-BB85-BFF8E402AD85}"/>
                  </a:ext>
                </a:extLst>
              </p:cNvPr>
              <p:cNvCxnSpPr>
                <a:cxnSpLocks/>
              </p:cNvCxnSpPr>
              <p:nvPr/>
            </p:nvCxnSpPr>
            <p:spPr>
              <a:xfrm>
                <a:off x="4693188" y="4935439"/>
                <a:ext cx="0" cy="458566"/>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grpSp>
      </p:grpSp>
      <p:sp>
        <p:nvSpPr>
          <p:cNvPr id="52" name="Subtitle 3">
            <a:extLst>
              <a:ext uri="{FF2B5EF4-FFF2-40B4-BE49-F238E27FC236}">
                <a16:creationId xmlns:a16="http://schemas.microsoft.com/office/drawing/2014/main" id="{BCCCB8CB-AC5B-825E-F632-D21224D49146}"/>
              </a:ext>
            </a:extLst>
          </p:cNvPr>
          <p:cNvSpPr txBox="1">
            <a:spLocks/>
          </p:cNvSpPr>
          <p:nvPr/>
        </p:nvSpPr>
        <p:spPr>
          <a:xfrm>
            <a:off x="7105650" y="2354295"/>
            <a:ext cx="4331955" cy="215444"/>
          </a:xfrm>
          <a:prstGeom prst="rect">
            <a:avLst/>
          </a:prstGeom>
        </p:spPr>
        <p:txBody>
          <a:bodyPr vert="horz" wrap="none" lIns="0" tIns="0" rIns="0" bIns="0" rtlCol="0">
            <a:sp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Want to register to attend an upcoming training session?</a:t>
            </a:r>
          </a:p>
        </p:txBody>
      </p:sp>
      <p:sp>
        <p:nvSpPr>
          <p:cNvPr id="75" name="Subtitle 3">
            <a:extLst>
              <a:ext uri="{FF2B5EF4-FFF2-40B4-BE49-F238E27FC236}">
                <a16:creationId xmlns:a16="http://schemas.microsoft.com/office/drawing/2014/main" id="{6554CEB9-518C-7690-1D85-567F93655D7B}"/>
              </a:ext>
            </a:extLst>
          </p:cNvPr>
          <p:cNvSpPr txBox="1">
            <a:spLocks/>
          </p:cNvSpPr>
          <p:nvPr/>
        </p:nvSpPr>
        <p:spPr>
          <a:xfrm>
            <a:off x="8350791" y="3100896"/>
            <a:ext cx="2353722" cy="21544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Scan here</a:t>
            </a:r>
          </a:p>
        </p:txBody>
      </p:sp>
      <p:pic>
        <p:nvPicPr>
          <p:cNvPr id="12" name="Picture 11">
            <a:extLst>
              <a:ext uri="{FF2B5EF4-FFF2-40B4-BE49-F238E27FC236}">
                <a16:creationId xmlns:a16="http://schemas.microsoft.com/office/drawing/2014/main" id="{652FE8DF-DCFB-4C69-4380-96543456EE6B}"/>
              </a:ext>
            </a:extLst>
          </p:cNvPr>
          <p:cNvPicPr>
            <a:picLocks noChangeAspect="1"/>
          </p:cNvPicPr>
          <p:nvPr/>
        </p:nvPicPr>
        <p:blipFill>
          <a:blip r:embed="rId3"/>
          <a:stretch>
            <a:fillRect/>
          </a:stretch>
        </p:blipFill>
        <p:spPr>
          <a:xfrm>
            <a:off x="6826304" y="2757487"/>
            <a:ext cx="1419225" cy="1343025"/>
          </a:xfrm>
          <a:prstGeom prst="rect">
            <a:avLst/>
          </a:prstGeom>
        </p:spPr>
      </p:pic>
      <p:sp>
        <p:nvSpPr>
          <p:cNvPr id="4" name="Subtitle 3">
            <a:extLst>
              <a:ext uri="{FF2B5EF4-FFF2-40B4-BE49-F238E27FC236}">
                <a16:creationId xmlns:a16="http://schemas.microsoft.com/office/drawing/2014/main" id="{7D739270-545D-365A-F594-1A16348B144A}"/>
              </a:ext>
            </a:extLst>
          </p:cNvPr>
          <p:cNvSpPr txBox="1">
            <a:spLocks/>
          </p:cNvSpPr>
          <p:nvPr/>
        </p:nvSpPr>
        <p:spPr>
          <a:xfrm>
            <a:off x="819013" y="3552199"/>
            <a:ext cx="4157197" cy="21544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  Refer to Employer Quick Guides and web articles</a:t>
            </a:r>
          </a:p>
        </p:txBody>
      </p:sp>
    </p:spTree>
    <p:extLst>
      <p:ext uri="{BB962C8B-B14F-4D97-AF65-F5344CB8AC3E}">
        <p14:creationId xmlns:p14="http://schemas.microsoft.com/office/powerpoint/2010/main" val="759901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977806">
            <a:off x="4437505" y="2774737"/>
            <a:ext cx="7653975" cy="10196499"/>
          </a:xfrm>
          <a:custGeom>
            <a:avLst/>
            <a:gdLst/>
            <a:ahLst/>
            <a:cxnLst/>
            <a:rect l="l" t="t" r="r" b="b"/>
            <a:pathLst>
              <a:path w="11480963" h="15294749">
                <a:moveTo>
                  <a:pt x="0" y="0"/>
                </a:moveTo>
                <a:lnTo>
                  <a:pt x="11480963" y="0"/>
                </a:lnTo>
                <a:lnTo>
                  <a:pt x="11480963" y="15294750"/>
                </a:lnTo>
                <a:lnTo>
                  <a:pt x="0" y="15294750"/>
                </a:lnTo>
                <a:lnTo>
                  <a:pt x="0" y="0"/>
                </a:lnTo>
                <a:close/>
              </a:path>
            </a:pathLst>
          </a:custGeom>
          <a:blipFill>
            <a:blip r:embed="rId3"/>
            <a:stretch>
              <a:fillRect t="-2890" b="-3270"/>
            </a:stretch>
          </a:blipFill>
        </p:spPr>
        <p:txBody>
          <a:bodyPr/>
          <a:lstStyle/>
          <a:p>
            <a:endParaRPr lang="en-AU"/>
          </a:p>
        </p:txBody>
      </p:sp>
      <p:sp>
        <p:nvSpPr>
          <p:cNvPr id="3" name="Freeform 3"/>
          <p:cNvSpPr/>
          <p:nvPr/>
        </p:nvSpPr>
        <p:spPr>
          <a:xfrm>
            <a:off x="685800" y="5545698"/>
            <a:ext cx="2776827" cy="613924"/>
          </a:xfrm>
          <a:custGeom>
            <a:avLst/>
            <a:gdLst/>
            <a:ahLst/>
            <a:cxnLst/>
            <a:rect l="l" t="t" r="r" b="b"/>
            <a:pathLst>
              <a:path w="4165240" h="920886">
                <a:moveTo>
                  <a:pt x="0" y="0"/>
                </a:moveTo>
                <a:lnTo>
                  <a:pt x="4165240" y="0"/>
                </a:lnTo>
                <a:lnTo>
                  <a:pt x="4165240" y="920886"/>
                </a:lnTo>
                <a:lnTo>
                  <a:pt x="0" y="920886"/>
                </a:lnTo>
                <a:lnTo>
                  <a:pt x="0" y="0"/>
                </a:lnTo>
                <a:close/>
              </a:path>
            </a:pathLst>
          </a:custGeom>
          <a:blipFill>
            <a:blip r:embed="rId4"/>
            <a:stretch>
              <a:fillRect/>
            </a:stretch>
          </a:blipFill>
        </p:spPr>
        <p:txBody>
          <a:bodyPr/>
          <a:lstStyle/>
          <a:p>
            <a:endParaRPr lang="en-AU"/>
          </a:p>
        </p:txBody>
      </p:sp>
      <p:sp>
        <p:nvSpPr>
          <p:cNvPr id="4" name="Freeform 4"/>
          <p:cNvSpPr/>
          <p:nvPr/>
        </p:nvSpPr>
        <p:spPr>
          <a:xfrm>
            <a:off x="11251960" y="431560"/>
            <a:ext cx="508480" cy="508480"/>
          </a:xfrm>
          <a:custGeom>
            <a:avLst/>
            <a:gdLst/>
            <a:ahLst/>
            <a:cxnLst/>
            <a:rect l="l" t="t" r="r" b="b"/>
            <a:pathLst>
              <a:path w="762720" h="762720">
                <a:moveTo>
                  <a:pt x="0" y="0"/>
                </a:moveTo>
                <a:lnTo>
                  <a:pt x="762720" y="0"/>
                </a:lnTo>
                <a:lnTo>
                  <a:pt x="762720" y="762720"/>
                </a:lnTo>
                <a:lnTo>
                  <a:pt x="0" y="762720"/>
                </a:lnTo>
                <a:lnTo>
                  <a:pt x="0" y="0"/>
                </a:lnTo>
                <a:close/>
              </a:path>
            </a:pathLst>
          </a:custGeom>
          <a:blipFill>
            <a:blip r:embed="rId5"/>
            <a:stretch>
              <a:fillRect/>
            </a:stretch>
          </a:blipFill>
        </p:spPr>
        <p:txBody>
          <a:bodyPr/>
          <a:lstStyle/>
          <a:p>
            <a:endParaRPr lang="en-AU"/>
          </a:p>
        </p:txBody>
      </p:sp>
      <p:sp>
        <p:nvSpPr>
          <p:cNvPr id="5" name="TextBox 5"/>
          <p:cNvSpPr txBox="1"/>
          <p:nvPr/>
        </p:nvSpPr>
        <p:spPr>
          <a:xfrm>
            <a:off x="685800" y="1555085"/>
            <a:ext cx="5141683" cy="3213957"/>
          </a:xfrm>
          <a:prstGeom prst="rect">
            <a:avLst/>
          </a:prstGeom>
        </p:spPr>
        <p:txBody>
          <a:bodyPr lIns="0" tIns="0" rIns="0" bIns="0" rtlCol="0" anchor="t">
            <a:spAutoFit/>
          </a:bodyPr>
          <a:lstStyle/>
          <a:p>
            <a:pPr>
              <a:lnSpc>
                <a:spcPts val="1400"/>
              </a:lnSpc>
            </a:pPr>
            <a:r>
              <a:rPr lang="en-US" sz="933" b="1">
                <a:solidFill>
                  <a:srgbClr val="0E4866"/>
                </a:solidFill>
                <a:latin typeface="Canva Sans Medium"/>
                <a:ea typeface="Canva Sans Medium"/>
                <a:cs typeface="Canva Sans Medium"/>
                <a:sym typeface="Canva Sans Medium"/>
              </a:rPr>
              <a:t>Any financial product advice in this presentation is general advice only and has been prepared without taking account of your personal objectives, financial situation or needs. Before acting on any such general advice, you should consider the appropriateness of the advice, having regard to your own objectives, financial situation and needs. You may wish to consult a licensed financial advisor. You should obtain a copy of the relevant Product Disclosure Statement from </a:t>
            </a:r>
            <a:r>
              <a:rPr lang="en-US" sz="933" b="1" u="sng">
                <a:solidFill>
                  <a:srgbClr val="1ABCC1"/>
                </a:solidFill>
                <a:latin typeface="Canva Sans Bold"/>
                <a:ea typeface="Canva Sans Bold"/>
                <a:cs typeface="Canva Sans Bold"/>
                <a:sym typeface="Canva Sans Bold"/>
                <a:hlinkClick r:id="rId6" tooltip="http://www.csc.gov.au/"/>
              </a:rPr>
              <a:t>csc.gov.au</a:t>
            </a:r>
            <a:r>
              <a:rPr lang="en-US" sz="933" b="1">
                <a:solidFill>
                  <a:srgbClr val="0E4866"/>
                </a:solidFill>
                <a:latin typeface="Canva Sans Medium"/>
                <a:ea typeface="Canva Sans Medium"/>
                <a:cs typeface="Canva Sans Medium"/>
                <a:sym typeface="Canva Sans Medium"/>
              </a:rPr>
              <a:t> and consider its contents before making any decision regarding your super. </a:t>
            </a:r>
          </a:p>
          <a:p>
            <a:pPr>
              <a:lnSpc>
                <a:spcPts val="1400"/>
              </a:lnSpc>
            </a:pPr>
            <a:endParaRPr lang="en-US" sz="933" b="1">
              <a:solidFill>
                <a:srgbClr val="0E4866"/>
              </a:solidFill>
              <a:latin typeface="Canva Sans Medium"/>
              <a:ea typeface="Canva Sans Medium"/>
              <a:cs typeface="Canva Sans Medium"/>
              <a:sym typeface="Canva Sans Medium"/>
            </a:endParaRPr>
          </a:p>
          <a:p>
            <a:pPr>
              <a:lnSpc>
                <a:spcPts val="1400"/>
              </a:lnSpc>
            </a:pPr>
            <a:r>
              <a:rPr lang="en-US" sz="933" b="1">
                <a:solidFill>
                  <a:srgbClr val="0E4866"/>
                </a:solidFill>
                <a:latin typeface="Canva Sans Medium"/>
                <a:ea typeface="Canva Sans Medium"/>
                <a:cs typeface="Canva Sans Medium"/>
                <a:sym typeface="Canva Sans Medium"/>
              </a:rPr>
              <a:t>We want to let you know that a Target Market Determination has been made for ADF Super, PSSap and CSCri which is available at csc.gov.au/tmd. A Target Market Determination (TMD) describes the class of customers a financial product is appropriate for based on their likely needs, objectives and financial situation (target market), and establishes the distribution conditions and restrictions in relation to how the product can be distributed to customers. It also describes the reporting requirements and events or circumstances where we may need to review the TMD for a financial product. The TMD is made to ensure that CSC is keeping customers at the center of our approach to the design and distribution of our products. </a:t>
            </a:r>
          </a:p>
          <a:p>
            <a:pPr>
              <a:lnSpc>
                <a:spcPts val="1400"/>
              </a:lnSpc>
            </a:pPr>
            <a:endParaRPr lang="en-US" sz="933" b="1">
              <a:solidFill>
                <a:srgbClr val="0E4866"/>
              </a:solidFill>
              <a:latin typeface="Canva Sans Medium"/>
              <a:ea typeface="Canva Sans Medium"/>
              <a:cs typeface="Canva Sans Medium"/>
              <a:sym typeface="Canva Sans Medium"/>
            </a:endParaRPr>
          </a:p>
        </p:txBody>
      </p:sp>
      <p:sp>
        <p:nvSpPr>
          <p:cNvPr id="6" name="TextBox 6"/>
          <p:cNvSpPr txBox="1"/>
          <p:nvPr/>
        </p:nvSpPr>
        <p:spPr>
          <a:xfrm>
            <a:off x="6374176" y="1555085"/>
            <a:ext cx="5132024" cy="2136739"/>
          </a:xfrm>
          <a:prstGeom prst="rect">
            <a:avLst/>
          </a:prstGeom>
        </p:spPr>
        <p:txBody>
          <a:bodyPr lIns="0" tIns="0" rIns="0" bIns="0" rtlCol="0" anchor="t">
            <a:spAutoFit/>
          </a:bodyPr>
          <a:lstStyle/>
          <a:p>
            <a:pPr>
              <a:lnSpc>
                <a:spcPts val="1400"/>
              </a:lnSpc>
            </a:pPr>
            <a:r>
              <a:rPr lang="en-US" sz="933" b="1">
                <a:solidFill>
                  <a:srgbClr val="0E4866"/>
                </a:solidFill>
                <a:latin typeface="Canva Sans Medium"/>
                <a:ea typeface="Canva Sans Medium"/>
                <a:cs typeface="Canva Sans Medium"/>
                <a:sym typeface="Canva Sans Medium"/>
              </a:rPr>
              <a:t>The information in these slides is designed for eligible public sector employers and is current as at July 2024. Information covered in these slides may change in the future. Examples of member salaries used in this presentation are hypothetical only and relate to fictional members. This presentation remains the property of the Commonwealth Superannuation Corporation (CSC) and should not be distributed or incorporated into any training without our express consent.</a:t>
            </a:r>
          </a:p>
          <a:p>
            <a:pPr>
              <a:lnSpc>
                <a:spcPts val="1400"/>
              </a:lnSpc>
            </a:pPr>
            <a:endParaRPr lang="en-US" sz="933" b="1">
              <a:solidFill>
                <a:srgbClr val="0E4866"/>
              </a:solidFill>
              <a:latin typeface="Canva Sans Medium"/>
              <a:ea typeface="Canva Sans Medium"/>
              <a:cs typeface="Canva Sans Medium"/>
              <a:sym typeface="Canva Sans Medium"/>
            </a:endParaRPr>
          </a:p>
          <a:p>
            <a:pPr>
              <a:lnSpc>
                <a:spcPts val="1400"/>
              </a:lnSpc>
            </a:pPr>
            <a:r>
              <a:rPr lang="en-US" sz="933" b="1">
                <a:solidFill>
                  <a:srgbClr val="0E4866"/>
                </a:solidFill>
                <a:latin typeface="Canva Sans Medium"/>
                <a:ea typeface="Canva Sans Medium"/>
                <a:cs typeface="Canva Sans Medium"/>
                <a:sym typeface="Canva Sans Medium"/>
              </a:rPr>
              <a:t>This document provides general guidance only. It includes the steps you may need to take to help you meet your responsibilities as an employer. If you are unsure of your obligations we recommend you obtain independent legal advice.</a:t>
            </a:r>
          </a:p>
          <a:p>
            <a:pPr>
              <a:lnSpc>
                <a:spcPts val="1400"/>
              </a:lnSpc>
            </a:pPr>
            <a:endParaRPr lang="en-US" sz="933" b="1">
              <a:solidFill>
                <a:srgbClr val="0E4866"/>
              </a:solidFill>
              <a:latin typeface="Canva Sans Medium"/>
              <a:ea typeface="Canva Sans Medium"/>
              <a:cs typeface="Canva Sans Medium"/>
              <a:sym typeface="Canva Sans Medium"/>
            </a:endParaRPr>
          </a:p>
          <a:p>
            <a:pPr>
              <a:lnSpc>
                <a:spcPts val="1400"/>
              </a:lnSpc>
            </a:pPr>
            <a:r>
              <a:rPr lang="en-US" sz="933" b="1">
                <a:solidFill>
                  <a:srgbClr val="0E4866"/>
                </a:solidFill>
                <a:latin typeface="Canva Sans Medium"/>
                <a:ea typeface="Canva Sans Medium"/>
                <a:cs typeface="Canva Sans Medium"/>
                <a:sym typeface="Canva Sans Medium"/>
              </a:rPr>
              <a:t>*This is not an exhaustive list of all your obligations as an employer.</a:t>
            </a:r>
          </a:p>
        </p:txBody>
      </p:sp>
      <p:sp>
        <p:nvSpPr>
          <p:cNvPr id="7" name="TextBox 7"/>
          <p:cNvSpPr txBox="1"/>
          <p:nvPr/>
        </p:nvSpPr>
        <p:spPr>
          <a:xfrm>
            <a:off x="685800" y="628650"/>
            <a:ext cx="5960494" cy="479940"/>
          </a:xfrm>
          <a:prstGeom prst="rect">
            <a:avLst/>
          </a:prstGeom>
        </p:spPr>
        <p:txBody>
          <a:bodyPr lIns="0" tIns="0" rIns="0" bIns="0" rtlCol="0" anchor="t">
            <a:spAutoFit/>
          </a:bodyPr>
          <a:lstStyle/>
          <a:p>
            <a:pPr>
              <a:lnSpc>
                <a:spcPts val="4106"/>
              </a:lnSpc>
            </a:pPr>
            <a:r>
              <a:rPr lang="en-US" sz="2933">
                <a:solidFill>
                  <a:srgbClr val="1DCECE"/>
                </a:solidFill>
                <a:latin typeface="Canva Sans"/>
                <a:ea typeface="Canva Sans"/>
                <a:cs typeface="Canva Sans"/>
                <a:sym typeface="Canva Sans"/>
              </a:rPr>
              <a:t>It’s important to know</a:t>
            </a:r>
          </a:p>
        </p:txBody>
      </p:sp>
      <p:sp>
        <p:nvSpPr>
          <p:cNvPr id="8" name="TextBox 8"/>
          <p:cNvSpPr txBox="1"/>
          <p:nvPr/>
        </p:nvSpPr>
        <p:spPr>
          <a:xfrm>
            <a:off x="3976375" y="5608442"/>
            <a:ext cx="1884052" cy="502317"/>
          </a:xfrm>
          <a:prstGeom prst="rect">
            <a:avLst/>
          </a:prstGeom>
        </p:spPr>
        <p:txBody>
          <a:bodyPr lIns="0" tIns="0" rIns="0" bIns="0" rtlCol="0" anchor="t">
            <a:spAutoFit/>
          </a:bodyPr>
          <a:lstStyle/>
          <a:p>
            <a:pPr>
              <a:lnSpc>
                <a:spcPts val="1027"/>
              </a:lnSpc>
            </a:pPr>
            <a:r>
              <a:rPr lang="en-US" sz="733" b="1">
                <a:solidFill>
                  <a:srgbClr val="00263B"/>
                </a:solidFill>
                <a:latin typeface="Canva Sans Medium"/>
                <a:ea typeface="Canva Sans Medium"/>
                <a:cs typeface="Canva Sans Medium"/>
                <a:sym typeface="Canva Sans Medium"/>
              </a:rPr>
              <a:t>Commonwealth Super Corporation</a:t>
            </a:r>
          </a:p>
          <a:p>
            <a:pPr>
              <a:lnSpc>
                <a:spcPts val="1027"/>
              </a:lnSpc>
            </a:pPr>
            <a:r>
              <a:rPr lang="en-US" sz="733" b="1">
                <a:solidFill>
                  <a:srgbClr val="00263B"/>
                </a:solidFill>
                <a:latin typeface="Canva Sans Medium"/>
                <a:ea typeface="Canva Sans Medium"/>
                <a:cs typeface="Canva Sans Medium"/>
                <a:sym typeface="Canva Sans Medium"/>
              </a:rPr>
              <a:t>ABN: 48 882 817 243 </a:t>
            </a:r>
          </a:p>
          <a:p>
            <a:pPr>
              <a:lnSpc>
                <a:spcPts val="1027"/>
              </a:lnSpc>
            </a:pPr>
            <a:r>
              <a:rPr lang="en-US" sz="733" b="1">
                <a:solidFill>
                  <a:srgbClr val="00263B"/>
                </a:solidFill>
                <a:latin typeface="Canva Sans Medium"/>
                <a:ea typeface="Canva Sans Medium"/>
                <a:cs typeface="Canva Sans Medium"/>
                <a:sym typeface="Canva Sans Medium"/>
              </a:rPr>
              <a:t>AFSL 238069 </a:t>
            </a:r>
          </a:p>
          <a:p>
            <a:pPr>
              <a:lnSpc>
                <a:spcPts val="1027"/>
              </a:lnSpc>
            </a:pPr>
            <a:r>
              <a:rPr lang="en-US" sz="733" b="1">
                <a:solidFill>
                  <a:srgbClr val="00263B"/>
                </a:solidFill>
                <a:latin typeface="Canva Sans Medium"/>
                <a:ea typeface="Canva Sans Medium"/>
                <a:cs typeface="Canva Sans Medium"/>
                <a:sym typeface="Canva Sans Medium"/>
              </a:rPr>
              <a:t>RSE Licence No L0001397</a:t>
            </a:r>
          </a:p>
        </p:txBody>
      </p:sp>
      <p:sp>
        <p:nvSpPr>
          <p:cNvPr id="9" name="TextBox 9"/>
          <p:cNvSpPr txBox="1"/>
          <p:nvPr/>
        </p:nvSpPr>
        <p:spPr>
          <a:xfrm>
            <a:off x="6374177" y="6470901"/>
            <a:ext cx="1890315" cy="245837"/>
          </a:xfrm>
          <a:prstGeom prst="rect">
            <a:avLst/>
          </a:prstGeom>
        </p:spPr>
        <p:txBody>
          <a:bodyPr lIns="0" tIns="0" rIns="0" bIns="0" rtlCol="0" anchor="t">
            <a:spAutoFit/>
          </a:bodyPr>
          <a:lstStyle/>
          <a:p>
            <a:pPr>
              <a:lnSpc>
                <a:spcPts val="1027"/>
              </a:lnSpc>
            </a:pPr>
            <a:r>
              <a:rPr lang="en-US" sz="733" b="1" dirty="0" err="1">
                <a:solidFill>
                  <a:srgbClr val="00263B"/>
                </a:solidFill>
                <a:latin typeface="Canva Sans Medium"/>
                <a:ea typeface="Canva Sans Medium"/>
                <a:cs typeface="Canva Sans Medium"/>
                <a:sym typeface="Canva Sans Medium"/>
              </a:rPr>
              <a:t>PSSap</a:t>
            </a:r>
            <a:r>
              <a:rPr lang="en-US" sz="733" b="1" dirty="0">
                <a:solidFill>
                  <a:srgbClr val="00263B"/>
                </a:solidFill>
                <a:latin typeface="Canva Sans Medium"/>
                <a:ea typeface="Canva Sans Medium"/>
                <a:cs typeface="Canva Sans Medium"/>
                <a:sym typeface="Canva Sans Medium"/>
              </a:rPr>
              <a:t> ABN: 65 127 917 725 RSE R1004601</a:t>
            </a:r>
          </a:p>
        </p:txBody>
      </p:sp>
      <p:sp>
        <p:nvSpPr>
          <p:cNvPr id="10" name="TextBox 10"/>
          <p:cNvSpPr txBox="1"/>
          <p:nvPr/>
        </p:nvSpPr>
        <p:spPr>
          <a:xfrm>
            <a:off x="6374176" y="5951297"/>
            <a:ext cx="1766491" cy="245837"/>
          </a:xfrm>
          <a:prstGeom prst="rect">
            <a:avLst/>
          </a:prstGeom>
        </p:spPr>
        <p:txBody>
          <a:bodyPr lIns="0" tIns="0" rIns="0" bIns="0" rtlCol="0" anchor="t">
            <a:spAutoFit/>
          </a:bodyPr>
          <a:lstStyle/>
          <a:p>
            <a:pPr>
              <a:lnSpc>
                <a:spcPts val="1027"/>
              </a:lnSpc>
            </a:pPr>
            <a:r>
              <a:rPr lang="en-US" sz="733" b="1">
                <a:solidFill>
                  <a:srgbClr val="00263B"/>
                </a:solidFill>
                <a:latin typeface="Canva Sans Medium"/>
                <a:ea typeface="Canva Sans Medium"/>
                <a:cs typeface="Canva Sans Medium"/>
                <a:sym typeface="Canva Sans Medium"/>
              </a:rPr>
              <a:t>PSS ABN: 74 172 177 893 RSE R1004595</a:t>
            </a:r>
          </a:p>
        </p:txBody>
      </p:sp>
      <p:sp>
        <p:nvSpPr>
          <p:cNvPr id="11" name="TextBox 11"/>
          <p:cNvSpPr txBox="1"/>
          <p:nvPr/>
        </p:nvSpPr>
        <p:spPr>
          <a:xfrm>
            <a:off x="6374176" y="5779870"/>
            <a:ext cx="1823541" cy="117596"/>
          </a:xfrm>
          <a:prstGeom prst="rect">
            <a:avLst/>
          </a:prstGeom>
        </p:spPr>
        <p:txBody>
          <a:bodyPr lIns="0" tIns="0" rIns="0" bIns="0" rtlCol="0" anchor="t">
            <a:spAutoFit/>
          </a:bodyPr>
          <a:lstStyle/>
          <a:p>
            <a:pPr>
              <a:lnSpc>
                <a:spcPts val="1027"/>
              </a:lnSpc>
            </a:pPr>
            <a:r>
              <a:rPr lang="en-US" sz="733" b="1">
                <a:solidFill>
                  <a:srgbClr val="00263B"/>
                </a:solidFill>
                <a:latin typeface="Canva Sans Medium"/>
                <a:ea typeface="Canva Sans Medium"/>
                <a:cs typeface="Canva Sans Medium"/>
                <a:sym typeface="Canva Sans Medium"/>
              </a:rPr>
              <a:t>CSS ABN: 19 415 776 361 RSE R1004649 </a:t>
            </a:r>
          </a:p>
        </p:txBody>
      </p:sp>
      <p:sp>
        <p:nvSpPr>
          <p:cNvPr id="12" name="TextBox 12"/>
          <p:cNvSpPr txBox="1"/>
          <p:nvPr/>
        </p:nvSpPr>
        <p:spPr>
          <a:xfrm>
            <a:off x="6374176" y="6294152"/>
            <a:ext cx="2104827" cy="117596"/>
          </a:xfrm>
          <a:prstGeom prst="rect">
            <a:avLst/>
          </a:prstGeom>
        </p:spPr>
        <p:txBody>
          <a:bodyPr lIns="0" tIns="0" rIns="0" bIns="0" rtlCol="0" anchor="t">
            <a:spAutoFit/>
          </a:bodyPr>
          <a:lstStyle/>
          <a:p>
            <a:pPr>
              <a:lnSpc>
                <a:spcPts val="1027"/>
              </a:lnSpc>
            </a:pPr>
            <a:r>
              <a:rPr lang="en-US" sz="733" b="1">
                <a:solidFill>
                  <a:srgbClr val="00263B"/>
                </a:solidFill>
                <a:latin typeface="Canva Sans Medium"/>
                <a:ea typeface="Canva Sans Medium"/>
                <a:cs typeface="Canva Sans Medium"/>
                <a:sym typeface="Canva Sans Medium"/>
              </a:rPr>
              <a:t>ADF Super ABN: 90 302 247 344 RSE R1077063</a:t>
            </a:r>
          </a:p>
        </p:txBody>
      </p:sp>
      <p:sp>
        <p:nvSpPr>
          <p:cNvPr id="13" name="TextBox 13"/>
          <p:cNvSpPr txBox="1"/>
          <p:nvPr/>
        </p:nvSpPr>
        <p:spPr>
          <a:xfrm>
            <a:off x="6374176" y="5608442"/>
            <a:ext cx="1271224" cy="117596"/>
          </a:xfrm>
          <a:prstGeom prst="rect">
            <a:avLst/>
          </a:prstGeom>
        </p:spPr>
        <p:txBody>
          <a:bodyPr wrap="square" lIns="0" tIns="0" rIns="0" bIns="0" rtlCol="0" anchor="t">
            <a:spAutoFit/>
          </a:bodyPr>
          <a:lstStyle/>
          <a:p>
            <a:pPr>
              <a:lnSpc>
                <a:spcPts val="1027"/>
              </a:lnSpc>
            </a:pPr>
            <a:r>
              <a:rPr lang="en-US" sz="733" b="1" dirty="0">
                <a:solidFill>
                  <a:srgbClr val="00263B"/>
                </a:solidFill>
                <a:latin typeface="Canva Sans Medium"/>
                <a:ea typeface="Canva Sans Medium"/>
                <a:cs typeface="Canva Sans Medium"/>
                <a:sym typeface="Canva Sans Medium"/>
              </a:rPr>
              <a:t>As Trustee for</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6A58-49EA-7424-1315-ED82101FD07E}"/>
              </a:ext>
            </a:extLst>
          </p:cNvPr>
          <p:cNvSpPr>
            <a:spLocks noGrp="1"/>
          </p:cNvSpPr>
          <p:nvPr>
            <p:ph type="title"/>
          </p:nvPr>
        </p:nvSpPr>
        <p:spPr>
          <a:xfrm>
            <a:off x="541339" y="1006935"/>
            <a:ext cx="4058193" cy="613309"/>
          </a:xfrm>
        </p:spPr>
        <p:txBody>
          <a:bodyPr/>
          <a:lstStyle/>
          <a:p>
            <a:r>
              <a:rPr lang="en-US" dirty="0">
                <a:solidFill>
                  <a:schemeClr val="tx2"/>
                </a:solidFill>
              </a:rPr>
              <a:t>Agenda</a:t>
            </a:r>
          </a:p>
        </p:txBody>
      </p:sp>
      <p:sp>
        <p:nvSpPr>
          <p:cNvPr id="5" name="Title 1">
            <a:extLst>
              <a:ext uri="{FF2B5EF4-FFF2-40B4-BE49-F238E27FC236}">
                <a16:creationId xmlns:a16="http://schemas.microsoft.com/office/drawing/2014/main" id="{ACBC4425-B1CE-7992-2293-44E7D57149E6}"/>
              </a:ext>
            </a:extLst>
          </p:cNvPr>
          <p:cNvSpPr txBox="1">
            <a:spLocks/>
          </p:cNvSpPr>
          <p:nvPr/>
        </p:nvSpPr>
        <p:spPr>
          <a:xfrm>
            <a:off x="548513" y="1742903"/>
            <a:ext cx="3749675" cy="1100791"/>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What we will cover today</a:t>
            </a:r>
          </a:p>
        </p:txBody>
      </p:sp>
      <p:sp>
        <p:nvSpPr>
          <p:cNvPr id="6" name="Title 1">
            <a:extLst>
              <a:ext uri="{FF2B5EF4-FFF2-40B4-BE49-F238E27FC236}">
                <a16:creationId xmlns:a16="http://schemas.microsoft.com/office/drawing/2014/main" id="{D0E79509-1D9B-9BC0-D098-CA7F303D979E}"/>
              </a:ext>
            </a:extLst>
          </p:cNvPr>
          <p:cNvSpPr txBox="1">
            <a:spLocks/>
          </p:cNvSpPr>
          <p:nvPr/>
        </p:nvSpPr>
        <p:spPr>
          <a:xfrm>
            <a:off x="5742748" y="1090061"/>
            <a:ext cx="5907905" cy="519080"/>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3200" dirty="0"/>
              <a:t>Who is CSC</a:t>
            </a:r>
          </a:p>
        </p:txBody>
      </p:sp>
      <p:sp>
        <p:nvSpPr>
          <p:cNvPr id="11" name="Title 1">
            <a:extLst>
              <a:ext uri="{FF2B5EF4-FFF2-40B4-BE49-F238E27FC236}">
                <a16:creationId xmlns:a16="http://schemas.microsoft.com/office/drawing/2014/main" id="{C5878DA0-8287-EED3-C597-CEE148182D21}"/>
              </a:ext>
            </a:extLst>
          </p:cNvPr>
          <p:cNvSpPr txBox="1">
            <a:spLocks/>
          </p:cNvSpPr>
          <p:nvPr/>
        </p:nvSpPr>
        <p:spPr>
          <a:xfrm>
            <a:off x="5742748" y="1930504"/>
            <a:ext cx="5907905" cy="519080"/>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3200" dirty="0"/>
              <a:t>Scheme Eligibility</a:t>
            </a:r>
          </a:p>
        </p:txBody>
      </p:sp>
      <p:sp>
        <p:nvSpPr>
          <p:cNvPr id="12" name="Title 1">
            <a:extLst>
              <a:ext uri="{FF2B5EF4-FFF2-40B4-BE49-F238E27FC236}">
                <a16:creationId xmlns:a16="http://schemas.microsoft.com/office/drawing/2014/main" id="{6A3C686B-CA9A-AE55-AE8C-A8478B249288}"/>
              </a:ext>
            </a:extLst>
          </p:cNvPr>
          <p:cNvSpPr txBox="1">
            <a:spLocks/>
          </p:cNvSpPr>
          <p:nvPr/>
        </p:nvSpPr>
        <p:spPr>
          <a:xfrm>
            <a:off x="5742748" y="2770947"/>
            <a:ext cx="5907905" cy="519080"/>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3200" dirty="0"/>
              <a:t>Contributing to CSC</a:t>
            </a:r>
          </a:p>
        </p:txBody>
      </p:sp>
      <p:sp>
        <p:nvSpPr>
          <p:cNvPr id="13" name="Title 1">
            <a:extLst>
              <a:ext uri="{FF2B5EF4-FFF2-40B4-BE49-F238E27FC236}">
                <a16:creationId xmlns:a16="http://schemas.microsoft.com/office/drawing/2014/main" id="{37C49A4C-49D7-6B1D-1C52-97D6452BBAB5}"/>
              </a:ext>
            </a:extLst>
          </p:cNvPr>
          <p:cNvSpPr txBox="1">
            <a:spLocks/>
          </p:cNvSpPr>
          <p:nvPr/>
        </p:nvSpPr>
        <p:spPr>
          <a:xfrm>
            <a:off x="5742748" y="3611390"/>
            <a:ext cx="5907905" cy="519080"/>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3200" dirty="0"/>
              <a:t>Unexpected life events</a:t>
            </a:r>
          </a:p>
        </p:txBody>
      </p:sp>
      <p:sp>
        <p:nvSpPr>
          <p:cNvPr id="14" name="Title 1">
            <a:extLst>
              <a:ext uri="{FF2B5EF4-FFF2-40B4-BE49-F238E27FC236}">
                <a16:creationId xmlns:a16="http://schemas.microsoft.com/office/drawing/2014/main" id="{7287B690-6390-D2B7-DDD4-ED760BFA9526}"/>
              </a:ext>
            </a:extLst>
          </p:cNvPr>
          <p:cNvSpPr txBox="1">
            <a:spLocks/>
          </p:cNvSpPr>
          <p:nvPr/>
        </p:nvSpPr>
        <p:spPr>
          <a:xfrm>
            <a:off x="5742748" y="4451833"/>
            <a:ext cx="5907905" cy="519080"/>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3200" dirty="0"/>
              <a:t>Budget update</a:t>
            </a:r>
          </a:p>
        </p:txBody>
      </p:sp>
      <p:sp>
        <p:nvSpPr>
          <p:cNvPr id="16" name="Title 1">
            <a:extLst>
              <a:ext uri="{FF2B5EF4-FFF2-40B4-BE49-F238E27FC236}">
                <a16:creationId xmlns:a16="http://schemas.microsoft.com/office/drawing/2014/main" id="{BCA9E8A4-8FCD-5F85-9B69-FC98C37568D8}"/>
              </a:ext>
            </a:extLst>
          </p:cNvPr>
          <p:cNvSpPr txBox="1">
            <a:spLocks/>
          </p:cNvSpPr>
          <p:nvPr/>
        </p:nvSpPr>
        <p:spPr>
          <a:xfrm>
            <a:off x="5742748" y="5292274"/>
            <a:ext cx="5907905" cy="519080"/>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3200" dirty="0"/>
              <a:t>Our services</a:t>
            </a:r>
          </a:p>
        </p:txBody>
      </p:sp>
      <p:grpSp>
        <p:nvGrpSpPr>
          <p:cNvPr id="41" name="Group 40">
            <a:extLst>
              <a:ext uri="{FF2B5EF4-FFF2-40B4-BE49-F238E27FC236}">
                <a16:creationId xmlns:a16="http://schemas.microsoft.com/office/drawing/2014/main" id="{72DF9D9E-A15E-6BBB-669D-EF8E68ABAB87}"/>
              </a:ext>
            </a:extLst>
          </p:cNvPr>
          <p:cNvGrpSpPr/>
          <p:nvPr/>
        </p:nvGrpSpPr>
        <p:grpSpPr>
          <a:xfrm>
            <a:off x="5303937" y="1293445"/>
            <a:ext cx="121970" cy="4380789"/>
            <a:chOff x="4632203" y="1293445"/>
            <a:chExt cx="121970" cy="4380789"/>
          </a:xfrm>
        </p:grpSpPr>
        <p:sp>
          <p:nvSpPr>
            <p:cNvPr id="29" name="Oval 28">
              <a:extLst>
                <a:ext uri="{FF2B5EF4-FFF2-40B4-BE49-F238E27FC236}">
                  <a16:creationId xmlns:a16="http://schemas.microsoft.com/office/drawing/2014/main" id="{872CE5AB-D8A5-C438-7C5D-6AD2DB4B04B1}"/>
                </a:ext>
              </a:extLst>
            </p:cNvPr>
            <p:cNvSpPr/>
            <p:nvPr/>
          </p:nvSpPr>
          <p:spPr>
            <a:xfrm rot="1800000">
              <a:off x="4632203" y="1293445"/>
              <a:ext cx="121970" cy="17857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E430866-061D-918E-25C4-C65AB718A2B6}"/>
                </a:ext>
              </a:extLst>
            </p:cNvPr>
            <p:cNvSpPr/>
            <p:nvPr/>
          </p:nvSpPr>
          <p:spPr>
            <a:xfrm rot="1800000">
              <a:off x="4632203" y="2133887"/>
              <a:ext cx="121970" cy="17857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83D4562-F9D8-CABF-9EEA-F492F58A42AE}"/>
                </a:ext>
              </a:extLst>
            </p:cNvPr>
            <p:cNvSpPr/>
            <p:nvPr/>
          </p:nvSpPr>
          <p:spPr>
            <a:xfrm rot="1800000">
              <a:off x="4632203" y="2974329"/>
              <a:ext cx="121970" cy="17857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FF7CF78-754C-C08F-94FC-C7DCEDDD77EF}"/>
                </a:ext>
              </a:extLst>
            </p:cNvPr>
            <p:cNvSpPr/>
            <p:nvPr/>
          </p:nvSpPr>
          <p:spPr>
            <a:xfrm rot="1800000">
              <a:off x="4632203" y="3814771"/>
              <a:ext cx="121970" cy="17857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FB967C3-88B4-939D-F8BA-0123D6698364}"/>
                </a:ext>
              </a:extLst>
            </p:cNvPr>
            <p:cNvSpPr/>
            <p:nvPr/>
          </p:nvSpPr>
          <p:spPr>
            <a:xfrm rot="1800000">
              <a:off x="4632203" y="4655213"/>
              <a:ext cx="121970" cy="17857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76F5C46-4441-0CD4-A4C1-29F1B874EB80}"/>
                </a:ext>
              </a:extLst>
            </p:cNvPr>
            <p:cNvSpPr/>
            <p:nvPr/>
          </p:nvSpPr>
          <p:spPr>
            <a:xfrm rot="1800000">
              <a:off x="4632203" y="5495658"/>
              <a:ext cx="121970" cy="17857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BFE3DC49-6A12-95FA-0F4F-C54DD62C3F9E}"/>
                </a:ext>
              </a:extLst>
            </p:cNvPr>
            <p:cNvCxnSpPr>
              <a:cxnSpLocks/>
            </p:cNvCxnSpPr>
            <p:nvPr/>
          </p:nvCxnSpPr>
          <p:spPr>
            <a:xfrm>
              <a:off x="4693188" y="1573671"/>
              <a:ext cx="0" cy="458566"/>
            </a:xfrm>
            <a:prstGeom prst="line">
              <a:avLst/>
            </a:prstGeom>
            <a:ln w="254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F67454F-25BD-9482-6BD6-A47CA1FCDC84}"/>
                </a:ext>
              </a:extLst>
            </p:cNvPr>
            <p:cNvCxnSpPr>
              <a:cxnSpLocks/>
            </p:cNvCxnSpPr>
            <p:nvPr/>
          </p:nvCxnSpPr>
          <p:spPr>
            <a:xfrm>
              <a:off x="4693188" y="2414113"/>
              <a:ext cx="0" cy="458566"/>
            </a:xfrm>
            <a:prstGeom prst="line">
              <a:avLst/>
            </a:prstGeom>
            <a:ln w="254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BEFC4E3E-8309-3C31-70EC-BE0D336ED742}"/>
                </a:ext>
              </a:extLst>
            </p:cNvPr>
            <p:cNvCxnSpPr>
              <a:cxnSpLocks/>
            </p:cNvCxnSpPr>
            <p:nvPr/>
          </p:nvCxnSpPr>
          <p:spPr>
            <a:xfrm>
              <a:off x="4693188" y="3254555"/>
              <a:ext cx="0" cy="458566"/>
            </a:xfrm>
            <a:prstGeom prst="line">
              <a:avLst/>
            </a:prstGeom>
            <a:ln w="254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8FD90943-EB8B-432C-C7B0-F614D725D2E5}"/>
                </a:ext>
              </a:extLst>
            </p:cNvPr>
            <p:cNvCxnSpPr>
              <a:cxnSpLocks/>
            </p:cNvCxnSpPr>
            <p:nvPr/>
          </p:nvCxnSpPr>
          <p:spPr>
            <a:xfrm>
              <a:off x="4693188" y="4094997"/>
              <a:ext cx="0" cy="458566"/>
            </a:xfrm>
            <a:prstGeom prst="line">
              <a:avLst/>
            </a:prstGeom>
            <a:ln w="254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F6D313FF-104E-688C-F594-71D66D8CAC34}"/>
                </a:ext>
              </a:extLst>
            </p:cNvPr>
            <p:cNvCxnSpPr>
              <a:cxnSpLocks/>
            </p:cNvCxnSpPr>
            <p:nvPr/>
          </p:nvCxnSpPr>
          <p:spPr>
            <a:xfrm>
              <a:off x="4693188" y="4935439"/>
              <a:ext cx="0" cy="458566"/>
            </a:xfrm>
            <a:prstGeom prst="line">
              <a:avLst/>
            </a:prstGeom>
            <a:ln w="25400">
              <a:solidFill>
                <a:schemeClr val="accent5"/>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77183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E558-E696-F817-3B7B-220219527CC9}"/>
              </a:ext>
            </a:extLst>
          </p:cNvPr>
          <p:cNvSpPr>
            <a:spLocks noGrp="1"/>
          </p:cNvSpPr>
          <p:nvPr>
            <p:ph type="title"/>
          </p:nvPr>
        </p:nvSpPr>
        <p:spPr/>
        <p:txBody>
          <a:bodyPr/>
          <a:lstStyle/>
          <a:p>
            <a:br>
              <a:rPr lang="en-US" dirty="0"/>
            </a:br>
            <a:r>
              <a:rPr lang="en-US" sz="4400" dirty="0">
                <a:solidFill>
                  <a:schemeClr val="tx2"/>
                </a:solidFill>
              </a:rPr>
              <a:t>Who is CSC?</a:t>
            </a:r>
          </a:p>
        </p:txBody>
      </p:sp>
      <p:sp>
        <p:nvSpPr>
          <p:cNvPr id="3" name="Content Placeholder 2">
            <a:extLst>
              <a:ext uri="{FF2B5EF4-FFF2-40B4-BE49-F238E27FC236}">
                <a16:creationId xmlns:a16="http://schemas.microsoft.com/office/drawing/2014/main" id="{0EA12528-BA46-0579-C0EC-1DD5334E20B5}"/>
              </a:ext>
            </a:extLst>
          </p:cNvPr>
          <p:cNvSpPr>
            <a:spLocks noGrp="1"/>
          </p:cNvSpPr>
          <p:nvPr>
            <p:ph idx="1"/>
          </p:nvPr>
        </p:nvSpPr>
        <p:spPr>
          <a:xfrm>
            <a:off x="541339" y="2796987"/>
            <a:ext cx="3510708" cy="2052919"/>
          </a:xfrm>
        </p:spPr>
        <p:txBody>
          <a:bodyPr>
            <a:noAutofit/>
          </a:bodyPr>
          <a:lstStyle/>
          <a:p>
            <a:pPr marL="0" indent="0">
              <a:buNone/>
            </a:pPr>
            <a:r>
              <a:rPr lang="en-US" sz="3600" b="1" dirty="0">
                <a:solidFill>
                  <a:schemeClr val="accent4"/>
                </a:solidFill>
              </a:rPr>
              <a:t>1922</a:t>
            </a:r>
          </a:p>
          <a:p>
            <a:pPr marL="0" indent="0">
              <a:buNone/>
            </a:pPr>
            <a:r>
              <a:rPr lang="en-AU" sz="2000" dirty="0">
                <a:latin typeface="Aptos" panose="020B0004020202020204" pitchFamily="34" charset="0"/>
              </a:rPr>
              <a:t>The '1922 Scheme' was set up to serve federal public servants. Fastrack to 2011 after several restructures &amp; name changes - CSC - Commonwealth Superannuation Corporation began.</a:t>
            </a:r>
          </a:p>
        </p:txBody>
      </p:sp>
      <p:sp>
        <p:nvSpPr>
          <p:cNvPr id="39" name="Footer Placeholder 38">
            <a:extLst>
              <a:ext uri="{FF2B5EF4-FFF2-40B4-BE49-F238E27FC236}">
                <a16:creationId xmlns:a16="http://schemas.microsoft.com/office/drawing/2014/main" id="{61861E7D-8921-FC28-AC59-98D50B418273}"/>
              </a:ext>
            </a:extLst>
          </p:cNvPr>
          <p:cNvSpPr>
            <a:spLocks noGrp="1"/>
          </p:cNvSpPr>
          <p:nvPr>
            <p:ph type="ftr" sz="quarter" idx="11"/>
          </p:nvPr>
        </p:nvSpPr>
        <p:spPr/>
        <p:txBody>
          <a:bodyPr/>
          <a:lstStyle/>
          <a:p>
            <a:endParaRPr lang="en-US"/>
          </a:p>
        </p:txBody>
      </p:sp>
      <p:sp>
        <p:nvSpPr>
          <p:cNvPr id="38" name="Slide Number Placeholder 37">
            <a:extLst>
              <a:ext uri="{FF2B5EF4-FFF2-40B4-BE49-F238E27FC236}">
                <a16:creationId xmlns:a16="http://schemas.microsoft.com/office/drawing/2014/main" id="{4F0793CF-DC96-12F7-976B-365D5237A9F5}"/>
              </a:ext>
            </a:extLst>
          </p:cNvPr>
          <p:cNvSpPr>
            <a:spLocks noGrp="1"/>
          </p:cNvSpPr>
          <p:nvPr>
            <p:ph type="sldNum" sz="quarter" idx="12"/>
          </p:nvPr>
        </p:nvSpPr>
        <p:spPr/>
        <p:txBody>
          <a:bodyPr/>
          <a:lstStyle/>
          <a:p>
            <a:fld id="{03DE2AF3-8D84-974B-82EB-CD297728D17F}" type="slidenum">
              <a:rPr lang="en-US" smtClean="0"/>
              <a:t>4</a:t>
            </a:fld>
            <a:endParaRPr lang="en-US"/>
          </a:p>
        </p:txBody>
      </p:sp>
      <p:sp>
        <p:nvSpPr>
          <p:cNvPr id="14" name="TextBox 13">
            <a:extLst>
              <a:ext uri="{FF2B5EF4-FFF2-40B4-BE49-F238E27FC236}">
                <a16:creationId xmlns:a16="http://schemas.microsoft.com/office/drawing/2014/main" id="{A5D07334-C35A-330D-33AF-FCA1FE4BE8C6}"/>
              </a:ext>
            </a:extLst>
          </p:cNvPr>
          <p:cNvSpPr txBox="1"/>
          <p:nvPr/>
        </p:nvSpPr>
        <p:spPr>
          <a:xfrm>
            <a:off x="4320988" y="2690336"/>
            <a:ext cx="3241767" cy="2936958"/>
          </a:xfrm>
          <a:prstGeom prst="rect">
            <a:avLst/>
          </a:prstGeom>
          <a:noFill/>
        </p:spPr>
        <p:txBody>
          <a:bodyPr wrap="square">
            <a:spAutoFit/>
          </a:bodyPr>
          <a:lstStyle/>
          <a:p>
            <a:pPr>
              <a:lnSpc>
                <a:spcPct val="90000"/>
              </a:lnSpc>
              <a:spcBef>
                <a:spcPts val="1000"/>
              </a:spcBef>
            </a:pPr>
            <a:r>
              <a:rPr lang="en-AU" sz="3600" b="1" dirty="0">
                <a:solidFill>
                  <a:schemeClr val="accent4"/>
                </a:solidFill>
              </a:rPr>
              <a:t>Today</a:t>
            </a:r>
          </a:p>
          <a:p>
            <a:pPr>
              <a:lnSpc>
                <a:spcPct val="90000"/>
              </a:lnSpc>
              <a:spcBef>
                <a:spcPts val="1000"/>
              </a:spcBef>
            </a:pPr>
            <a:r>
              <a:rPr lang="en-AU" sz="2000" dirty="0">
                <a:solidFill>
                  <a:schemeClr val="accent1"/>
                </a:solidFill>
                <a:latin typeface="Aptos" panose="020B0004020202020204" pitchFamily="34" charset="0"/>
              </a:rPr>
              <a:t>Meeting the needs of eligible current &amp; former Australian Government employees &amp; members of the Australian Defence Force. We positively contribute to the community.</a:t>
            </a:r>
          </a:p>
        </p:txBody>
      </p:sp>
      <p:sp>
        <p:nvSpPr>
          <p:cNvPr id="17" name="TextBox 16">
            <a:extLst>
              <a:ext uri="{FF2B5EF4-FFF2-40B4-BE49-F238E27FC236}">
                <a16:creationId xmlns:a16="http://schemas.microsoft.com/office/drawing/2014/main" id="{55512B93-8BB7-D387-310D-7C2B979F4057}"/>
              </a:ext>
            </a:extLst>
          </p:cNvPr>
          <p:cNvSpPr txBox="1"/>
          <p:nvPr/>
        </p:nvSpPr>
        <p:spPr>
          <a:xfrm>
            <a:off x="7628964" y="2690336"/>
            <a:ext cx="3523130" cy="2105961"/>
          </a:xfrm>
          <a:prstGeom prst="rect">
            <a:avLst/>
          </a:prstGeom>
          <a:noFill/>
        </p:spPr>
        <p:txBody>
          <a:bodyPr wrap="square">
            <a:spAutoFit/>
          </a:bodyPr>
          <a:lstStyle/>
          <a:p>
            <a:pPr>
              <a:lnSpc>
                <a:spcPct val="90000"/>
              </a:lnSpc>
              <a:spcBef>
                <a:spcPts val="1000"/>
              </a:spcBef>
            </a:pPr>
            <a:r>
              <a:rPr lang="en-AU" sz="3600" b="1" dirty="0">
                <a:solidFill>
                  <a:schemeClr val="accent4"/>
                </a:solidFill>
              </a:rPr>
              <a:t>Beyond</a:t>
            </a:r>
          </a:p>
          <a:p>
            <a:pPr>
              <a:lnSpc>
                <a:spcPct val="90000"/>
              </a:lnSpc>
              <a:spcBef>
                <a:spcPts val="1000"/>
              </a:spcBef>
            </a:pPr>
            <a:r>
              <a:rPr lang="en-AU" sz="2000" dirty="0">
                <a:solidFill>
                  <a:schemeClr val="accent1"/>
                </a:solidFill>
                <a:latin typeface="Aptos" panose="020B0004020202020204" pitchFamily="34" charset="0"/>
              </a:rPr>
              <a:t>Building retirement outcomes. We focus on fairness, collaboration &amp; a commitment to both member outcomes &amp; the member experience.</a:t>
            </a:r>
          </a:p>
        </p:txBody>
      </p:sp>
    </p:spTree>
    <p:extLst>
      <p:ext uri="{BB962C8B-B14F-4D97-AF65-F5344CB8AC3E}">
        <p14:creationId xmlns:p14="http://schemas.microsoft.com/office/powerpoint/2010/main" val="2259097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6A58-49EA-7424-1315-ED82101FD07E}"/>
              </a:ext>
            </a:extLst>
          </p:cNvPr>
          <p:cNvSpPr>
            <a:spLocks noGrp="1"/>
          </p:cNvSpPr>
          <p:nvPr>
            <p:ph type="title"/>
          </p:nvPr>
        </p:nvSpPr>
        <p:spPr>
          <a:xfrm>
            <a:off x="541339" y="1006935"/>
            <a:ext cx="4058193" cy="613309"/>
          </a:xfrm>
        </p:spPr>
        <p:txBody>
          <a:bodyPr/>
          <a:lstStyle/>
          <a:p>
            <a:r>
              <a:rPr lang="en-US" dirty="0">
                <a:solidFill>
                  <a:schemeClr val="tx2"/>
                </a:solidFill>
              </a:rPr>
              <a:t>Who is CSC</a:t>
            </a:r>
          </a:p>
        </p:txBody>
      </p:sp>
      <p:sp>
        <p:nvSpPr>
          <p:cNvPr id="9" name="Freeform 12">
            <a:extLst>
              <a:ext uri="{FF2B5EF4-FFF2-40B4-BE49-F238E27FC236}">
                <a16:creationId xmlns:a16="http://schemas.microsoft.com/office/drawing/2014/main" id="{3CA26CA0-DC5F-3710-1181-907F91319E2F}"/>
              </a:ext>
            </a:extLst>
          </p:cNvPr>
          <p:cNvSpPr/>
          <p:nvPr/>
        </p:nvSpPr>
        <p:spPr>
          <a:xfrm>
            <a:off x="3846688" y="4916317"/>
            <a:ext cx="3888775" cy="824742"/>
          </a:xfrm>
          <a:custGeom>
            <a:avLst/>
            <a:gdLst/>
            <a:ahLst/>
            <a:cxnLst/>
            <a:rect l="l" t="t" r="r" b="b"/>
            <a:pathLst>
              <a:path w="6151949" h="1304722">
                <a:moveTo>
                  <a:pt x="0" y="0"/>
                </a:moveTo>
                <a:lnTo>
                  <a:pt x="6151950" y="0"/>
                </a:lnTo>
                <a:lnTo>
                  <a:pt x="6151950" y="1304722"/>
                </a:lnTo>
                <a:lnTo>
                  <a:pt x="0" y="1304722"/>
                </a:lnTo>
                <a:lnTo>
                  <a:pt x="0" y="0"/>
                </a:lnTo>
                <a:close/>
              </a:path>
            </a:pathLst>
          </a:custGeom>
          <a:blipFill>
            <a:blip r:embed="rId3"/>
            <a:stretch>
              <a:fillRect l="-4472" t="-15894" r="-81093" b="-978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13">
            <a:extLst>
              <a:ext uri="{FF2B5EF4-FFF2-40B4-BE49-F238E27FC236}">
                <a16:creationId xmlns:a16="http://schemas.microsoft.com/office/drawing/2014/main" id="{CD070FDD-575A-A687-6671-2A99D61B6F93}"/>
              </a:ext>
            </a:extLst>
          </p:cNvPr>
          <p:cNvSpPr/>
          <p:nvPr/>
        </p:nvSpPr>
        <p:spPr>
          <a:xfrm>
            <a:off x="2570435" y="4667264"/>
            <a:ext cx="7181826" cy="0"/>
          </a:xfrm>
          <a:prstGeom prst="line">
            <a:avLst/>
          </a:prstGeom>
          <a:ln w="12700" cap="rnd">
            <a:solidFill>
              <a:schemeClr val="bg1"/>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635BF43-3432-4191-2AF6-087782221797}"/>
              </a:ext>
            </a:extLst>
          </p:cNvPr>
          <p:cNvSpPr/>
          <p:nvPr/>
        </p:nvSpPr>
        <p:spPr>
          <a:xfrm>
            <a:off x="5005573" y="2786102"/>
            <a:ext cx="2180853" cy="680899"/>
          </a:xfrm>
          <a:custGeom>
            <a:avLst/>
            <a:gdLst/>
            <a:ahLst/>
            <a:cxnLst/>
            <a:rect l="l" t="t" r="r" b="b"/>
            <a:pathLst>
              <a:path w="5182436" h="1618044">
                <a:moveTo>
                  <a:pt x="0" y="0"/>
                </a:moveTo>
                <a:lnTo>
                  <a:pt x="5182436" y="0"/>
                </a:lnTo>
                <a:lnTo>
                  <a:pt x="5182436" y="1618045"/>
                </a:lnTo>
                <a:lnTo>
                  <a:pt x="0" y="1618045"/>
                </a:lnTo>
                <a:lnTo>
                  <a:pt x="0" y="0"/>
                </a:lnTo>
                <a:close/>
              </a:path>
            </a:pathLst>
          </a:custGeom>
          <a:blipFill>
            <a:blip r:embed="rId4"/>
            <a:stretch>
              <a:fillRect l="-4779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027D54A-1C09-A19C-9E4F-B2C991AE6F6C}"/>
              </a:ext>
            </a:extLst>
          </p:cNvPr>
          <p:cNvSpPr/>
          <p:nvPr/>
        </p:nvSpPr>
        <p:spPr>
          <a:xfrm>
            <a:off x="1066134" y="3810095"/>
            <a:ext cx="2030658" cy="686271"/>
          </a:xfrm>
          <a:custGeom>
            <a:avLst/>
            <a:gdLst/>
            <a:ahLst/>
            <a:cxnLst/>
            <a:rect l="l" t="t" r="r" b="b"/>
            <a:pathLst>
              <a:path w="4825526" h="1630810">
                <a:moveTo>
                  <a:pt x="0" y="0"/>
                </a:moveTo>
                <a:lnTo>
                  <a:pt x="4825526" y="0"/>
                </a:lnTo>
                <a:lnTo>
                  <a:pt x="4825526" y="1630810"/>
                </a:lnTo>
                <a:lnTo>
                  <a:pt x="0" y="1630810"/>
                </a:lnTo>
                <a:lnTo>
                  <a:pt x="0" y="0"/>
                </a:lnTo>
                <a:close/>
              </a:path>
            </a:pathLst>
          </a:custGeom>
          <a:blipFill>
            <a:blip r:embed="rId5"/>
            <a:stretch>
              <a:fillRect l="-513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229DB65A-422D-ECAE-C8C6-BF9945CFCF92}"/>
              </a:ext>
            </a:extLst>
          </p:cNvPr>
          <p:cNvSpPr/>
          <p:nvPr/>
        </p:nvSpPr>
        <p:spPr>
          <a:xfrm>
            <a:off x="7735463" y="2797932"/>
            <a:ext cx="2170682" cy="686271"/>
          </a:xfrm>
          <a:custGeom>
            <a:avLst/>
            <a:gdLst/>
            <a:ahLst/>
            <a:cxnLst/>
            <a:rect l="l" t="t" r="r" b="b"/>
            <a:pathLst>
              <a:path w="5158270" h="1630810">
                <a:moveTo>
                  <a:pt x="0" y="0"/>
                </a:moveTo>
                <a:lnTo>
                  <a:pt x="5158270" y="0"/>
                </a:lnTo>
                <a:lnTo>
                  <a:pt x="5158270" y="1630810"/>
                </a:lnTo>
                <a:lnTo>
                  <a:pt x="0" y="1630810"/>
                </a:lnTo>
                <a:lnTo>
                  <a:pt x="0" y="0"/>
                </a:lnTo>
                <a:close/>
              </a:path>
            </a:pathLst>
          </a:custGeom>
          <a:blipFill>
            <a:blip r:embed="rId6"/>
            <a:stretch>
              <a:fillRect l="-484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7FD85166-B446-B04E-167E-CC688C8AB7C2}"/>
              </a:ext>
            </a:extLst>
          </p:cNvPr>
          <p:cNvSpPr/>
          <p:nvPr/>
        </p:nvSpPr>
        <p:spPr>
          <a:xfrm>
            <a:off x="6365141" y="3815406"/>
            <a:ext cx="1976213" cy="672688"/>
          </a:xfrm>
          <a:custGeom>
            <a:avLst/>
            <a:gdLst/>
            <a:ahLst/>
            <a:cxnLst/>
            <a:rect l="l" t="t" r="r" b="b"/>
            <a:pathLst>
              <a:path w="4696146" h="1598533">
                <a:moveTo>
                  <a:pt x="0" y="0"/>
                </a:moveTo>
                <a:lnTo>
                  <a:pt x="4696145" y="0"/>
                </a:lnTo>
                <a:lnTo>
                  <a:pt x="4696145" y="1598533"/>
                </a:lnTo>
                <a:lnTo>
                  <a:pt x="0" y="1598533"/>
                </a:lnTo>
                <a:lnTo>
                  <a:pt x="0" y="0"/>
                </a:lnTo>
                <a:close/>
              </a:path>
            </a:pathLst>
          </a:custGeom>
          <a:blipFill>
            <a:blip r:embed="rId7"/>
            <a:stretch>
              <a:fillRect l="-524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9">
            <a:extLst>
              <a:ext uri="{FF2B5EF4-FFF2-40B4-BE49-F238E27FC236}">
                <a16:creationId xmlns:a16="http://schemas.microsoft.com/office/drawing/2014/main" id="{54A5772D-5AD8-5995-3051-02BDEF38B194}"/>
              </a:ext>
            </a:extLst>
          </p:cNvPr>
          <p:cNvSpPr/>
          <p:nvPr/>
        </p:nvSpPr>
        <p:spPr>
          <a:xfrm>
            <a:off x="3571693" y="3758082"/>
            <a:ext cx="2255168" cy="730012"/>
          </a:xfrm>
          <a:custGeom>
            <a:avLst/>
            <a:gdLst/>
            <a:ahLst/>
            <a:cxnLst/>
            <a:rect l="l" t="t" r="r" b="b"/>
            <a:pathLst>
              <a:path w="5359031" h="1734752">
                <a:moveTo>
                  <a:pt x="0" y="0"/>
                </a:moveTo>
                <a:lnTo>
                  <a:pt x="5359031" y="0"/>
                </a:lnTo>
                <a:lnTo>
                  <a:pt x="5359031" y="1734752"/>
                </a:lnTo>
                <a:lnTo>
                  <a:pt x="0" y="1734752"/>
                </a:lnTo>
                <a:lnTo>
                  <a:pt x="0" y="0"/>
                </a:lnTo>
                <a:close/>
              </a:path>
            </a:pathLst>
          </a:custGeom>
          <a:blipFill>
            <a:blip r:embed="rId8"/>
            <a:stretch>
              <a:fillRect t="-14700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Graphic 11">
            <a:extLst>
              <a:ext uri="{FF2B5EF4-FFF2-40B4-BE49-F238E27FC236}">
                <a16:creationId xmlns:a16="http://schemas.microsoft.com/office/drawing/2014/main" id="{676F1112-EE6D-3D93-F7DA-BEAF8DEDE85A}"/>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4554"/>
          <a:stretch/>
        </p:blipFill>
        <p:spPr>
          <a:xfrm>
            <a:off x="2374542" y="2788342"/>
            <a:ext cx="1997434" cy="680898"/>
          </a:xfrm>
          <a:prstGeom prst="rect">
            <a:avLst/>
          </a:prstGeom>
        </p:spPr>
      </p:pic>
      <p:sp>
        <p:nvSpPr>
          <p:cNvPr id="14" name="Freeform 7">
            <a:extLst>
              <a:ext uri="{FF2B5EF4-FFF2-40B4-BE49-F238E27FC236}">
                <a16:creationId xmlns:a16="http://schemas.microsoft.com/office/drawing/2014/main" id="{920E3560-ABBD-8A64-CDF3-55E5DE70F32B}"/>
              </a:ext>
            </a:extLst>
          </p:cNvPr>
          <p:cNvSpPr/>
          <p:nvPr/>
        </p:nvSpPr>
        <p:spPr>
          <a:xfrm>
            <a:off x="8910835" y="3803847"/>
            <a:ext cx="1692215" cy="691749"/>
          </a:xfrm>
          <a:custGeom>
            <a:avLst/>
            <a:gdLst/>
            <a:ahLst/>
            <a:cxnLst/>
            <a:rect l="l" t="t" r="r" b="b"/>
            <a:pathLst>
              <a:path w="4021270" h="1643827">
                <a:moveTo>
                  <a:pt x="0" y="0"/>
                </a:moveTo>
                <a:lnTo>
                  <a:pt x="4021270" y="0"/>
                </a:lnTo>
                <a:lnTo>
                  <a:pt x="4021270" y="1643827"/>
                </a:lnTo>
                <a:lnTo>
                  <a:pt x="0" y="1643827"/>
                </a:lnTo>
                <a:lnTo>
                  <a:pt x="0" y="0"/>
                </a:lnTo>
                <a:close/>
              </a:path>
            </a:pathLst>
          </a:custGeom>
          <a:blipFill>
            <a:blip r:embed="rId11"/>
            <a:stretch>
              <a:fillRect l="-6216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728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Freeform 2"/>
          <p:cNvSpPr/>
          <p:nvPr/>
        </p:nvSpPr>
        <p:spPr>
          <a:xfrm>
            <a:off x="11251960" y="431560"/>
            <a:ext cx="508480" cy="508480"/>
          </a:xfrm>
          <a:custGeom>
            <a:avLst/>
            <a:gdLst/>
            <a:ahLst/>
            <a:cxnLst/>
            <a:rect l="l" t="t" r="r" b="b"/>
            <a:pathLst>
              <a:path w="762720" h="762720">
                <a:moveTo>
                  <a:pt x="0" y="0"/>
                </a:moveTo>
                <a:lnTo>
                  <a:pt x="762720" y="0"/>
                </a:lnTo>
                <a:lnTo>
                  <a:pt x="762720" y="762720"/>
                </a:lnTo>
                <a:lnTo>
                  <a:pt x="0" y="762720"/>
                </a:lnTo>
                <a:lnTo>
                  <a:pt x="0" y="0"/>
                </a:lnTo>
                <a:close/>
              </a:path>
            </a:pathLst>
          </a:custGeom>
          <a:blipFill>
            <a:blip r:embed="rId3"/>
            <a:stretch>
              <a:fillRect/>
            </a:stretch>
          </a:blipFill>
        </p:spPr>
        <p:txBody>
          <a:bodyPr/>
          <a:lstStyle/>
          <a:p>
            <a:endParaRPr lang="en-AU" sz="1200"/>
          </a:p>
        </p:txBody>
      </p:sp>
      <p:sp>
        <p:nvSpPr>
          <p:cNvPr id="3" name="Freeform 3"/>
          <p:cNvSpPr/>
          <p:nvPr/>
        </p:nvSpPr>
        <p:spPr>
          <a:xfrm>
            <a:off x="6430201" y="3678704"/>
            <a:ext cx="1921934" cy="608909"/>
          </a:xfrm>
          <a:custGeom>
            <a:avLst/>
            <a:gdLst/>
            <a:ahLst/>
            <a:cxnLst/>
            <a:rect l="l" t="t" r="r" b="b"/>
            <a:pathLst>
              <a:path w="2882901" h="913363">
                <a:moveTo>
                  <a:pt x="0" y="0"/>
                </a:moveTo>
                <a:lnTo>
                  <a:pt x="2882901" y="0"/>
                </a:lnTo>
                <a:lnTo>
                  <a:pt x="2882901" y="913363"/>
                </a:lnTo>
                <a:lnTo>
                  <a:pt x="0" y="913363"/>
                </a:lnTo>
                <a:lnTo>
                  <a:pt x="0" y="0"/>
                </a:lnTo>
                <a:close/>
              </a:path>
            </a:pathLst>
          </a:custGeom>
          <a:blipFill>
            <a:blip r:embed="rId4"/>
            <a:stretch>
              <a:fillRect l="-49932"/>
            </a:stretch>
          </a:blipFill>
        </p:spPr>
        <p:txBody>
          <a:bodyPr/>
          <a:lstStyle/>
          <a:p>
            <a:endParaRPr lang="en-AU" sz="1200"/>
          </a:p>
        </p:txBody>
      </p:sp>
      <p:sp>
        <p:nvSpPr>
          <p:cNvPr id="4" name="Freeform 4"/>
          <p:cNvSpPr/>
          <p:nvPr/>
        </p:nvSpPr>
        <p:spPr>
          <a:xfrm>
            <a:off x="703989" y="4574618"/>
            <a:ext cx="1842387" cy="638323"/>
          </a:xfrm>
          <a:custGeom>
            <a:avLst/>
            <a:gdLst/>
            <a:ahLst/>
            <a:cxnLst/>
            <a:rect l="l" t="t" r="r" b="b"/>
            <a:pathLst>
              <a:path w="2763580" h="957485">
                <a:moveTo>
                  <a:pt x="0" y="0"/>
                </a:moveTo>
                <a:lnTo>
                  <a:pt x="2763579" y="0"/>
                </a:lnTo>
                <a:lnTo>
                  <a:pt x="2763579" y="957485"/>
                </a:lnTo>
                <a:lnTo>
                  <a:pt x="0" y="957485"/>
                </a:lnTo>
                <a:lnTo>
                  <a:pt x="0" y="0"/>
                </a:lnTo>
                <a:close/>
              </a:path>
            </a:pathLst>
          </a:custGeom>
          <a:blipFill>
            <a:blip r:embed="rId5"/>
            <a:stretch>
              <a:fillRect l="-54884"/>
            </a:stretch>
          </a:blipFill>
        </p:spPr>
        <p:txBody>
          <a:bodyPr/>
          <a:lstStyle/>
          <a:p>
            <a:endParaRPr lang="en-AU" sz="1200"/>
          </a:p>
        </p:txBody>
      </p:sp>
      <p:sp>
        <p:nvSpPr>
          <p:cNvPr id="5" name="Freeform 5"/>
          <p:cNvSpPr/>
          <p:nvPr/>
        </p:nvSpPr>
        <p:spPr>
          <a:xfrm>
            <a:off x="3144889" y="4571858"/>
            <a:ext cx="1905867" cy="613785"/>
          </a:xfrm>
          <a:custGeom>
            <a:avLst/>
            <a:gdLst/>
            <a:ahLst/>
            <a:cxnLst/>
            <a:rect l="l" t="t" r="r" b="b"/>
            <a:pathLst>
              <a:path w="2858800" h="920678">
                <a:moveTo>
                  <a:pt x="0" y="0"/>
                </a:moveTo>
                <a:lnTo>
                  <a:pt x="2858800" y="0"/>
                </a:lnTo>
                <a:lnTo>
                  <a:pt x="2858800" y="920677"/>
                </a:lnTo>
                <a:lnTo>
                  <a:pt x="0" y="920677"/>
                </a:lnTo>
                <a:lnTo>
                  <a:pt x="0" y="0"/>
                </a:lnTo>
                <a:close/>
              </a:path>
            </a:pathLst>
          </a:custGeom>
          <a:blipFill>
            <a:blip r:embed="rId6"/>
            <a:stretch>
              <a:fillRect l="-50955"/>
            </a:stretch>
          </a:blipFill>
        </p:spPr>
        <p:txBody>
          <a:bodyPr/>
          <a:lstStyle/>
          <a:p>
            <a:endParaRPr lang="en-AU" sz="1200"/>
          </a:p>
        </p:txBody>
      </p:sp>
      <p:sp>
        <p:nvSpPr>
          <p:cNvPr id="6" name="Freeform 6"/>
          <p:cNvSpPr/>
          <p:nvPr/>
        </p:nvSpPr>
        <p:spPr>
          <a:xfrm>
            <a:off x="3144889" y="3678704"/>
            <a:ext cx="1953681" cy="594705"/>
          </a:xfrm>
          <a:custGeom>
            <a:avLst/>
            <a:gdLst/>
            <a:ahLst/>
            <a:cxnLst/>
            <a:rect l="l" t="t" r="r" b="b"/>
            <a:pathLst>
              <a:path w="2930521" h="892057">
                <a:moveTo>
                  <a:pt x="0" y="0"/>
                </a:moveTo>
                <a:lnTo>
                  <a:pt x="2930521" y="0"/>
                </a:lnTo>
                <a:lnTo>
                  <a:pt x="2930521" y="892057"/>
                </a:lnTo>
                <a:lnTo>
                  <a:pt x="0" y="892057"/>
                </a:lnTo>
                <a:lnTo>
                  <a:pt x="0" y="0"/>
                </a:lnTo>
                <a:close/>
              </a:path>
            </a:pathLst>
          </a:custGeom>
          <a:blipFill>
            <a:blip r:embed="rId7"/>
            <a:stretch>
              <a:fillRect l="-48170"/>
            </a:stretch>
          </a:blipFill>
        </p:spPr>
        <p:txBody>
          <a:bodyPr/>
          <a:lstStyle/>
          <a:p>
            <a:endParaRPr lang="en-AU" sz="1200"/>
          </a:p>
        </p:txBody>
      </p:sp>
      <p:sp>
        <p:nvSpPr>
          <p:cNvPr id="7" name="Freeform 7"/>
          <p:cNvSpPr/>
          <p:nvPr/>
        </p:nvSpPr>
        <p:spPr>
          <a:xfrm>
            <a:off x="693977" y="3656894"/>
            <a:ext cx="1852398" cy="638323"/>
          </a:xfrm>
          <a:custGeom>
            <a:avLst/>
            <a:gdLst/>
            <a:ahLst/>
            <a:cxnLst/>
            <a:rect l="l" t="t" r="r" b="b"/>
            <a:pathLst>
              <a:path w="2778597" h="957485">
                <a:moveTo>
                  <a:pt x="0" y="0"/>
                </a:moveTo>
                <a:lnTo>
                  <a:pt x="2778597" y="0"/>
                </a:lnTo>
                <a:lnTo>
                  <a:pt x="2778597" y="957486"/>
                </a:lnTo>
                <a:lnTo>
                  <a:pt x="0" y="957486"/>
                </a:lnTo>
                <a:lnTo>
                  <a:pt x="0" y="0"/>
                </a:lnTo>
                <a:close/>
              </a:path>
            </a:pathLst>
          </a:custGeom>
          <a:blipFill>
            <a:blip r:embed="rId8"/>
            <a:stretch>
              <a:fillRect l="-54047"/>
            </a:stretch>
          </a:blipFill>
        </p:spPr>
        <p:txBody>
          <a:bodyPr/>
          <a:lstStyle/>
          <a:p>
            <a:endParaRPr lang="en-AU" sz="1200"/>
          </a:p>
        </p:txBody>
      </p:sp>
      <p:sp>
        <p:nvSpPr>
          <p:cNvPr id="8" name="Freeform 8"/>
          <p:cNvSpPr/>
          <p:nvPr/>
        </p:nvSpPr>
        <p:spPr>
          <a:xfrm>
            <a:off x="6430201" y="4469480"/>
            <a:ext cx="1852398" cy="640122"/>
          </a:xfrm>
          <a:custGeom>
            <a:avLst/>
            <a:gdLst/>
            <a:ahLst/>
            <a:cxnLst/>
            <a:rect l="l" t="t" r="r" b="b"/>
            <a:pathLst>
              <a:path w="2778597" h="960183">
                <a:moveTo>
                  <a:pt x="0" y="0"/>
                </a:moveTo>
                <a:lnTo>
                  <a:pt x="2778597" y="0"/>
                </a:lnTo>
                <a:lnTo>
                  <a:pt x="2778597" y="960182"/>
                </a:lnTo>
                <a:lnTo>
                  <a:pt x="0" y="960182"/>
                </a:lnTo>
                <a:lnTo>
                  <a:pt x="0" y="0"/>
                </a:lnTo>
                <a:close/>
              </a:path>
            </a:pathLst>
          </a:custGeom>
          <a:blipFill>
            <a:blip r:embed="rId9"/>
            <a:stretch>
              <a:fillRect l="-54047"/>
            </a:stretch>
          </a:blipFill>
        </p:spPr>
        <p:txBody>
          <a:bodyPr/>
          <a:lstStyle/>
          <a:p>
            <a:endParaRPr lang="en-AU" sz="1200"/>
          </a:p>
        </p:txBody>
      </p:sp>
      <p:sp>
        <p:nvSpPr>
          <p:cNvPr id="9" name="TextBox 9"/>
          <p:cNvSpPr txBox="1"/>
          <p:nvPr/>
        </p:nvSpPr>
        <p:spPr>
          <a:xfrm>
            <a:off x="685800" y="2228953"/>
            <a:ext cx="2900375" cy="306815"/>
          </a:xfrm>
          <a:prstGeom prst="rect">
            <a:avLst/>
          </a:prstGeom>
        </p:spPr>
        <p:txBody>
          <a:bodyPr lIns="0" tIns="0" rIns="0" bIns="0" rtlCol="0" anchor="t">
            <a:spAutoFit/>
          </a:bodyPr>
          <a:lstStyle/>
          <a:p>
            <a:pPr algn="just">
              <a:lnSpc>
                <a:spcPts val="2347"/>
              </a:lnSpc>
            </a:pPr>
            <a:r>
              <a:rPr lang="en-US" sz="2933" b="1" dirty="0">
                <a:solidFill>
                  <a:srgbClr val="FFFFFF"/>
                </a:solidFill>
                <a:latin typeface="Canva Sans Bold"/>
                <a:ea typeface="Canva Sans Bold"/>
                <a:cs typeface="Canva Sans Bold"/>
                <a:sym typeface="Canva Sans Bold"/>
              </a:rPr>
              <a:t>Closed</a:t>
            </a:r>
          </a:p>
        </p:txBody>
      </p:sp>
      <p:sp>
        <p:nvSpPr>
          <p:cNvPr id="10" name="TextBox 10"/>
          <p:cNvSpPr txBox="1"/>
          <p:nvPr/>
        </p:nvSpPr>
        <p:spPr>
          <a:xfrm>
            <a:off x="6430201" y="2229269"/>
            <a:ext cx="1936097" cy="306815"/>
          </a:xfrm>
          <a:prstGeom prst="rect">
            <a:avLst/>
          </a:prstGeom>
        </p:spPr>
        <p:txBody>
          <a:bodyPr lIns="0" tIns="0" rIns="0" bIns="0" rtlCol="0" anchor="t">
            <a:spAutoFit/>
          </a:bodyPr>
          <a:lstStyle/>
          <a:p>
            <a:pPr algn="just">
              <a:lnSpc>
                <a:spcPts val="2347"/>
              </a:lnSpc>
            </a:pPr>
            <a:r>
              <a:rPr lang="en-US" sz="2933" b="1" dirty="0">
                <a:solidFill>
                  <a:srgbClr val="FFFFFF"/>
                </a:solidFill>
                <a:latin typeface="Canva Sans Bold"/>
                <a:ea typeface="Canva Sans Bold"/>
                <a:cs typeface="Canva Sans Bold"/>
                <a:sym typeface="Canva Sans Bold"/>
              </a:rPr>
              <a:t>Open</a:t>
            </a:r>
          </a:p>
        </p:txBody>
      </p:sp>
      <p:sp>
        <p:nvSpPr>
          <p:cNvPr id="11" name="TextBox 11"/>
          <p:cNvSpPr txBox="1"/>
          <p:nvPr/>
        </p:nvSpPr>
        <p:spPr>
          <a:xfrm>
            <a:off x="706677" y="2654761"/>
            <a:ext cx="3324093" cy="171714"/>
          </a:xfrm>
          <a:prstGeom prst="rect">
            <a:avLst/>
          </a:prstGeom>
        </p:spPr>
        <p:txBody>
          <a:bodyPr lIns="0" tIns="0" rIns="0" bIns="0" rtlCol="0" anchor="t">
            <a:spAutoFit/>
          </a:bodyPr>
          <a:lstStyle/>
          <a:p>
            <a:pPr algn="just">
              <a:lnSpc>
                <a:spcPts val="1280"/>
              </a:lnSpc>
            </a:pPr>
            <a:r>
              <a:rPr lang="en-US" sz="1600" dirty="0">
                <a:solidFill>
                  <a:srgbClr val="E1CFAD"/>
                </a:solidFill>
                <a:latin typeface="Canva Sans"/>
                <a:ea typeface="Canva Sans"/>
                <a:cs typeface="Canva Sans"/>
                <a:sym typeface="Canva Sans"/>
              </a:rPr>
              <a:t>TO NEW Members</a:t>
            </a:r>
          </a:p>
        </p:txBody>
      </p:sp>
      <p:sp>
        <p:nvSpPr>
          <p:cNvPr id="12" name="TextBox 12"/>
          <p:cNvSpPr txBox="1"/>
          <p:nvPr/>
        </p:nvSpPr>
        <p:spPr>
          <a:xfrm>
            <a:off x="6430201" y="2654761"/>
            <a:ext cx="3516039" cy="171714"/>
          </a:xfrm>
          <a:prstGeom prst="rect">
            <a:avLst/>
          </a:prstGeom>
        </p:spPr>
        <p:txBody>
          <a:bodyPr lIns="0" tIns="0" rIns="0" bIns="0" rtlCol="0" anchor="t">
            <a:spAutoFit/>
          </a:bodyPr>
          <a:lstStyle/>
          <a:p>
            <a:pPr algn="just">
              <a:lnSpc>
                <a:spcPts val="1280"/>
              </a:lnSpc>
            </a:pPr>
            <a:r>
              <a:rPr lang="en-US" sz="1600" dirty="0">
                <a:solidFill>
                  <a:srgbClr val="E1CFAD"/>
                </a:solidFill>
                <a:latin typeface="Canva Sans"/>
                <a:ea typeface="Canva Sans"/>
                <a:cs typeface="Canva Sans"/>
                <a:sym typeface="Canva Sans"/>
              </a:rPr>
              <a:t>TO ELIGIBLE Members</a:t>
            </a:r>
          </a:p>
        </p:txBody>
      </p:sp>
      <p:sp>
        <p:nvSpPr>
          <p:cNvPr id="13" name="TextBox 13"/>
          <p:cNvSpPr txBox="1"/>
          <p:nvPr/>
        </p:nvSpPr>
        <p:spPr>
          <a:xfrm>
            <a:off x="685800" y="609600"/>
            <a:ext cx="4463250" cy="655372"/>
          </a:xfrm>
          <a:prstGeom prst="rect">
            <a:avLst/>
          </a:prstGeom>
        </p:spPr>
        <p:txBody>
          <a:bodyPr lIns="0" tIns="0" rIns="0" bIns="0" rtlCol="0" anchor="t">
            <a:spAutoFit/>
          </a:bodyPr>
          <a:lstStyle/>
          <a:p>
            <a:pPr>
              <a:lnSpc>
                <a:spcPts val="5600"/>
              </a:lnSpc>
            </a:pPr>
            <a:r>
              <a:rPr lang="en-US" sz="4000">
                <a:solidFill>
                  <a:srgbClr val="1DCECE"/>
                </a:solidFill>
                <a:latin typeface="Canva Sans"/>
                <a:ea typeface="Canva Sans"/>
                <a:cs typeface="Canva Sans"/>
                <a:sym typeface="Canva Sans"/>
              </a:rPr>
              <a:t>Who is CSC?</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860511" y="1485532"/>
            <a:ext cx="2782975" cy="3215457"/>
          </a:xfrm>
          <a:prstGeom prst="rect">
            <a:avLst/>
          </a:prstGeom>
        </p:spPr>
      </p:pic>
      <p:pic>
        <p:nvPicPr>
          <p:cNvPr id="3" name="Picture 3"/>
          <p:cNvPicPr>
            <a:picLocks noChangeAspect="1"/>
          </p:cNvPicPr>
          <p:nvPr/>
        </p:nvPicPr>
        <p:blipFill>
          <a:blip r:embed="rId4"/>
          <a:stretch>
            <a:fillRect/>
          </a:stretch>
        </p:blipFill>
        <p:spPr>
          <a:xfrm>
            <a:off x="4568182" y="1471241"/>
            <a:ext cx="2820957" cy="3256061"/>
          </a:xfrm>
          <a:prstGeom prst="rect">
            <a:avLst/>
          </a:prstGeom>
        </p:spPr>
      </p:pic>
      <p:pic>
        <p:nvPicPr>
          <p:cNvPr id="4" name="Picture 4"/>
          <p:cNvPicPr>
            <a:picLocks noChangeAspect="1"/>
          </p:cNvPicPr>
          <p:nvPr/>
        </p:nvPicPr>
        <p:blipFill>
          <a:blip r:embed="rId5"/>
          <a:stretch>
            <a:fillRect/>
          </a:stretch>
        </p:blipFill>
        <p:spPr>
          <a:xfrm>
            <a:off x="8606481" y="1458802"/>
            <a:ext cx="2827235" cy="3262771"/>
          </a:xfrm>
          <a:prstGeom prst="rect">
            <a:avLst/>
          </a:prstGeom>
        </p:spPr>
      </p:pic>
      <p:sp>
        <p:nvSpPr>
          <p:cNvPr id="5" name="TextBox 5"/>
          <p:cNvSpPr txBox="1"/>
          <p:nvPr/>
        </p:nvSpPr>
        <p:spPr>
          <a:xfrm>
            <a:off x="2843701" y="6305031"/>
            <a:ext cx="2733377" cy="269304"/>
          </a:xfrm>
          <a:prstGeom prst="rect">
            <a:avLst/>
          </a:prstGeom>
        </p:spPr>
        <p:txBody>
          <a:bodyPr lIns="0" tIns="0" rIns="0" bIns="0" rtlCol="0" anchor="t">
            <a:spAutoFit/>
          </a:bodyPr>
          <a:lstStyle/>
          <a:p>
            <a:pPr algn="ctr">
              <a:lnSpc>
                <a:spcPts val="2080"/>
              </a:lnSpc>
            </a:pPr>
            <a:r>
              <a:rPr lang="en-US" sz="2000" spc="130" dirty="0">
                <a:solidFill>
                  <a:srgbClr val="1ABCC1"/>
                </a:solidFill>
                <a:latin typeface="Calibri (MS)"/>
                <a:ea typeface="Calibri (MS)"/>
                <a:cs typeface="Calibri (MS)"/>
                <a:sym typeface="Calibri (MS)"/>
              </a:rPr>
              <a:t>DEFINED BENEFIT</a:t>
            </a:r>
          </a:p>
        </p:txBody>
      </p:sp>
      <p:sp>
        <p:nvSpPr>
          <p:cNvPr id="6" name="TextBox 6"/>
          <p:cNvSpPr txBox="1"/>
          <p:nvPr/>
        </p:nvSpPr>
        <p:spPr>
          <a:xfrm>
            <a:off x="8665954" y="6305031"/>
            <a:ext cx="2480055" cy="269304"/>
          </a:xfrm>
          <a:prstGeom prst="rect">
            <a:avLst/>
          </a:prstGeom>
        </p:spPr>
        <p:txBody>
          <a:bodyPr lIns="0" tIns="0" rIns="0" bIns="0" rtlCol="0" anchor="t">
            <a:spAutoFit/>
          </a:bodyPr>
          <a:lstStyle/>
          <a:p>
            <a:pPr algn="ctr">
              <a:lnSpc>
                <a:spcPts val="2080"/>
              </a:lnSpc>
            </a:pPr>
            <a:r>
              <a:rPr lang="en-US" sz="2000" spc="130" dirty="0">
                <a:solidFill>
                  <a:srgbClr val="1ABCC1"/>
                </a:solidFill>
                <a:latin typeface="Calibri (MS)"/>
                <a:ea typeface="Calibri (MS)"/>
                <a:cs typeface="Calibri (MS)"/>
                <a:sym typeface="Calibri (MS)"/>
              </a:rPr>
              <a:t>ACCUMULATION</a:t>
            </a:r>
          </a:p>
        </p:txBody>
      </p:sp>
      <p:sp>
        <p:nvSpPr>
          <p:cNvPr id="7" name="AutoShape 7"/>
          <p:cNvSpPr/>
          <p:nvPr/>
        </p:nvSpPr>
        <p:spPr>
          <a:xfrm flipV="1">
            <a:off x="937032" y="6456807"/>
            <a:ext cx="1906669" cy="0"/>
          </a:xfrm>
          <a:prstGeom prst="line">
            <a:avLst/>
          </a:prstGeom>
          <a:ln w="19050" cap="flat">
            <a:solidFill>
              <a:srgbClr val="C6AA76"/>
            </a:solidFill>
            <a:prstDash val="solid"/>
            <a:headEnd type="none" w="sm" len="sm"/>
            <a:tailEnd type="none" w="sm" len="sm"/>
          </a:ln>
        </p:spPr>
        <p:txBody>
          <a:bodyPr/>
          <a:lstStyle/>
          <a:p>
            <a:endParaRPr lang="en-AU"/>
          </a:p>
        </p:txBody>
      </p:sp>
      <p:sp>
        <p:nvSpPr>
          <p:cNvPr id="8" name="AutoShape 8"/>
          <p:cNvSpPr/>
          <p:nvPr/>
        </p:nvSpPr>
        <p:spPr>
          <a:xfrm>
            <a:off x="5577078" y="6456807"/>
            <a:ext cx="1908813" cy="0"/>
          </a:xfrm>
          <a:prstGeom prst="line">
            <a:avLst/>
          </a:prstGeom>
          <a:ln w="19050" cap="flat">
            <a:solidFill>
              <a:srgbClr val="C6AA76"/>
            </a:solidFill>
            <a:prstDash val="solid"/>
            <a:headEnd type="none" w="sm" len="sm"/>
            <a:tailEnd type="none" w="sm" len="sm"/>
          </a:ln>
        </p:spPr>
        <p:txBody>
          <a:bodyPr/>
          <a:lstStyle/>
          <a:p>
            <a:endParaRPr lang="en-AU"/>
          </a:p>
        </p:txBody>
      </p:sp>
      <p:sp>
        <p:nvSpPr>
          <p:cNvPr id="9" name="AutoShape 9"/>
          <p:cNvSpPr/>
          <p:nvPr/>
        </p:nvSpPr>
        <p:spPr>
          <a:xfrm>
            <a:off x="11146009" y="6456807"/>
            <a:ext cx="314211" cy="0"/>
          </a:xfrm>
          <a:prstGeom prst="line">
            <a:avLst/>
          </a:prstGeom>
          <a:ln w="19050" cap="flat">
            <a:solidFill>
              <a:srgbClr val="C6AA76"/>
            </a:solidFill>
            <a:prstDash val="solid"/>
            <a:headEnd type="none" w="sm" len="sm"/>
            <a:tailEnd type="none" w="sm" len="sm"/>
          </a:ln>
        </p:spPr>
        <p:txBody>
          <a:bodyPr/>
          <a:lstStyle/>
          <a:p>
            <a:endParaRPr lang="en-AU"/>
          </a:p>
        </p:txBody>
      </p:sp>
      <p:sp>
        <p:nvSpPr>
          <p:cNvPr id="10" name="AutoShape 10"/>
          <p:cNvSpPr/>
          <p:nvPr/>
        </p:nvSpPr>
        <p:spPr>
          <a:xfrm flipV="1">
            <a:off x="8354489" y="6456807"/>
            <a:ext cx="311464" cy="0"/>
          </a:xfrm>
          <a:prstGeom prst="line">
            <a:avLst/>
          </a:prstGeom>
          <a:ln w="19050" cap="flat">
            <a:solidFill>
              <a:srgbClr val="C6AA76"/>
            </a:solidFill>
            <a:prstDash val="solid"/>
            <a:headEnd type="none" w="sm" len="sm"/>
            <a:tailEnd type="none" w="sm" len="sm"/>
          </a:ln>
        </p:spPr>
        <p:txBody>
          <a:bodyPr/>
          <a:lstStyle/>
          <a:p>
            <a:endParaRPr lang="en-AU"/>
          </a:p>
        </p:txBody>
      </p:sp>
      <p:sp>
        <p:nvSpPr>
          <p:cNvPr id="11" name="TextBox 11"/>
          <p:cNvSpPr txBox="1"/>
          <p:nvPr/>
        </p:nvSpPr>
        <p:spPr>
          <a:xfrm>
            <a:off x="5945287" y="3739874"/>
            <a:ext cx="301427" cy="204030"/>
          </a:xfrm>
          <a:prstGeom prst="rect">
            <a:avLst/>
          </a:prstGeom>
        </p:spPr>
        <p:txBody>
          <a:bodyPr lIns="0" tIns="0" rIns="0" bIns="0" rtlCol="0" anchor="t">
            <a:spAutoFit/>
          </a:bodyPr>
          <a:lstStyle/>
          <a:p>
            <a:pPr algn="ctr">
              <a:lnSpc>
                <a:spcPts val="1677"/>
              </a:lnSpc>
            </a:pPr>
            <a:r>
              <a:rPr lang="en-US" sz="1197">
                <a:solidFill>
                  <a:srgbClr val="00263B"/>
                </a:solidFill>
                <a:latin typeface="Canva Sans"/>
                <a:ea typeface="Canva Sans"/>
                <a:cs typeface="Canva Sans"/>
                <a:sym typeface="Canva Sans"/>
              </a:rPr>
              <a:t>41%</a:t>
            </a:r>
          </a:p>
        </p:txBody>
      </p:sp>
      <p:sp>
        <p:nvSpPr>
          <p:cNvPr id="12" name="TextBox 12"/>
          <p:cNvSpPr txBox="1"/>
          <p:nvPr/>
        </p:nvSpPr>
        <p:spPr>
          <a:xfrm>
            <a:off x="6326438" y="2803828"/>
            <a:ext cx="309662" cy="204030"/>
          </a:xfrm>
          <a:prstGeom prst="rect">
            <a:avLst/>
          </a:prstGeom>
        </p:spPr>
        <p:txBody>
          <a:bodyPr lIns="0" tIns="0" rIns="0" bIns="0" rtlCol="0" anchor="t">
            <a:spAutoFit/>
          </a:bodyPr>
          <a:lstStyle/>
          <a:p>
            <a:pPr algn="ctr">
              <a:lnSpc>
                <a:spcPts val="1677"/>
              </a:lnSpc>
            </a:pPr>
            <a:r>
              <a:rPr lang="en-US" sz="1197">
                <a:solidFill>
                  <a:srgbClr val="FFFFFF"/>
                </a:solidFill>
                <a:latin typeface="Canva Sans"/>
                <a:ea typeface="Canva Sans"/>
                <a:cs typeface="Canva Sans"/>
                <a:sym typeface="Canva Sans"/>
              </a:rPr>
              <a:t>26%</a:t>
            </a:r>
          </a:p>
        </p:txBody>
      </p:sp>
      <p:sp>
        <p:nvSpPr>
          <p:cNvPr id="13" name="TextBox 13"/>
          <p:cNvSpPr txBox="1"/>
          <p:nvPr/>
        </p:nvSpPr>
        <p:spPr>
          <a:xfrm>
            <a:off x="5306655" y="2879865"/>
            <a:ext cx="304899" cy="204030"/>
          </a:xfrm>
          <a:prstGeom prst="rect">
            <a:avLst/>
          </a:prstGeom>
        </p:spPr>
        <p:txBody>
          <a:bodyPr lIns="0" tIns="0" rIns="0" bIns="0" rtlCol="0" anchor="t">
            <a:spAutoFit/>
          </a:bodyPr>
          <a:lstStyle/>
          <a:p>
            <a:pPr algn="ctr">
              <a:lnSpc>
                <a:spcPts val="1677"/>
              </a:lnSpc>
            </a:pPr>
            <a:r>
              <a:rPr lang="en-US" sz="1197">
                <a:solidFill>
                  <a:srgbClr val="00263B"/>
                </a:solidFill>
                <a:latin typeface="Canva Sans"/>
                <a:ea typeface="Canva Sans"/>
                <a:cs typeface="Canva Sans"/>
                <a:sym typeface="Canva Sans"/>
              </a:rPr>
              <a:t>33%</a:t>
            </a:r>
          </a:p>
        </p:txBody>
      </p:sp>
      <p:sp>
        <p:nvSpPr>
          <p:cNvPr id="14" name="TextBox 14"/>
          <p:cNvSpPr txBox="1"/>
          <p:nvPr/>
        </p:nvSpPr>
        <p:spPr>
          <a:xfrm>
            <a:off x="10411379" y="2756864"/>
            <a:ext cx="333673" cy="204158"/>
          </a:xfrm>
          <a:prstGeom prst="rect">
            <a:avLst/>
          </a:prstGeom>
        </p:spPr>
        <p:txBody>
          <a:bodyPr lIns="0" tIns="0" rIns="0" bIns="0" rtlCol="0" anchor="t">
            <a:spAutoFit/>
          </a:bodyPr>
          <a:lstStyle/>
          <a:p>
            <a:pPr algn="ctr">
              <a:lnSpc>
                <a:spcPts val="1680"/>
              </a:lnSpc>
            </a:pPr>
            <a:r>
              <a:rPr lang="en-US" sz="1200" dirty="0">
                <a:solidFill>
                  <a:srgbClr val="FFFFFF"/>
                </a:solidFill>
                <a:latin typeface="Canva Sans"/>
                <a:ea typeface="Canva Sans"/>
                <a:cs typeface="Canva Sans"/>
                <a:sym typeface="Canva Sans"/>
              </a:rPr>
              <a:t>90%</a:t>
            </a:r>
          </a:p>
        </p:txBody>
      </p:sp>
      <p:sp>
        <p:nvSpPr>
          <p:cNvPr id="15" name="TextBox 15"/>
          <p:cNvSpPr txBox="1"/>
          <p:nvPr/>
        </p:nvSpPr>
        <p:spPr>
          <a:xfrm>
            <a:off x="2101087" y="3560804"/>
            <a:ext cx="301823" cy="204158"/>
          </a:xfrm>
          <a:prstGeom prst="rect">
            <a:avLst/>
          </a:prstGeom>
        </p:spPr>
        <p:txBody>
          <a:bodyPr lIns="0" tIns="0" rIns="0" bIns="0" rtlCol="0" anchor="t">
            <a:spAutoFit/>
          </a:bodyPr>
          <a:lstStyle/>
          <a:p>
            <a:pPr algn="ctr">
              <a:lnSpc>
                <a:spcPts val="1680"/>
              </a:lnSpc>
            </a:pPr>
            <a:r>
              <a:rPr lang="en-US" sz="1200">
                <a:solidFill>
                  <a:srgbClr val="FFFFFF"/>
                </a:solidFill>
                <a:latin typeface="Canva Sans"/>
                <a:ea typeface="Canva Sans"/>
                <a:cs typeface="Canva Sans"/>
                <a:sym typeface="Canva Sans"/>
              </a:rPr>
              <a:t>97%</a:t>
            </a:r>
          </a:p>
        </p:txBody>
      </p:sp>
      <p:sp>
        <p:nvSpPr>
          <p:cNvPr id="16" name="TextBox 16"/>
          <p:cNvSpPr txBox="1"/>
          <p:nvPr/>
        </p:nvSpPr>
        <p:spPr>
          <a:xfrm>
            <a:off x="1996163" y="2328052"/>
            <a:ext cx="209847" cy="204158"/>
          </a:xfrm>
          <a:prstGeom prst="rect">
            <a:avLst/>
          </a:prstGeom>
        </p:spPr>
        <p:txBody>
          <a:bodyPr lIns="0" tIns="0" rIns="0" bIns="0" rtlCol="0" anchor="t">
            <a:spAutoFit/>
          </a:bodyPr>
          <a:lstStyle/>
          <a:p>
            <a:pPr algn="ctr">
              <a:lnSpc>
                <a:spcPts val="1680"/>
              </a:lnSpc>
            </a:pPr>
            <a:r>
              <a:rPr lang="en-US" sz="1200">
                <a:solidFill>
                  <a:srgbClr val="FFFFFF"/>
                </a:solidFill>
                <a:latin typeface="Canva Sans"/>
                <a:ea typeface="Canva Sans"/>
                <a:cs typeface="Canva Sans"/>
                <a:sym typeface="Canva Sans"/>
              </a:rPr>
              <a:t>1%</a:t>
            </a:r>
          </a:p>
        </p:txBody>
      </p:sp>
      <p:sp>
        <p:nvSpPr>
          <p:cNvPr id="17" name="TextBox 17"/>
          <p:cNvSpPr txBox="1"/>
          <p:nvPr/>
        </p:nvSpPr>
        <p:spPr>
          <a:xfrm>
            <a:off x="2402910" y="2577794"/>
            <a:ext cx="212328" cy="204158"/>
          </a:xfrm>
          <a:prstGeom prst="rect">
            <a:avLst/>
          </a:prstGeom>
        </p:spPr>
        <p:txBody>
          <a:bodyPr lIns="0" tIns="0" rIns="0" bIns="0" rtlCol="0" anchor="t">
            <a:spAutoFit/>
          </a:bodyPr>
          <a:lstStyle/>
          <a:p>
            <a:pPr algn="ctr">
              <a:lnSpc>
                <a:spcPts val="1680"/>
              </a:lnSpc>
            </a:pPr>
            <a:r>
              <a:rPr lang="en-US" sz="1200">
                <a:solidFill>
                  <a:srgbClr val="FFFFFF"/>
                </a:solidFill>
                <a:latin typeface="Canva Sans"/>
                <a:ea typeface="Canva Sans"/>
                <a:cs typeface="Canva Sans"/>
                <a:sym typeface="Canva Sans"/>
              </a:rPr>
              <a:t>2%</a:t>
            </a:r>
          </a:p>
        </p:txBody>
      </p:sp>
      <p:sp>
        <p:nvSpPr>
          <p:cNvPr id="18" name="Freeform 18"/>
          <p:cNvSpPr/>
          <p:nvPr/>
        </p:nvSpPr>
        <p:spPr>
          <a:xfrm>
            <a:off x="8573813" y="5273270"/>
            <a:ext cx="1446286" cy="459104"/>
          </a:xfrm>
          <a:custGeom>
            <a:avLst/>
            <a:gdLst/>
            <a:ahLst/>
            <a:cxnLst/>
            <a:rect l="l" t="t" r="r" b="b"/>
            <a:pathLst>
              <a:path w="2169429" h="688656">
                <a:moveTo>
                  <a:pt x="0" y="0"/>
                </a:moveTo>
                <a:lnTo>
                  <a:pt x="2169429" y="0"/>
                </a:lnTo>
                <a:lnTo>
                  <a:pt x="2169429" y="688656"/>
                </a:lnTo>
                <a:lnTo>
                  <a:pt x="0" y="688656"/>
                </a:lnTo>
                <a:lnTo>
                  <a:pt x="0" y="0"/>
                </a:lnTo>
                <a:close/>
              </a:path>
            </a:pathLst>
          </a:custGeom>
          <a:blipFill>
            <a:blip r:embed="rId6"/>
            <a:stretch>
              <a:fillRect/>
            </a:stretch>
          </a:blipFill>
        </p:spPr>
        <p:txBody>
          <a:bodyPr/>
          <a:lstStyle/>
          <a:p>
            <a:endParaRPr lang="en-AU"/>
          </a:p>
        </p:txBody>
      </p:sp>
      <p:sp>
        <p:nvSpPr>
          <p:cNvPr id="19" name="Freeform 19"/>
          <p:cNvSpPr/>
          <p:nvPr/>
        </p:nvSpPr>
        <p:spPr>
          <a:xfrm>
            <a:off x="5306655" y="5308583"/>
            <a:ext cx="1329444" cy="459104"/>
          </a:xfrm>
          <a:custGeom>
            <a:avLst/>
            <a:gdLst/>
            <a:ahLst/>
            <a:cxnLst/>
            <a:rect l="l" t="t" r="r" b="b"/>
            <a:pathLst>
              <a:path w="1994166" h="688656">
                <a:moveTo>
                  <a:pt x="0" y="0"/>
                </a:moveTo>
                <a:lnTo>
                  <a:pt x="1994166" y="0"/>
                </a:lnTo>
                <a:lnTo>
                  <a:pt x="1994166" y="688656"/>
                </a:lnTo>
                <a:lnTo>
                  <a:pt x="0" y="688656"/>
                </a:lnTo>
                <a:lnTo>
                  <a:pt x="0" y="0"/>
                </a:lnTo>
                <a:close/>
              </a:path>
            </a:pathLst>
          </a:custGeom>
          <a:blipFill>
            <a:blip r:embed="rId7"/>
            <a:stretch>
              <a:fillRect/>
            </a:stretch>
          </a:blipFill>
        </p:spPr>
        <p:txBody>
          <a:bodyPr/>
          <a:lstStyle/>
          <a:p>
            <a:endParaRPr lang="en-AU"/>
          </a:p>
        </p:txBody>
      </p:sp>
      <p:grpSp>
        <p:nvGrpSpPr>
          <p:cNvPr id="20" name="Group 20"/>
          <p:cNvGrpSpPr/>
          <p:nvPr/>
        </p:nvGrpSpPr>
        <p:grpSpPr>
          <a:xfrm>
            <a:off x="1593249" y="5308583"/>
            <a:ext cx="1359799" cy="459104"/>
            <a:chOff x="0" y="0"/>
            <a:chExt cx="2719599" cy="918208"/>
          </a:xfrm>
        </p:grpSpPr>
        <p:sp>
          <p:nvSpPr>
            <p:cNvPr id="21" name="Freeform 21"/>
            <p:cNvSpPr/>
            <p:nvPr/>
          </p:nvSpPr>
          <p:spPr>
            <a:xfrm>
              <a:off x="0" y="0"/>
              <a:ext cx="2719599" cy="918208"/>
            </a:xfrm>
            <a:custGeom>
              <a:avLst/>
              <a:gdLst/>
              <a:ahLst/>
              <a:cxnLst/>
              <a:rect l="l" t="t" r="r" b="b"/>
              <a:pathLst>
                <a:path w="2719599" h="918208">
                  <a:moveTo>
                    <a:pt x="0" y="0"/>
                  </a:moveTo>
                  <a:lnTo>
                    <a:pt x="2719599" y="0"/>
                  </a:lnTo>
                  <a:lnTo>
                    <a:pt x="2719599" y="918208"/>
                  </a:lnTo>
                  <a:lnTo>
                    <a:pt x="0" y="918208"/>
                  </a:lnTo>
                  <a:lnTo>
                    <a:pt x="0" y="0"/>
                  </a:lnTo>
                  <a:close/>
                </a:path>
              </a:pathLst>
            </a:custGeom>
            <a:blipFill>
              <a:blip r:embed="rId8"/>
              <a:stretch>
                <a:fillRect t="-149" b="-149"/>
              </a:stretch>
            </a:blipFill>
          </p:spPr>
          <p:txBody>
            <a:bodyPr/>
            <a:lstStyle/>
            <a:p>
              <a:endParaRPr lang="en-AU" dirty="0"/>
            </a:p>
          </p:txBody>
        </p:sp>
        <p:sp>
          <p:nvSpPr>
            <p:cNvPr id="22" name="Freeform 22"/>
            <p:cNvSpPr/>
            <p:nvPr/>
          </p:nvSpPr>
          <p:spPr>
            <a:xfrm>
              <a:off x="2367682" y="308894"/>
              <a:ext cx="274592" cy="275021"/>
            </a:xfrm>
            <a:custGeom>
              <a:avLst/>
              <a:gdLst/>
              <a:ahLst/>
              <a:cxnLst/>
              <a:rect l="l" t="t" r="r" b="b"/>
              <a:pathLst>
                <a:path w="274592" h="275021">
                  <a:moveTo>
                    <a:pt x="0" y="0"/>
                  </a:moveTo>
                  <a:lnTo>
                    <a:pt x="274592" y="0"/>
                  </a:lnTo>
                  <a:lnTo>
                    <a:pt x="274592" y="275020"/>
                  </a:lnTo>
                  <a:lnTo>
                    <a:pt x="0" y="275020"/>
                  </a:lnTo>
                  <a:lnTo>
                    <a:pt x="0" y="0"/>
                  </a:lnTo>
                  <a:close/>
                </a:path>
              </a:pathLst>
            </a:custGeom>
            <a:blipFill>
              <a:blip r:embed="rId7"/>
              <a:stretch>
                <a:fillRect l="-859456" t="-110601" b="-120217"/>
              </a:stretch>
            </a:blipFill>
          </p:spPr>
          <p:txBody>
            <a:bodyPr/>
            <a:lstStyle/>
            <a:p>
              <a:endParaRPr lang="en-AU"/>
            </a:p>
          </p:txBody>
        </p:sp>
      </p:grpSp>
      <p:sp>
        <p:nvSpPr>
          <p:cNvPr id="23" name="Freeform 23"/>
          <p:cNvSpPr/>
          <p:nvPr/>
        </p:nvSpPr>
        <p:spPr>
          <a:xfrm>
            <a:off x="10119624" y="5273270"/>
            <a:ext cx="1315142" cy="459104"/>
          </a:xfrm>
          <a:custGeom>
            <a:avLst/>
            <a:gdLst/>
            <a:ahLst/>
            <a:cxnLst/>
            <a:rect l="l" t="t" r="r" b="b"/>
            <a:pathLst>
              <a:path w="1972713" h="688656">
                <a:moveTo>
                  <a:pt x="0" y="0"/>
                </a:moveTo>
                <a:lnTo>
                  <a:pt x="1972713" y="0"/>
                </a:lnTo>
                <a:lnTo>
                  <a:pt x="1972713" y="688656"/>
                </a:lnTo>
                <a:lnTo>
                  <a:pt x="0" y="6886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24" name="TextBox 24"/>
          <p:cNvSpPr txBox="1"/>
          <p:nvPr/>
        </p:nvSpPr>
        <p:spPr>
          <a:xfrm>
            <a:off x="685801" y="476186"/>
            <a:ext cx="6385511" cy="674031"/>
          </a:xfrm>
          <a:prstGeom prst="rect">
            <a:avLst/>
          </a:prstGeom>
        </p:spPr>
        <p:txBody>
          <a:bodyPr lIns="0" tIns="0" rIns="0" bIns="0" rtlCol="0" anchor="t">
            <a:spAutoFit/>
          </a:bodyPr>
          <a:lstStyle/>
          <a:p>
            <a:pPr>
              <a:lnSpc>
                <a:spcPts val="5600"/>
              </a:lnSpc>
            </a:pPr>
            <a:r>
              <a:rPr lang="en-US" sz="4000" dirty="0">
                <a:solidFill>
                  <a:srgbClr val="1DCECE"/>
                </a:solidFill>
                <a:latin typeface="Canva Sans"/>
                <a:ea typeface="Canva Sans"/>
                <a:cs typeface="Canva Sans"/>
                <a:sym typeface="Canva Sans"/>
              </a:rPr>
              <a:t>Our membership</a:t>
            </a:r>
          </a:p>
        </p:txBody>
      </p:sp>
      <p:sp>
        <p:nvSpPr>
          <p:cNvPr id="25" name="TextBox 25"/>
          <p:cNvSpPr txBox="1"/>
          <p:nvPr/>
        </p:nvSpPr>
        <p:spPr>
          <a:xfrm>
            <a:off x="9424008" y="2412010"/>
            <a:ext cx="346721" cy="204158"/>
          </a:xfrm>
          <a:prstGeom prst="rect">
            <a:avLst/>
          </a:prstGeom>
        </p:spPr>
        <p:txBody>
          <a:bodyPr wrap="square" lIns="0" tIns="0" rIns="0" bIns="0" rtlCol="0" anchor="t">
            <a:spAutoFit/>
          </a:bodyPr>
          <a:lstStyle/>
          <a:p>
            <a:pPr algn="ctr">
              <a:lnSpc>
                <a:spcPts val="1680"/>
              </a:lnSpc>
            </a:pPr>
            <a:r>
              <a:rPr lang="en-US" sz="1200" dirty="0">
                <a:solidFill>
                  <a:srgbClr val="00263B"/>
                </a:solidFill>
                <a:latin typeface="Canva Sans"/>
                <a:ea typeface="Canva Sans"/>
                <a:cs typeface="Canva Sans"/>
                <a:sym typeface="Canva Sans"/>
              </a:rPr>
              <a:t>5%  </a:t>
            </a:r>
          </a:p>
        </p:txBody>
      </p:sp>
      <p:sp>
        <p:nvSpPr>
          <p:cNvPr id="26" name="TextBox 26"/>
          <p:cNvSpPr txBox="1"/>
          <p:nvPr/>
        </p:nvSpPr>
        <p:spPr>
          <a:xfrm>
            <a:off x="9770729" y="2238517"/>
            <a:ext cx="220861" cy="204158"/>
          </a:xfrm>
          <a:prstGeom prst="rect">
            <a:avLst/>
          </a:prstGeom>
        </p:spPr>
        <p:txBody>
          <a:bodyPr lIns="0" tIns="0" rIns="0" bIns="0" rtlCol="0" anchor="t">
            <a:spAutoFit/>
          </a:bodyPr>
          <a:lstStyle/>
          <a:p>
            <a:pPr algn="ctr">
              <a:lnSpc>
                <a:spcPts val="1680"/>
              </a:lnSpc>
            </a:pPr>
            <a:r>
              <a:rPr lang="en-US" sz="1200" dirty="0">
                <a:solidFill>
                  <a:srgbClr val="00263B"/>
                </a:solidFill>
                <a:latin typeface="Canva Sans"/>
                <a:ea typeface="Canva Sans"/>
                <a:cs typeface="Canva Sans"/>
                <a:sym typeface="Canva Sans"/>
              </a:rPr>
              <a:t>4%</a:t>
            </a:r>
          </a:p>
        </p:txBody>
      </p:sp>
      <p:sp>
        <p:nvSpPr>
          <p:cNvPr id="27" name="Freeform 27"/>
          <p:cNvSpPr/>
          <p:nvPr/>
        </p:nvSpPr>
        <p:spPr>
          <a:xfrm>
            <a:off x="11251960" y="431560"/>
            <a:ext cx="508480" cy="508480"/>
          </a:xfrm>
          <a:custGeom>
            <a:avLst/>
            <a:gdLst/>
            <a:ahLst/>
            <a:cxnLst/>
            <a:rect l="l" t="t" r="r" b="b"/>
            <a:pathLst>
              <a:path w="762720" h="762720">
                <a:moveTo>
                  <a:pt x="0" y="0"/>
                </a:moveTo>
                <a:lnTo>
                  <a:pt x="762720" y="0"/>
                </a:lnTo>
                <a:lnTo>
                  <a:pt x="762720" y="762720"/>
                </a:lnTo>
                <a:lnTo>
                  <a:pt x="0" y="762720"/>
                </a:lnTo>
                <a:lnTo>
                  <a:pt x="0" y="0"/>
                </a:lnTo>
                <a:close/>
              </a:path>
            </a:pathLst>
          </a:custGeom>
          <a:blipFill>
            <a:blip r:embed="rId11"/>
            <a:stretch>
              <a:fillRect/>
            </a:stretch>
          </a:blipFill>
        </p:spPr>
        <p:txBody>
          <a:bodyPr/>
          <a:lstStyle/>
          <a:p>
            <a:endParaRPr lang="en-AU"/>
          </a:p>
        </p:txBody>
      </p:sp>
      <p:sp>
        <p:nvSpPr>
          <p:cNvPr id="28" name="Rectangle 27">
            <a:extLst>
              <a:ext uri="{FF2B5EF4-FFF2-40B4-BE49-F238E27FC236}">
                <a16:creationId xmlns:a16="http://schemas.microsoft.com/office/drawing/2014/main" id="{FA7100B1-EA80-2938-82D1-8DC77415859C}"/>
              </a:ext>
            </a:extLst>
          </p:cNvPr>
          <p:cNvSpPr/>
          <p:nvPr/>
        </p:nvSpPr>
        <p:spPr>
          <a:xfrm>
            <a:off x="1119677" y="4852765"/>
            <a:ext cx="2523809" cy="183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AU" sz="1200" dirty="0">
                <a:latin typeface="Calibri (MS)"/>
                <a:cs typeface="Calibri" panose="020F0502020204030204" pitchFamily="34" charset="0"/>
              </a:rPr>
              <a:t>776 CSS Contributors </a:t>
            </a:r>
            <a:endParaRPr lang="en-AU" sz="1200" dirty="0">
              <a:latin typeface="Calibri (MS)"/>
            </a:endParaRPr>
          </a:p>
        </p:txBody>
      </p:sp>
      <p:sp>
        <p:nvSpPr>
          <p:cNvPr id="30" name="Rectangle 29">
            <a:extLst>
              <a:ext uri="{FF2B5EF4-FFF2-40B4-BE49-F238E27FC236}">
                <a16:creationId xmlns:a16="http://schemas.microsoft.com/office/drawing/2014/main" id="{55D76F3E-3739-B91D-BADA-99EBCA4A9C1F}"/>
              </a:ext>
            </a:extLst>
          </p:cNvPr>
          <p:cNvSpPr/>
          <p:nvPr/>
        </p:nvSpPr>
        <p:spPr>
          <a:xfrm>
            <a:off x="4894730" y="4852764"/>
            <a:ext cx="2891980" cy="1955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AU" sz="1200" dirty="0">
                <a:latin typeface="Calibri (MS)"/>
              </a:rPr>
              <a:t>48,660 PSS Contributors </a:t>
            </a:r>
          </a:p>
        </p:txBody>
      </p:sp>
      <p:sp>
        <p:nvSpPr>
          <p:cNvPr id="31" name="Rectangle 30">
            <a:extLst>
              <a:ext uri="{FF2B5EF4-FFF2-40B4-BE49-F238E27FC236}">
                <a16:creationId xmlns:a16="http://schemas.microsoft.com/office/drawing/2014/main" id="{670B86DB-A00A-DEF8-42D1-B017DCBC746D}"/>
              </a:ext>
            </a:extLst>
          </p:cNvPr>
          <p:cNvSpPr/>
          <p:nvPr/>
        </p:nvSpPr>
        <p:spPr>
          <a:xfrm>
            <a:off x="9251576" y="4786752"/>
            <a:ext cx="2480054" cy="183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AU" sz="1200" dirty="0">
                <a:latin typeface="Calibri (MS)"/>
              </a:rPr>
              <a:t>129,000 </a:t>
            </a:r>
            <a:r>
              <a:rPr lang="en-AU" sz="1200" dirty="0" err="1">
                <a:latin typeface="Calibri (MS)"/>
              </a:rPr>
              <a:t>PSSap</a:t>
            </a:r>
            <a:r>
              <a:rPr lang="en-AU" sz="1200" dirty="0">
                <a:latin typeface="Calibri (MS)"/>
              </a:rPr>
              <a:t> Contributors</a:t>
            </a:r>
          </a:p>
        </p:txBody>
      </p:sp>
      <p:sp>
        <p:nvSpPr>
          <p:cNvPr id="32" name="Rectangle 31">
            <a:extLst>
              <a:ext uri="{FF2B5EF4-FFF2-40B4-BE49-F238E27FC236}">
                <a16:creationId xmlns:a16="http://schemas.microsoft.com/office/drawing/2014/main" id="{5F4CDC45-BB84-EB5A-401F-04B9FC09E555}"/>
              </a:ext>
            </a:extLst>
          </p:cNvPr>
          <p:cNvSpPr/>
          <p:nvPr/>
        </p:nvSpPr>
        <p:spPr>
          <a:xfrm>
            <a:off x="9251576" y="5007902"/>
            <a:ext cx="2508864" cy="1835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AU" sz="1200" dirty="0">
                <a:latin typeface="Calibri (MS)"/>
              </a:rPr>
              <a:t>35,000 ADF Contributors</a:t>
            </a:r>
          </a:p>
        </p:txBody>
      </p:sp>
      <p:sp>
        <p:nvSpPr>
          <p:cNvPr id="29" name="TextBox 28">
            <a:extLst>
              <a:ext uri="{FF2B5EF4-FFF2-40B4-BE49-F238E27FC236}">
                <a16:creationId xmlns:a16="http://schemas.microsoft.com/office/drawing/2014/main" id="{42532AF2-5B11-C381-26F1-DC2863BEBCF9}"/>
              </a:ext>
            </a:extLst>
          </p:cNvPr>
          <p:cNvSpPr txBox="1"/>
          <p:nvPr/>
        </p:nvSpPr>
        <p:spPr>
          <a:xfrm>
            <a:off x="9692060" y="2289796"/>
            <a:ext cx="78669" cy="249684"/>
          </a:xfrm>
          <a:prstGeom prst="rect">
            <a:avLst/>
          </a:prstGeom>
        </p:spPr>
        <p:txBody>
          <a:bodyPr wrap="square" lIns="0" tIns="0" rIns="0" bIns="0" rtlCol="0" anchor="t">
            <a:spAutoFit/>
          </a:bodyPr>
          <a:lstStyle/>
          <a:p>
            <a:pPr algn="ctr">
              <a:lnSpc>
                <a:spcPts val="1046"/>
              </a:lnSpc>
            </a:pPr>
            <a:r>
              <a:rPr lang="en-US" sz="747" dirty="0">
                <a:solidFill>
                  <a:srgbClr val="000000"/>
                </a:solidFill>
                <a:latin typeface="Canva Sans"/>
                <a:ea typeface="Canva Sans"/>
                <a:cs typeface="Canva Sans"/>
                <a:sym typeface="Canva Sans"/>
              </a:rPr>
              <a:t>2%</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038170">
            <a:off x="5497479" y="-2652535"/>
            <a:ext cx="8262873" cy="11678972"/>
          </a:xfrm>
          <a:custGeom>
            <a:avLst/>
            <a:gdLst/>
            <a:ahLst/>
            <a:cxnLst/>
            <a:rect l="l" t="t" r="r" b="b"/>
            <a:pathLst>
              <a:path w="12394309" h="17518458">
                <a:moveTo>
                  <a:pt x="0" y="0"/>
                </a:moveTo>
                <a:lnTo>
                  <a:pt x="12394308" y="0"/>
                </a:lnTo>
                <a:lnTo>
                  <a:pt x="12394308" y="17518457"/>
                </a:lnTo>
                <a:lnTo>
                  <a:pt x="0" y="17518457"/>
                </a:lnTo>
                <a:lnTo>
                  <a:pt x="0" y="0"/>
                </a:lnTo>
                <a:close/>
              </a:path>
            </a:pathLst>
          </a:custGeom>
          <a:blipFill>
            <a:blip r:embed="rId3">
              <a:alphaModFix amt="60000"/>
            </a:blip>
            <a:stretch>
              <a:fillRect/>
            </a:stretch>
          </a:blipFill>
        </p:spPr>
        <p:txBody>
          <a:bodyPr/>
          <a:lstStyle/>
          <a:p>
            <a:endParaRPr lang="en-AU" sz="1200"/>
          </a:p>
        </p:txBody>
      </p:sp>
      <p:grpSp>
        <p:nvGrpSpPr>
          <p:cNvPr id="3" name="Group 3"/>
          <p:cNvGrpSpPr/>
          <p:nvPr/>
        </p:nvGrpSpPr>
        <p:grpSpPr>
          <a:xfrm>
            <a:off x="8854486" y="5876725"/>
            <a:ext cx="320875" cy="320875"/>
            <a:chOff x="0" y="0"/>
            <a:chExt cx="641749" cy="641749"/>
          </a:xfrm>
        </p:grpSpPr>
        <p:grpSp>
          <p:nvGrpSpPr>
            <p:cNvPr id="4" name="Group 4"/>
            <p:cNvGrpSpPr/>
            <p:nvPr/>
          </p:nvGrpSpPr>
          <p:grpSpPr>
            <a:xfrm>
              <a:off x="0" y="0"/>
              <a:ext cx="641749" cy="64174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BCC1"/>
              </a:solidFill>
              <a:ln cap="sq">
                <a:noFill/>
                <a:prstDash val="solid"/>
                <a:miter/>
              </a:ln>
            </p:spPr>
            <p:txBody>
              <a:bodyPr/>
              <a:lstStyle/>
              <a:p>
                <a:endParaRPr lang="en-AU" sz="1200"/>
              </a:p>
            </p:txBody>
          </p:sp>
          <p:sp>
            <p:nvSpPr>
              <p:cNvPr id="6" name="TextBox 6"/>
              <p:cNvSpPr txBox="1"/>
              <p:nvPr/>
            </p:nvSpPr>
            <p:spPr>
              <a:xfrm>
                <a:off x="76200" y="-19050"/>
                <a:ext cx="660400" cy="755650"/>
              </a:xfrm>
              <a:prstGeom prst="rect">
                <a:avLst/>
              </a:prstGeom>
            </p:spPr>
            <p:txBody>
              <a:bodyPr lIns="26966" tIns="26966" rIns="26966" bIns="26966" rtlCol="0" anchor="ctr"/>
              <a:lstStyle/>
              <a:p>
                <a:pPr algn="ctr">
                  <a:lnSpc>
                    <a:spcPts val="2146"/>
                  </a:lnSpc>
                </a:pPr>
                <a:endParaRPr sz="1200"/>
              </a:p>
            </p:txBody>
          </p:sp>
        </p:grpSp>
        <p:sp>
          <p:nvSpPr>
            <p:cNvPr id="7" name="Freeform 7"/>
            <p:cNvSpPr/>
            <p:nvPr/>
          </p:nvSpPr>
          <p:spPr>
            <a:xfrm>
              <a:off x="166638" y="166638"/>
              <a:ext cx="308474" cy="308474"/>
            </a:xfrm>
            <a:custGeom>
              <a:avLst/>
              <a:gdLst/>
              <a:ahLst/>
              <a:cxnLst/>
              <a:rect l="l" t="t" r="r" b="b"/>
              <a:pathLst>
                <a:path w="308474" h="308474">
                  <a:moveTo>
                    <a:pt x="0" y="0"/>
                  </a:moveTo>
                  <a:lnTo>
                    <a:pt x="308473" y="0"/>
                  </a:lnTo>
                  <a:lnTo>
                    <a:pt x="308473" y="308473"/>
                  </a:lnTo>
                  <a:lnTo>
                    <a:pt x="0" y="3084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grpSp>
      <p:sp>
        <p:nvSpPr>
          <p:cNvPr id="8" name="Freeform 8"/>
          <p:cNvSpPr/>
          <p:nvPr/>
        </p:nvSpPr>
        <p:spPr>
          <a:xfrm>
            <a:off x="5790400" y="1217615"/>
            <a:ext cx="10063179" cy="4531649"/>
          </a:xfrm>
          <a:custGeom>
            <a:avLst/>
            <a:gdLst/>
            <a:ahLst/>
            <a:cxnLst/>
            <a:rect l="l" t="t" r="r" b="b"/>
            <a:pathLst>
              <a:path w="15094769" h="6797474">
                <a:moveTo>
                  <a:pt x="0" y="0"/>
                </a:moveTo>
                <a:lnTo>
                  <a:pt x="15094770" y="0"/>
                </a:lnTo>
                <a:lnTo>
                  <a:pt x="15094770" y="6797474"/>
                </a:lnTo>
                <a:lnTo>
                  <a:pt x="0" y="6797474"/>
                </a:lnTo>
                <a:lnTo>
                  <a:pt x="0" y="0"/>
                </a:lnTo>
                <a:close/>
              </a:path>
            </a:pathLst>
          </a:custGeom>
          <a:blipFill>
            <a:blip r:embed="rId6"/>
            <a:stretch>
              <a:fillRect l="-171"/>
            </a:stretch>
          </a:blipFill>
          <a:ln w="19050" cap="sq">
            <a:solidFill>
              <a:srgbClr val="C9D1D8"/>
            </a:solidFill>
            <a:prstDash val="solid"/>
            <a:miter/>
          </a:ln>
        </p:spPr>
        <p:txBody>
          <a:bodyPr/>
          <a:lstStyle/>
          <a:p>
            <a:endParaRPr lang="en-AU" sz="1200"/>
          </a:p>
        </p:txBody>
      </p:sp>
      <p:grpSp>
        <p:nvGrpSpPr>
          <p:cNvPr id="9" name="Group 9"/>
          <p:cNvGrpSpPr/>
          <p:nvPr/>
        </p:nvGrpSpPr>
        <p:grpSpPr>
          <a:xfrm>
            <a:off x="685800" y="1217615"/>
            <a:ext cx="546535" cy="54653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DCECE"/>
              </a:solidFill>
              <a:prstDash val="solid"/>
              <a:miter/>
            </a:ln>
          </p:spPr>
          <p:txBody>
            <a:bodyPr/>
            <a:lstStyle/>
            <a:p>
              <a:endParaRPr lang="en-AU" sz="1200"/>
            </a:p>
          </p:txBody>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2" name="TextBox 12"/>
          <p:cNvSpPr txBox="1"/>
          <p:nvPr/>
        </p:nvSpPr>
        <p:spPr>
          <a:xfrm>
            <a:off x="1508359" y="1277522"/>
            <a:ext cx="2742528" cy="461665"/>
          </a:xfrm>
          <a:prstGeom prst="rect">
            <a:avLst/>
          </a:prstGeom>
        </p:spPr>
        <p:txBody>
          <a:bodyPr lIns="0" tIns="0" rIns="0" bIns="0" rtlCol="0" anchor="t">
            <a:spAutoFit/>
          </a:bodyPr>
          <a:lstStyle/>
          <a:p>
            <a:pPr>
              <a:lnSpc>
                <a:spcPts val="1760"/>
              </a:lnSpc>
            </a:pPr>
            <a:r>
              <a:rPr lang="en-US" sz="1600" dirty="0">
                <a:solidFill>
                  <a:schemeClr val="accent1"/>
                </a:solidFill>
                <a:latin typeface="Canva Sans"/>
                <a:ea typeface="Canva Sans"/>
                <a:cs typeface="Canva Sans"/>
                <a:sym typeface="Canva Sans"/>
              </a:rPr>
              <a:t>Employee Tax File Number is the best identifier.</a:t>
            </a:r>
          </a:p>
        </p:txBody>
      </p:sp>
      <p:sp>
        <p:nvSpPr>
          <p:cNvPr id="13" name="TextBox 13"/>
          <p:cNvSpPr txBox="1"/>
          <p:nvPr/>
        </p:nvSpPr>
        <p:spPr>
          <a:xfrm>
            <a:off x="1508359" y="2150769"/>
            <a:ext cx="2282995" cy="461665"/>
          </a:xfrm>
          <a:prstGeom prst="rect">
            <a:avLst/>
          </a:prstGeom>
        </p:spPr>
        <p:txBody>
          <a:bodyPr lIns="0" tIns="0" rIns="0" bIns="0" rtlCol="0" anchor="t">
            <a:spAutoFit/>
          </a:bodyPr>
          <a:lstStyle/>
          <a:p>
            <a:pPr>
              <a:lnSpc>
                <a:spcPts val="1760"/>
              </a:lnSpc>
            </a:pPr>
            <a:r>
              <a:rPr lang="en-US" sz="1600" dirty="0">
                <a:solidFill>
                  <a:schemeClr val="accent1"/>
                </a:solidFill>
                <a:latin typeface="Canva Sans"/>
                <a:ea typeface="Canva Sans"/>
                <a:cs typeface="Canva Sans"/>
                <a:sym typeface="Canva Sans"/>
              </a:rPr>
              <a:t>Surname, Given name &amp; DOB.</a:t>
            </a:r>
          </a:p>
        </p:txBody>
      </p:sp>
      <p:sp>
        <p:nvSpPr>
          <p:cNvPr id="14" name="TextBox 14"/>
          <p:cNvSpPr txBox="1"/>
          <p:nvPr/>
        </p:nvSpPr>
        <p:spPr>
          <a:xfrm>
            <a:off x="1508359" y="3021989"/>
            <a:ext cx="2282995" cy="461665"/>
          </a:xfrm>
          <a:prstGeom prst="rect">
            <a:avLst/>
          </a:prstGeom>
        </p:spPr>
        <p:txBody>
          <a:bodyPr lIns="0" tIns="0" rIns="0" bIns="0" rtlCol="0" anchor="t">
            <a:spAutoFit/>
          </a:bodyPr>
          <a:lstStyle/>
          <a:p>
            <a:pPr>
              <a:lnSpc>
                <a:spcPts val="1760"/>
              </a:lnSpc>
            </a:pPr>
            <a:r>
              <a:rPr lang="en-US" sz="1600" dirty="0">
                <a:solidFill>
                  <a:schemeClr val="accent1"/>
                </a:solidFill>
                <a:latin typeface="Canva Sans"/>
                <a:ea typeface="Canva Sans"/>
                <a:cs typeface="Canva Sans"/>
                <a:sym typeface="Canva Sans"/>
              </a:rPr>
              <a:t>Ensure you select the right person.</a:t>
            </a:r>
          </a:p>
        </p:txBody>
      </p:sp>
      <p:sp>
        <p:nvSpPr>
          <p:cNvPr id="15" name="TextBox 15"/>
          <p:cNvSpPr txBox="1"/>
          <p:nvPr/>
        </p:nvSpPr>
        <p:spPr>
          <a:xfrm>
            <a:off x="766616" y="4482351"/>
            <a:ext cx="3590231" cy="1291187"/>
          </a:xfrm>
          <a:prstGeom prst="rect">
            <a:avLst/>
          </a:prstGeom>
        </p:spPr>
        <p:txBody>
          <a:bodyPr wrap="square" lIns="0" tIns="0" rIns="0" bIns="0" rtlCol="0" anchor="t">
            <a:spAutoFit/>
          </a:bodyPr>
          <a:lstStyle/>
          <a:p>
            <a:pPr marL="0" lvl="0" indent="0" algn="l">
              <a:spcBef>
                <a:spcPct val="0"/>
              </a:spcBef>
            </a:pPr>
            <a:r>
              <a:rPr lang="en-US" sz="1200" dirty="0">
                <a:solidFill>
                  <a:schemeClr val="accent1"/>
                </a:solidFill>
                <a:latin typeface="Canva Sans Medium"/>
                <a:ea typeface="Canva Sans Medium"/>
                <a:cs typeface="Canva Sans Medium"/>
                <a:sym typeface="Canva Sans Medium"/>
              </a:rPr>
              <a:t>Accidentally </a:t>
            </a:r>
            <a:r>
              <a:rPr lang="en-US" sz="1200" b="1" dirty="0">
                <a:solidFill>
                  <a:schemeClr val="accent1"/>
                </a:solidFill>
                <a:latin typeface="Canva Sans Medium"/>
                <a:ea typeface="Canva Sans Medium"/>
                <a:cs typeface="Canva Sans Medium"/>
                <a:sym typeface="Canva Sans Medium"/>
              </a:rPr>
              <a:t>joining an employee to the incorrect scheme</a:t>
            </a:r>
            <a:r>
              <a:rPr lang="en-US" sz="1200" dirty="0">
                <a:solidFill>
                  <a:schemeClr val="accent1"/>
                </a:solidFill>
                <a:latin typeface="Canva Sans Medium"/>
                <a:ea typeface="Canva Sans Medium"/>
                <a:cs typeface="Canva Sans Medium"/>
                <a:sym typeface="Canva Sans Medium"/>
              </a:rPr>
              <a:t> </a:t>
            </a:r>
            <a:r>
              <a:rPr lang="en-US" sz="1200" u="none" strike="noStrike" dirty="0">
                <a:solidFill>
                  <a:schemeClr val="accent1"/>
                </a:solidFill>
                <a:latin typeface="Canva Sans Medium"/>
                <a:ea typeface="Canva Sans Medium"/>
                <a:cs typeface="Canva Sans Medium"/>
                <a:sym typeface="Canva Sans Medium"/>
              </a:rPr>
              <a:t>could result in </a:t>
            </a:r>
            <a:r>
              <a:rPr lang="en-US" sz="1200" b="1" u="none" strike="noStrike" dirty="0">
                <a:solidFill>
                  <a:schemeClr val="accent1"/>
                </a:solidFill>
                <a:latin typeface="Canva Sans Medium"/>
                <a:ea typeface="Canva Sans Medium"/>
                <a:cs typeface="Canva Sans Medium"/>
                <a:sym typeface="Canva Sans Medium"/>
              </a:rPr>
              <a:t>financial consequences </a:t>
            </a:r>
            <a:r>
              <a:rPr lang="en-US" sz="1200" u="none" strike="noStrike" dirty="0">
                <a:solidFill>
                  <a:schemeClr val="accent1"/>
                </a:solidFill>
                <a:latin typeface="Canva Sans Medium"/>
                <a:ea typeface="Canva Sans Medium"/>
                <a:cs typeface="Canva Sans Medium"/>
                <a:sym typeface="Canva Sans Medium"/>
              </a:rPr>
              <a:t>for the employee, and the employer</a:t>
            </a:r>
            <a:r>
              <a:rPr lang="en-US" sz="1200" b="1" u="none" strike="noStrike" dirty="0">
                <a:solidFill>
                  <a:schemeClr val="accent1"/>
                </a:solidFill>
                <a:latin typeface="Canva Sans Medium"/>
                <a:ea typeface="Canva Sans Medium"/>
                <a:cs typeface="Canva Sans Medium"/>
                <a:sym typeface="Canva Sans Medium"/>
              </a:rPr>
              <a:t>.</a:t>
            </a:r>
          </a:p>
          <a:p>
            <a:pPr marL="0" lvl="0" indent="0" algn="l">
              <a:lnSpc>
                <a:spcPts val="2538"/>
              </a:lnSpc>
              <a:spcBef>
                <a:spcPct val="0"/>
              </a:spcBef>
            </a:pPr>
            <a:endParaRPr lang="en-US" sz="1200" b="1" u="none" strike="noStrike" dirty="0">
              <a:solidFill>
                <a:schemeClr val="accent1"/>
              </a:solidFill>
              <a:latin typeface="Canva Sans Medium"/>
              <a:ea typeface="Canva Sans Medium"/>
              <a:cs typeface="Canva Sans Medium"/>
              <a:sym typeface="Canva Sans Medium"/>
            </a:endParaRPr>
          </a:p>
          <a:p>
            <a:pPr>
              <a:lnSpc>
                <a:spcPts val="1692"/>
              </a:lnSpc>
              <a:spcBef>
                <a:spcPct val="0"/>
              </a:spcBef>
            </a:pPr>
            <a:r>
              <a:rPr lang="en-US" sz="1200" b="1" dirty="0">
                <a:solidFill>
                  <a:schemeClr val="accent1"/>
                </a:solidFill>
                <a:latin typeface="Canva Sans Medium"/>
                <a:ea typeface="Canva Sans Medium"/>
                <a:cs typeface="Canva Sans Medium"/>
                <a:sym typeface="Canva Sans Medium"/>
              </a:rPr>
              <a:t>A good rule of thumb is to confirm eligibility for anyone born before 1 July 1990</a:t>
            </a:r>
            <a:r>
              <a:rPr lang="en-US" sz="1050" b="1" dirty="0">
                <a:solidFill>
                  <a:schemeClr val="accent1"/>
                </a:solidFill>
                <a:latin typeface="Canva Sans Medium"/>
                <a:ea typeface="Canva Sans Medium"/>
                <a:cs typeface="Canva Sans Medium"/>
                <a:sym typeface="Canva Sans Medium"/>
              </a:rPr>
              <a:t>.</a:t>
            </a:r>
          </a:p>
        </p:txBody>
      </p:sp>
      <p:sp>
        <p:nvSpPr>
          <p:cNvPr id="16" name="TextBox 16"/>
          <p:cNvSpPr txBox="1"/>
          <p:nvPr/>
        </p:nvSpPr>
        <p:spPr>
          <a:xfrm>
            <a:off x="9316740" y="5892383"/>
            <a:ext cx="2189460" cy="258276"/>
          </a:xfrm>
          <a:prstGeom prst="rect">
            <a:avLst/>
          </a:prstGeom>
        </p:spPr>
        <p:txBody>
          <a:bodyPr lIns="0" tIns="0" rIns="0" bIns="0" rtlCol="0" anchor="t">
            <a:spAutoFit/>
          </a:bodyPr>
          <a:lstStyle/>
          <a:p>
            <a:pPr algn="r">
              <a:lnSpc>
                <a:spcPts val="2239"/>
              </a:lnSpc>
            </a:pPr>
            <a:r>
              <a:rPr lang="en-US" sz="1599" u="sng">
                <a:solidFill>
                  <a:srgbClr val="FFFFFF"/>
                </a:solidFill>
                <a:latin typeface="Canva Sans"/>
                <a:ea typeface="Canva Sans"/>
                <a:cs typeface="Canva Sans"/>
                <a:sym typeface="Canva Sans"/>
                <a:hlinkClick r:id="rId7" tooltip="https://csc.gov.au/employers"/>
              </a:rPr>
              <a:t>csc.gov.au/employers </a:t>
            </a:r>
          </a:p>
        </p:txBody>
      </p:sp>
      <p:sp>
        <p:nvSpPr>
          <p:cNvPr id="17" name="TextBox 17"/>
          <p:cNvSpPr txBox="1"/>
          <p:nvPr/>
        </p:nvSpPr>
        <p:spPr>
          <a:xfrm>
            <a:off x="766616" y="1277522"/>
            <a:ext cx="397603" cy="410369"/>
          </a:xfrm>
          <a:prstGeom prst="rect">
            <a:avLst/>
          </a:prstGeom>
        </p:spPr>
        <p:txBody>
          <a:bodyPr lIns="0" tIns="0" rIns="0" bIns="0" rtlCol="0" anchor="t">
            <a:spAutoFit/>
          </a:bodyPr>
          <a:lstStyle/>
          <a:p>
            <a:pPr algn="ctr">
              <a:lnSpc>
                <a:spcPts val="3227"/>
              </a:lnSpc>
            </a:pPr>
            <a:r>
              <a:rPr lang="en-US" sz="2933">
                <a:solidFill>
                  <a:srgbClr val="1DCECE"/>
                </a:solidFill>
                <a:latin typeface="Canva Sans"/>
                <a:ea typeface="Canva Sans"/>
                <a:cs typeface="Canva Sans"/>
                <a:sym typeface="Canva Sans"/>
              </a:rPr>
              <a:t>1</a:t>
            </a:r>
          </a:p>
        </p:txBody>
      </p:sp>
      <p:grpSp>
        <p:nvGrpSpPr>
          <p:cNvPr id="18" name="Group 18"/>
          <p:cNvGrpSpPr/>
          <p:nvPr/>
        </p:nvGrpSpPr>
        <p:grpSpPr>
          <a:xfrm>
            <a:off x="685800" y="2090861"/>
            <a:ext cx="546535" cy="54653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DCECE"/>
              </a:solidFill>
              <a:prstDash val="solid"/>
              <a:miter/>
            </a:ln>
          </p:spPr>
          <p:txBody>
            <a:bodyPr/>
            <a:lstStyle/>
            <a:p>
              <a:endParaRPr lang="en-AU" sz="1200"/>
            </a:p>
          </p:txBody>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21" name="TextBox 21"/>
          <p:cNvSpPr txBox="1"/>
          <p:nvPr/>
        </p:nvSpPr>
        <p:spPr>
          <a:xfrm>
            <a:off x="760266" y="2150769"/>
            <a:ext cx="397603" cy="410369"/>
          </a:xfrm>
          <a:prstGeom prst="rect">
            <a:avLst/>
          </a:prstGeom>
        </p:spPr>
        <p:txBody>
          <a:bodyPr lIns="0" tIns="0" rIns="0" bIns="0" rtlCol="0" anchor="t">
            <a:spAutoFit/>
          </a:bodyPr>
          <a:lstStyle/>
          <a:p>
            <a:pPr algn="ctr">
              <a:lnSpc>
                <a:spcPts val="3227"/>
              </a:lnSpc>
            </a:pPr>
            <a:r>
              <a:rPr lang="en-US" sz="2933">
                <a:solidFill>
                  <a:srgbClr val="1DCECE"/>
                </a:solidFill>
                <a:latin typeface="Canva Sans"/>
                <a:ea typeface="Canva Sans"/>
                <a:cs typeface="Canva Sans"/>
                <a:sym typeface="Canva Sans"/>
              </a:rPr>
              <a:t>2</a:t>
            </a:r>
          </a:p>
        </p:txBody>
      </p:sp>
      <p:grpSp>
        <p:nvGrpSpPr>
          <p:cNvPr id="22" name="Group 22"/>
          <p:cNvGrpSpPr/>
          <p:nvPr/>
        </p:nvGrpSpPr>
        <p:grpSpPr>
          <a:xfrm>
            <a:off x="685800" y="2962081"/>
            <a:ext cx="546535" cy="54653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DCECE"/>
              </a:solidFill>
              <a:prstDash val="solid"/>
              <a:miter/>
            </a:ln>
          </p:spPr>
          <p:txBody>
            <a:bodyPr/>
            <a:lstStyle/>
            <a:p>
              <a:endParaRPr lang="en-AU" sz="1200"/>
            </a:p>
          </p:txBody>
        </p:sp>
        <p:sp>
          <p:nvSpPr>
            <p:cNvPr id="24" name="TextBox 2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25" name="TextBox 25"/>
          <p:cNvSpPr txBox="1"/>
          <p:nvPr/>
        </p:nvSpPr>
        <p:spPr>
          <a:xfrm>
            <a:off x="766616" y="3021989"/>
            <a:ext cx="397603" cy="410369"/>
          </a:xfrm>
          <a:prstGeom prst="rect">
            <a:avLst/>
          </a:prstGeom>
        </p:spPr>
        <p:txBody>
          <a:bodyPr lIns="0" tIns="0" rIns="0" bIns="0" rtlCol="0" anchor="t">
            <a:spAutoFit/>
          </a:bodyPr>
          <a:lstStyle/>
          <a:p>
            <a:pPr algn="ctr">
              <a:lnSpc>
                <a:spcPts val="3227"/>
              </a:lnSpc>
            </a:pPr>
            <a:r>
              <a:rPr lang="en-US" sz="2933">
                <a:solidFill>
                  <a:srgbClr val="1DCECE"/>
                </a:solidFill>
                <a:latin typeface="Canva Sans"/>
                <a:ea typeface="Canva Sans"/>
                <a:cs typeface="Canva Sans"/>
                <a:sym typeface="Canva Sans"/>
              </a:rPr>
              <a:t>3</a:t>
            </a:r>
          </a:p>
        </p:txBody>
      </p:sp>
      <p:sp>
        <p:nvSpPr>
          <p:cNvPr id="26" name="AutoShape 26"/>
          <p:cNvSpPr/>
          <p:nvPr/>
        </p:nvSpPr>
        <p:spPr>
          <a:xfrm>
            <a:off x="949542" y="1801675"/>
            <a:ext cx="0" cy="251660"/>
          </a:xfrm>
          <a:prstGeom prst="line">
            <a:avLst/>
          </a:prstGeom>
          <a:ln w="28575" cap="flat">
            <a:solidFill>
              <a:srgbClr val="E1CFAD"/>
            </a:solidFill>
            <a:prstDash val="solid"/>
            <a:headEnd type="none" w="sm" len="sm"/>
            <a:tailEnd type="none" w="sm" len="sm"/>
          </a:ln>
        </p:spPr>
        <p:txBody>
          <a:bodyPr/>
          <a:lstStyle/>
          <a:p>
            <a:endParaRPr lang="en-AU" sz="1200"/>
          </a:p>
        </p:txBody>
      </p:sp>
      <p:sp>
        <p:nvSpPr>
          <p:cNvPr id="27" name="AutoShape 27"/>
          <p:cNvSpPr/>
          <p:nvPr/>
        </p:nvSpPr>
        <p:spPr>
          <a:xfrm>
            <a:off x="940017" y="2675496"/>
            <a:ext cx="0" cy="251660"/>
          </a:xfrm>
          <a:prstGeom prst="line">
            <a:avLst/>
          </a:prstGeom>
          <a:ln w="28575" cap="flat">
            <a:solidFill>
              <a:srgbClr val="E1CFAD"/>
            </a:solidFill>
            <a:prstDash val="solid"/>
            <a:headEnd type="none" w="sm" len="sm"/>
            <a:tailEnd type="none" w="sm" len="sm"/>
          </a:ln>
        </p:spPr>
        <p:txBody>
          <a:bodyPr/>
          <a:lstStyle/>
          <a:p>
            <a:endParaRPr lang="en-AU" sz="1200"/>
          </a:p>
        </p:txBody>
      </p:sp>
      <p:sp>
        <p:nvSpPr>
          <p:cNvPr id="28" name="Freeform 28"/>
          <p:cNvSpPr/>
          <p:nvPr/>
        </p:nvSpPr>
        <p:spPr>
          <a:xfrm>
            <a:off x="11251960" y="431560"/>
            <a:ext cx="508480" cy="508480"/>
          </a:xfrm>
          <a:custGeom>
            <a:avLst/>
            <a:gdLst/>
            <a:ahLst/>
            <a:cxnLst/>
            <a:rect l="l" t="t" r="r" b="b"/>
            <a:pathLst>
              <a:path w="762720" h="762720">
                <a:moveTo>
                  <a:pt x="0" y="0"/>
                </a:moveTo>
                <a:lnTo>
                  <a:pt x="762720" y="0"/>
                </a:lnTo>
                <a:lnTo>
                  <a:pt x="762720" y="762720"/>
                </a:lnTo>
                <a:lnTo>
                  <a:pt x="0" y="762720"/>
                </a:lnTo>
                <a:lnTo>
                  <a:pt x="0" y="0"/>
                </a:lnTo>
                <a:close/>
              </a:path>
            </a:pathLst>
          </a:custGeom>
          <a:blipFill>
            <a:blip r:embed="rId8"/>
            <a:stretch>
              <a:fillRect/>
            </a:stretch>
          </a:blipFill>
        </p:spPr>
        <p:txBody>
          <a:bodyPr/>
          <a:lstStyle/>
          <a:p>
            <a:endParaRPr lang="en-AU" sz="1200"/>
          </a:p>
        </p:txBody>
      </p:sp>
      <p:sp>
        <p:nvSpPr>
          <p:cNvPr id="34" name="TextBox 33">
            <a:extLst>
              <a:ext uri="{FF2B5EF4-FFF2-40B4-BE49-F238E27FC236}">
                <a16:creationId xmlns:a16="http://schemas.microsoft.com/office/drawing/2014/main" id="{D52A4A9D-F900-BEE9-BE11-D32EFEED8D08}"/>
              </a:ext>
            </a:extLst>
          </p:cNvPr>
          <p:cNvSpPr txBox="1"/>
          <p:nvPr/>
        </p:nvSpPr>
        <p:spPr>
          <a:xfrm>
            <a:off x="431560" y="387699"/>
            <a:ext cx="8360228" cy="620619"/>
          </a:xfrm>
          <a:prstGeom prst="rect">
            <a:avLst/>
          </a:prstGeom>
          <a:noFill/>
        </p:spPr>
        <p:txBody>
          <a:bodyPr wrap="square">
            <a:spAutoFit/>
          </a:bodyPr>
          <a:lstStyle/>
          <a:p>
            <a:pPr>
              <a:lnSpc>
                <a:spcPts val="4400"/>
              </a:lnSpc>
            </a:pPr>
            <a:r>
              <a:rPr lang="en-US" sz="3600" dirty="0">
                <a:solidFill>
                  <a:srgbClr val="1DCECE"/>
                </a:solidFill>
                <a:latin typeface="Canva Sans"/>
                <a:ea typeface="Canva Sans"/>
                <a:cs typeface="Canva Sans"/>
                <a:sym typeface="Canva Sans"/>
              </a:rPr>
              <a:t>Scheme Eligibility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723901"/>
            <a:ext cx="4110985" cy="564257"/>
          </a:xfrm>
          <a:prstGeom prst="rect">
            <a:avLst/>
          </a:prstGeom>
        </p:spPr>
        <p:txBody>
          <a:bodyPr lIns="0" tIns="0" rIns="0" bIns="0" rtlCol="0" anchor="t">
            <a:spAutoFit/>
          </a:bodyPr>
          <a:lstStyle/>
          <a:p>
            <a:pPr>
              <a:lnSpc>
                <a:spcPts val="4400"/>
              </a:lnSpc>
            </a:pPr>
            <a:r>
              <a:rPr lang="en-US" sz="4000" dirty="0">
                <a:solidFill>
                  <a:srgbClr val="1DCECE"/>
                </a:solidFill>
                <a:latin typeface="Canva Sans"/>
                <a:ea typeface="Canva Sans"/>
                <a:cs typeface="Canva Sans"/>
                <a:sym typeface="Canva Sans"/>
              </a:rPr>
              <a:t>Eligibility</a:t>
            </a:r>
          </a:p>
        </p:txBody>
      </p:sp>
      <p:sp>
        <p:nvSpPr>
          <p:cNvPr id="3" name="TextBox 3"/>
          <p:cNvSpPr txBox="1"/>
          <p:nvPr/>
        </p:nvSpPr>
        <p:spPr>
          <a:xfrm>
            <a:off x="685800" y="2188304"/>
            <a:ext cx="2894025" cy="360740"/>
          </a:xfrm>
          <a:prstGeom prst="rect">
            <a:avLst/>
          </a:prstGeom>
        </p:spPr>
        <p:txBody>
          <a:bodyPr lIns="0" tIns="0" rIns="0" bIns="0" rtlCol="0" anchor="t">
            <a:spAutoFit/>
          </a:bodyPr>
          <a:lstStyle/>
          <a:p>
            <a:pPr>
              <a:lnSpc>
                <a:spcPts val="2987"/>
              </a:lnSpc>
            </a:pPr>
            <a:r>
              <a:rPr lang="en-US" sz="2133" b="1">
                <a:solidFill>
                  <a:srgbClr val="C6AA76"/>
                </a:solidFill>
                <a:latin typeface="Canva Sans Bold"/>
                <a:ea typeface="Canva Sans Bold"/>
                <a:cs typeface="Canva Sans Bold"/>
                <a:sym typeface="Canva Sans Bold"/>
              </a:rPr>
              <a:t>Factors</a:t>
            </a:r>
          </a:p>
        </p:txBody>
      </p:sp>
      <p:sp>
        <p:nvSpPr>
          <p:cNvPr id="4" name="TextBox 4"/>
          <p:cNvSpPr txBox="1"/>
          <p:nvPr/>
        </p:nvSpPr>
        <p:spPr>
          <a:xfrm>
            <a:off x="685800" y="2701295"/>
            <a:ext cx="3924674" cy="1730217"/>
          </a:xfrm>
          <a:prstGeom prst="rect">
            <a:avLst/>
          </a:prstGeom>
        </p:spPr>
        <p:txBody>
          <a:bodyPr lIns="0" tIns="0" rIns="0" bIns="0" rtlCol="0" anchor="t">
            <a:spAutoFit/>
          </a:bodyPr>
          <a:lstStyle/>
          <a:p>
            <a:pPr marL="171450" indent="-171450">
              <a:lnSpc>
                <a:spcPts val="1680"/>
              </a:lnSpc>
              <a:buFont typeface="Arial" panose="020B0604020202020204" pitchFamily="34" charset="0"/>
              <a:buChar char="•"/>
            </a:pPr>
            <a:r>
              <a:rPr lang="en-US" sz="1200" b="1" dirty="0">
                <a:solidFill>
                  <a:srgbClr val="00263B"/>
                </a:solidFill>
                <a:latin typeface="Canva Sans Medium"/>
                <a:ea typeface="Canva Sans Medium"/>
                <a:cs typeface="Canva Sans Medium"/>
                <a:sym typeface="Canva Sans Medium"/>
              </a:rPr>
              <a:t>Previous memberships</a:t>
            </a:r>
          </a:p>
          <a:p>
            <a:pPr marL="171450" indent="-171450">
              <a:lnSpc>
                <a:spcPts val="1680"/>
              </a:lnSpc>
              <a:buFont typeface="Arial" panose="020B0604020202020204" pitchFamily="34" charset="0"/>
              <a:buChar char="•"/>
            </a:pPr>
            <a:r>
              <a:rPr lang="en-US" sz="1200" b="1" dirty="0">
                <a:solidFill>
                  <a:srgbClr val="00263B"/>
                </a:solidFill>
                <a:latin typeface="Canva Sans Medium"/>
                <a:ea typeface="Canva Sans Medium"/>
                <a:cs typeface="Canva Sans Medium"/>
                <a:sym typeface="Canva Sans Medium"/>
              </a:rPr>
              <a:t>Super balance left in the fund</a:t>
            </a:r>
          </a:p>
          <a:p>
            <a:pPr marL="171450" indent="-171450">
              <a:lnSpc>
                <a:spcPts val="1680"/>
              </a:lnSpc>
              <a:buFont typeface="Arial" panose="020B0604020202020204" pitchFamily="34" charset="0"/>
              <a:buChar char="•"/>
            </a:pPr>
            <a:r>
              <a:rPr lang="en-US" sz="1200" b="1" dirty="0">
                <a:solidFill>
                  <a:srgbClr val="00263B"/>
                </a:solidFill>
                <a:latin typeface="Canva Sans Medium"/>
                <a:ea typeface="Canva Sans Medium"/>
                <a:cs typeface="Canva Sans Medium"/>
                <a:sym typeface="Canva Sans Medium"/>
              </a:rPr>
              <a:t>Employment conditions</a:t>
            </a:r>
          </a:p>
          <a:p>
            <a:pPr marL="171450" indent="-171450">
              <a:lnSpc>
                <a:spcPts val="1680"/>
              </a:lnSpc>
              <a:buFont typeface="Arial" panose="020B0604020202020204" pitchFamily="34" charset="0"/>
              <a:buChar char="•"/>
            </a:pPr>
            <a:endParaRPr lang="en-US" sz="1200" b="1" dirty="0">
              <a:solidFill>
                <a:srgbClr val="00263B"/>
              </a:solidFill>
              <a:latin typeface="Canva Sans Medium"/>
              <a:ea typeface="Canva Sans Medium"/>
              <a:cs typeface="Canva Sans Medium"/>
              <a:sym typeface="Canva Sans Medium"/>
            </a:endParaRPr>
          </a:p>
          <a:p>
            <a:pPr marL="171450" indent="-171450">
              <a:lnSpc>
                <a:spcPts val="1680"/>
              </a:lnSpc>
              <a:buFont typeface="Arial" panose="020B0604020202020204" pitchFamily="34" charset="0"/>
              <a:buChar char="•"/>
            </a:pPr>
            <a:r>
              <a:rPr lang="en-US" sz="1200" b="1" dirty="0">
                <a:solidFill>
                  <a:srgbClr val="00263B"/>
                </a:solidFill>
                <a:latin typeface="Canva Sans Medium"/>
                <a:ea typeface="Canva Sans Medium"/>
                <a:cs typeface="Canva Sans Medium"/>
                <a:sym typeface="Canva Sans Medium"/>
              </a:rPr>
              <a:t>A new employee may be able, or required to contribute to CSS, PSS or another fund </a:t>
            </a:r>
          </a:p>
          <a:p>
            <a:pPr marL="171450" indent="-171450">
              <a:lnSpc>
                <a:spcPts val="1680"/>
              </a:lnSpc>
              <a:buFont typeface="Arial" panose="020B0604020202020204" pitchFamily="34" charset="0"/>
              <a:buChar char="•"/>
            </a:pPr>
            <a:endParaRPr lang="en-US" sz="1200" b="1" dirty="0">
              <a:solidFill>
                <a:srgbClr val="00263B"/>
              </a:solidFill>
              <a:latin typeface="Canva Sans Medium"/>
              <a:ea typeface="Canva Sans Medium"/>
              <a:cs typeface="Canva Sans Medium"/>
              <a:sym typeface="Canva Sans Medium"/>
            </a:endParaRPr>
          </a:p>
          <a:p>
            <a:pPr marL="171450" indent="-171450">
              <a:lnSpc>
                <a:spcPts val="1680"/>
              </a:lnSpc>
              <a:buFont typeface="Arial" panose="020B0604020202020204" pitchFamily="34" charset="0"/>
              <a:buChar char="•"/>
            </a:pPr>
            <a:r>
              <a:rPr lang="en-US" sz="1200" b="1" dirty="0">
                <a:solidFill>
                  <a:srgbClr val="00263B"/>
                </a:solidFill>
                <a:latin typeface="Canva Sans Medium"/>
                <a:ea typeface="Canva Sans Medium"/>
                <a:cs typeface="Canva Sans Medium"/>
                <a:sym typeface="Canva Sans Medium"/>
              </a:rPr>
              <a:t>Part-time, full-time, casual, ongoing, non-ongoing</a:t>
            </a:r>
          </a:p>
        </p:txBody>
      </p:sp>
      <p:grpSp>
        <p:nvGrpSpPr>
          <p:cNvPr id="5" name="Group 5"/>
          <p:cNvGrpSpPr/>
          <p:nvPr/>
        </p:nvGrpSpPr>
        <p:grpSpPr>
          <a:xfrm>
            <a:off x="5844144" y="-4096101"/>
            <a:ext cx="8391902" cy="15728866"/>
            <a:chOff x="0" y="0"/>
            <a:chExt cx="433657" cy="812800"/>
          </a:xfrm>
        </p:grpSpPr>
        <p:sp>
          <p:nvSpPr>
            <p:cNvPr id="6" name="Freeform 6"/>
            <p:cNvSpPr/>
            <p:nvPr/>
          </p:nvSpPr>
          <p:spPr>
            <a:xfrm>
              <a:off x="0" y="0"/>
              <a:ext cx="433657" cy="812800"/>
            </a:xfrm>
            <a:custGeom>
              <a:avLst/>
              <a:gdLst/>
              <a:ahLst/>
              <a:cxnLst/>
              <a:rect l="l" t="t" r="r" b="b"/>
              <a:pathLst>
                <a:path w="433657" h="812800">
                  <a:moveTo>
                    <a:pt x="216829" y="0"/>
                  </a:moveTo>
                  <a:cubicBezTo>
                    <a:pt x="97078" y="0"/>
                    <a:pt x="0" y="181951"/>
                    <a:pt x="0" y="406400"/>
                  </a:cubicBezTo>
                  <a:cubicBezTo>
                    <a:pt x="0" y="630849"/>
                    <a:pt x="97078" y="812800"/>
                    <a:pt x="216829" y="812800"/>
                  </a:cubicBezTo>
                  <a:cubicBezTo>
                    <a:pt x="336580" y="812800"/>
                    <a:pt x="433657" y="630849"/>
                    <a:pt x="433657" y="406400"/>
                  </a:cubicBezTo>
                  <a:cubicBezTo>
                    <a:pt x="433657" y="181951"/>
                    <a:pt x="336580" y="0"/>
                    <a:pt x="216829" y="0"/>
                  </a:cubicBezTo>
                  <a:close/>
                </a:path>
              </a:pathLst>
            </a:custGeom>
            <a:solidFill>
              <a:srgbClr val="F8F8F8"/>
            </a:solidFill>
          </p:spPr>
          <p:txBody>
            <a:bodyPr/>
            <a:lstStyle/>
            <a:p>
              <a:endParaRPr lang="en-AU"/>
            </a:p>
          </p:txBody>
        </p:sp>
        <p:sp>
          <p:nvSpPr>
            <p:cNvPr id="7" name="TextBox 7"/>
            <p:cNvSpPr txBox="1"/>
            <p:nvPr/>
          </p:nvSpPr>
          <p:spPr>
            <a:xfrm>
              <a:off x="40655" y="-19050"/>
              <a:ext cx="352347" cy="755650"/>
            </a:xfrm>
            <a:prstGeom prst="rect">
              <a:avLst/>
            </a:prstGeom>
          </p:spPr>
          <p:txBody>
            <a:bodyPr lIns="33867" tIns="33867" rIns="33867" bIns="33867" rtlCol="0" anchor="ctr"/>
            <a:lstStyle/>
            <a:p>
              <a:pPr algn="ctr">
                <a:lnSpc>
                  <a:spcPts val="2146"/>
                </a:lnSpc>
              </a:pPr>
              <a:endParaRPr sz="1200"/>
            </a:p>
          </p:txBody>
        </p:sp>
      </p:grpSp>
      <p:grpSp>
        <p:nvGrpSpPr>
          <p:cNvPr id="8" name="Group 8"/>
          <p:cNvGrpSpPr/>
          <p:nvPr/>
        </p:nvGrpSpPr>
        <p:grpSpPr>
          <a:xfrm>
            <a:off x="7425021" y="2166753"/>
            <a:ext cx="546535" cy="54653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DCECE"/>
              </a:solidFill>
              <a:prstDash val="solid"/>
              <a:miter/>
            </a:ln>
          </p:spPr>
          <p:txBody>
            <a:bodyPr/>
            <a:lstStyle/>
            <a:p>
              <a:endParaRPr lang="en-AU"/>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1" name="TextBox 11"/>
          <p:cNvSpPr txBox="1"/>
          <p:nvPr/>
        </p:nvSpPr>
        <p:spPr>
          <a:xfrm>
            <a:off x="8238928" y="2320851"/>
            <a:ext cx="3013033" cy="230832"/>
          </a:xfrm>
          <a:prstGeom prst="rect">
            <a:avLst/>
          </a:prstGeom>
        </p:spPr>
        <p:txBody>
          <a:bodyPr lIns="0" tIns="0" rIns="0" bIns="0" rtlCol="0" anchor="t">
            <a:spAutoFit/>
          </a:bodyPr>
          <a:lstStyle/>
          <a:p>
            <a:pPr>
              <a:lnSpc>
                <a:spcPts val="1760"/>
              </a:lnSpc>
            </a:pPr>
            <a:r>
              <a:rPr lang="en-US" sz="1600" b="1">
                <a:solidFill>
                  <a:srgbClr val="00263B"/>
                </a:solidFill>
                <a:latin typeface="Canva Sans Medium"/>
                <a:ea typeface="Canva Sans Medium"/>
                <a:cs typeface="Canva Sans Medium"/>
                <a:sym typeface="Canva Sans Medium"/>
              </a:rPr>
              <a:t>No DB account found</a:t>
            </a:r>
          </a:p>
        </p:txBody>
      </p:sp>
      <p:sp>
        <p:nvSpPr>
          <p:cNvPr id="12" name="TextBox 12"/>
          <p:cNvSpPr txBox="1"/>
          <p:nvPr/>
        </p:nvSpPr>
        <p:spPr>
          <a:xfrm>
            <a:off x="7505837" y="2226661"/>
            <a:ext cx="397603" cy="410369"/>
          </a:xfrm>
          <a:prstGeom prst="rect">
            <a:avLst/>
          </a:prstGeom>
        </p:spPr>
        <p:txBody>
          <a:bodyPr lIns="0" tIns="0" rIns="0" bIns="0" rtlCol="0" anchor="t">
            <a:spAutoFit/>
          </a:bodyPr>
          <a:lstStyle/>
          <a:p>
            <a:pPr algn="ctr">
              <a:lnSpc>
                <a:spcPts val="3227"/>
              </a:lnSpc>
            </a:pPr>
            <a:r>
              <a:rPr lang="en-US" sz="2933">
                <a:solidFill>
                  <a:srgbClr val="1DCECE"/>
                </a:solidFill>
                <a:latin typeface="Canva Sans"/>
                <a:ea typeface="Canva Sans"/>
                <a:cs typeface="Canva Sans"/>
                <a:sym typeface="Canva Sans"/>
              </a:rPr>
              <a:t>1</a:t>
            </a:r>
          </a:p>
        </p:txBody>
      </p:sp>
      <p:grpSp>
        <p:nvGrpSpPr>
          <p:cNvPr id="13" name="Group 13"/>
          <p:cNvGrpSpPr/>
          <p:nvPr/>
        </p:nvGrpSpPr>
        <p:grpSpPr>
          <a:xfrm>
            <a:off x="7425021" y="3039999"/>
            <a:ext cx="546535" cy="54653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DCECE"/>
              </a:solidFill>
              <a:prstDash val="solid"/>
              <a:miter/>
            </a:ln>
          </p:spPr>
          <p:txBody>
            <a:bodyPr/>
            <a:lstStyle/>
            <a:p>
              <a:endParaRPr lang="en-AU"/>
            </a:p>
          </p:txBody>
        </p:sp>
        <p:sp>
          <p:nvSpPr>
            <p:cNvPr id="15" name="TextBox 15"/>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6" name="TextBox 16"/>
          <p:cNvSpPr txBox="1"/>
          <p:nvPr/>
        </p:nvSpPr>
        <p:spPr>
          <a:xfrm>
            <a:off x="7505837" y="3099907"/>
            <a:ext cx="397603" cy="410369"/>
          </a:xfrm>
          <a:prstGeom prst="rect">
            <a:avLst/>
          </a:prstGeom>
        </p:spPr>
        <p:txBody>
          <a:bodyPr lIns="0" tIns="0" rIns="0" bIns="0" rtlCol="0" anchor="t">
            <a:spAutoFit/>
          </a:bodyPr>
          <a:lstStyle/>
          <a:p>
            <a:pPr algn="ctr">
              <a:lnSpc>
                <a:spcPts val="3227"/>
              </a:lnSpc>
            </a:pPr>
            <a:r>
              <a:rPr lang="en-US" sz="2933">
                <a:solidFill>
                  <a:srgbClr val="1DCECE"/>
                </a:solidFill>
                <a:latin typeface="Canva Sans"/>
                <a:ea typeface="Canva Sans"/>
                <a:cs typeface="Canva Sans"/>
                <a:sym typeface="Canva Sans"/>
              </a:rPr>
              <a:t>2</a:t>
            </a:r>
          </a:p>
        </p:txBody>
      </p:sp>
      <p:grpSp>
        <p:nvGrpSpPr>
          <p:cNvPr id="17" name="Group 17"/>
          <p:cNvGrpSpPr/>
          <p:nvPr/>
        </p:nvGrpSpPr>
        <p:grpSpPr>
          <a:xfrm>
            <a:off x="7425021" y="3911219"/>
            <a:ext cx="546535" cy="54653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DCECE"/>
              </a:solidFill>
              <a:prstDash val="solid"/>
              <a:miter/>
            </a:ln>
          </p:spPr>
          <p:txBody>
            <a:bodyPr/>
            <a:lstStyle/>
            <a:p>
              <a:endParaRPr lang="en-AU"/>
            </a:p>
          </p:txBody>
        </p:sp>
        <p:sp>
          <p:nvSpPr>
            <p:cNvPr id="19" name="TextBox 1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20" name="TextBox 20"/>
          <p:cNvSpPr txBox="1"/>
          <p:nvPr/>
        </p:nvSpPr>
        <p:spPr>
          <a:xfrm>
            <a:off x="7499487" y="3977477"/>
            <a:ext cx="397603" cy="410369"/>
          </a:xfrm>
          <a:prstGeom prst="rect">
            <a:avLst/>
          </a:prstGeom>
        </p:spPr>
        <p:txBody>
          <a:bodyPr lIns="0" tIns="0" rIns="0" bIns="0" rtlCol="0" anchor="t">
            <a:spAutoFit/>
          </a:bodyPr>
          <a:lstStyle/>
          <a:p>
            <a:pPr algn="ctr">
              <a:lnSpc>
                <a:spcPts val="3227"/>
              </a:lnSpc>
            </a:pPr>
            <a:r>
              <a:rPr lang="en-US" sz="2933">
                <a:solidFill>
                  <a:srgbClr val="1DCECE"/>
                </a:solidFill>
                <a:latin typeface="Canva Sans"/>
                <a:ea typeface="Canva Sans"/>
                <a:cs typeface="Canva Sans"/>
                <a:sym typeface="Canva Sans"/>
              </a:rPr>
              <a:t>3</a:t>
            </a:r>
          </a:p>
        </p:txBody>
      </p:sp>
      <p:sp>
        <p:nvSpPr>
          <p:cNvPr id="21" name="AutoShape 21"/>
          <p:cNvSpPr/>
          <p:nvPr/>
        </p:nvSpPr>
        <p:spPr>
          <a:xfrm>
            <a:off x="7688763" y="2750813"/>
            <a:ext cx="0" cy="251660"/>
          </a:xfrm>
          <a:prstGeom prst="line">
            <a:avLst/>
          </a:prstGeom>
          <a:ln w="28575" cap="flat">
            <a:solidFill>
              <a:srgbClr val="C6AA76"/>
            </a:solidFill>
            <a:prstDash val="solid"/>
            <a:headEnd type="none" w="sm" len="sm"/>
            <a:tailEnd type="none" w="sm" len="sm"/>
          </a:ln>
        </p:spPr>
        <p:txBody>
          <a:bodyPr/>
          <a:lstStyle/>
          <a:p>
            <a:endParaRPr lang="en-AU"/>
          </a:p>
        </p:txBody>
      </p:sp>
      <p:sp>
        <p:nvSpPr>
          <p:cNvPr id="22" name="AutoShape 22"/>
          <p:cNvSpPr/>
          <p:nvPr/>
        </p:nvSpPr>
        <p:spPr>
          <a:xfrm>
            <a:off x="7679239" y="3624634"/>
            <a:ext cx="0" cy="251660"/>
          </a:xfrm>
          <a:prstGeom prst="line">
            <a:avLst/>
          </a:prstGeom>
          <a:ln w="28575" cap="flat">
            <a:solidFill>
              <a:srgbClr val="C6AA76"/>
            </a:solidFill>
            <a:prstDash val="solid"/>
            <a:headEnd type="none" w="sm" len="sm"/>
            <a:tailEnd type="none" w="sm" len="sm"/>
          </a:ln>
        </p:spPr>
        <p:txBody>
          <a:bodyPr/>
          <a:lstStyle/>
          <a:p>
            <a:endParaRPr lang="en-AU"/>
          </a:p>
        </p:txBody>
      </p:sp>
      <p:sp>
        <p:nvSpPr>
          <p:cNvPr id="23" name="Freeform 23"/>
          <p:cNvSpPr/>
          <p:nvPr/>
        </p:nvSpPr>
        <p:spPr>
          <a:xfrm>
            <a:off x="11251960" y="431560"/>
            <a:ext cx="508480" cy="508480"/>
          </a:xfrm>
          <a:custGeom>
            <a:avLst/>
            <a:gdLst/>
            <a:ahLst/>
            <a:cxnLst/>
            <a:rect l="l" t="t" r="r" b="b"/>
            <a:pathLst>
              <a:path w="762720" h="762720">
                <a:moveTo>
                  <a:pt x="0" y="0"/>
                </a:moveTo>
                <a:lnTo>
                  <a:pt x="762720" y="0"/>
                </a:lnTo>
                <a:lnTo>
                  <a:pt x="762720" y="762720"/>
                </a:lnTo>
                <a:lnTo>
                  <a:pt x="0" y="762720"/>
                </a:lnTo>
                <a:lnTo>
                  <a:pt x="0" y="0"/>
                </a:lnTo>
                <a:close/>
              </a:path>
            </a:pathLst>
          </a:custGeom>
          <a:blipFill>
            <a:blip r:embed="rId3"/>
            <a:stretch>
              <a:fillRect/>
            </a:stretch>
          </a:blipFill>
        </p:spPr>
        <p:txBody>
          <a:bodyPr/>
          <a:lstStyle/>
          <a:p>
            <a:endParaRPr lang="en-AU"/>
          </a:p>
        </p:txBody>
      </p:sp>
      <p:sp>
        <p:nvSpPr>
          <p:cNvPr id="24" name="TextBox 24"/>
          <p:cNvSpPr txBox="1"/>
          <p:nvPr/>
        </p:nvSpPr>
        <p:spPr>
          <a:xfrm>
            <a:off x="8238928" y="3197820"/>
            <a:ext cx="3013033" cy="230832"/>
          </a:xfrm>
          <a:prstGeom prst="rect">
            <a:avLst/>
          </a:prstGeom>
        </p:spPr>
        <p:txBody>
          <a:bodyPr lIns="0" tIns="0" rIns="0" bIns="0" rtlCol="0" anchor="t">
            <a:spAutoFit/>
          </a:bodyPr>
          <a:lstStyle/>
          <a:p>
            <a:pPr>
              <a:lnSpc>
                <a:spcPts val="1760"/>
              </a:lnSpc>
            </a:pPr>
            <a:r>
              <a:rPr lang="en-US" sz="1600" b="1">
                <a:solidFill>
                  <a:srgbClr val="00263B"/>
                </a:solidFill>
                <a:latin typeface="Canva Sans Medium"/>
                <a:ea typeface="Canva Sans Medium"/>
                <a:cs typeface="Canva Sans Medium"/>
                <a:sym typeface="Canva Sans Medium"/>
              </a:rPr>
              <a:t>Informed decision</a:t>
            </a:r>
          </a:p>
        </p:txBody>
      </p:sp>
      <p:sp>
        <p:nvSpPr>
          <p:cNvPr id="25" name="TextBox 25"/>
          <p:cNvSpPr txBox="1"/>
          <p:nvPr/>
        </p:nvSpPr>
        <p:spPr>
          <a:xfrm>
            <a:off x="8238928" y="4065319"/>
            <a:ext cx="3013033" cy="230832"/>
          </a:xfrm>
          <a:prstGeom prst="rect">
            <a:avLst/>
          </a:prstGeom>
        </p:spPr>
        <p:txBody>
          <a:bodyPr lIns="0" tIns="0" rIns="0" bIns="0" rtlCol="0" anchor="t">
            <a:spAutoFit/>
          </a:bodyPr>
          <a:lstStyle/>
          <a:p>
            <a:pPr>
              <a:lnSpc>
                <a:spcPts val="1760"/>
              </a:lnSpc>
            </a:pPr>
            <a:r>
              <a:rPr lang="en-US" sz="1600" b="1">
                <a:solidFill>
                  <a:srgbClr val="00263B"/>
                </a:solidFill>
                <a:latin typeface="Canva Sans Medium"/>
                <a:ea typeface="Canva Sans Medium"/>
                <a:cs typeface="Canva Sans Medium"/>
                <a:sym typeface="Canva Sans Medium"/>
              </a:rPr>
              <a:t>ATO Portal - stapling</a:t>
            </a:r>
          </a:p>
        </p:txBody>
      </p:sp>
      <p:grpSp>
        <p:nvGrpSpPr>
          <p:cNvPr id="26" name="Group 26"/>
          <p:cNvGrpSpPr/>
          <p:nvPr/>
        </p:nvGrpSpPr>
        <p:grpSpPr>
          <a:xfrm>
            <a:off x="7431371" y="4785614"/>
            <a:ext cx="546535" cy="54653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DCECE"/>
              </a:solidFill>
              <a:prstDash val="solid"/>
              <a:miter/>
            </a:ln>
          </p:spPr>
          <p:txBody>
            <a:bodyPr/>
            <a:lstStyle/>
            <a:p>
              <a:endParaRPr lang="en-AU"/>
            </a:p>
          </p:txBody>
        </p:sp>
        <p:sp>
          <p:nvSpPr>
            <p:cNvPr id="28" name="TextBox 28"/>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29" name="TextBox 29"/>
          <p:cNvSpPr txBox="1"/>
          <p:nvPr/>
        </p:nvSpPr>
        <p:spPr>
          <a:xfrm>
            <a:off x="7499487" y="4845521"/>
            <a:ext cx="397603" cy="410369"/>
          </a:xfrm>
          <a:prstGeom prst="rect">
            <a:avLst/>
          </a:prstGeom>
        </p:spPr>
        <p:txBody>
          <a:bodyPr lIns="0" tIns="0" rIns="0" bIns="0" rtlCol="0" anchor="t">
            <a:spAutoFit/>
          </a:bodyPr>
          <a:lstStyle/>
          <a:p>
            <a:pPr algn="ctr">
              <a:lnSpc>
                <a:spcPts val="3227"/>
              </a:lnSpc>
            </a:pPr>
            <a:r>
              <a:rPr lang="en-US" sz="2933">
                <a:solidFill>
                  <a:srgbClr val="1DCECE"/>
                </a:solidFill>
                <a:latin typeface="Canva Sans"/>
                <a:ea typeface="Canva Sans"/>
                <a:cs typeface="Canva Sans"/>
                <a:sym typeface="Canva Sans"/>
              </a:rPr>
              <a:t>4</a:t>
            </a:r>
          </a:p>
        </p:txBody>
      </p:sp>
      <p:sp>
        <p:nvSpPr>
          <p:cNvPr id="30" name="AutoShape 30"/>
          <p:cNvSpPr/>
          <p:nvPr/>
        </p:nvSpPr>
        <p:spPr>
          <a:xfrm>
            <a:off x="7685589" y="4495854"/>
            <a:ext cx="0" cy="251660"/>
          </a:xfrm>
          <a:prstGeom prst="line">
            <a:avLst/>
          </a:prstGeom>
          <a:ln w="28575" cap="flat">
            <a:solidFill>
              <a:srgbClr val="C6AA76"/>
            </a:solidFill>
            <a:prstDash val="solid"/>
            <a:headEnd type="none" w="sm" len="sm"/>
            <a:tailEnd type="none" w="sm" len="sm"/>
          </a:ln>
        </p:spPr>
        <p:txBody>
          <a:bodyPr/>
          <a:lstStyle/>
          <a:p>
            <a:endParaRPr lang="en-AU"/>
          </a:p>
        </p:txBody>
      </p:sp>
      <p:sp>
        <p:nvSpPr>
          <p:cNvPr id="31" name="TextBox 31"/>
          <p:cNvSpPr txBox="1"/>
          <p:nvPr/>
        </p:nvSpPr>
        <p:spPr>
          <a:xfrm>
            <a:off x="8238928" y="5006389"/>
            <a:ext cx="3013033" cy="230832"/>
          </a:xfrm>
          <a:prstGeom prst="rect">
            <a:avLst/>
          </a:prstGeom>
        </p:spPr>
        <p:txBody>
          <a:bodyPr lIns="0" tIns="0" rIns="0" bIns="0" rtlCol="0" anchor="t">
            <a:spAutoFit/>
          </a:bodyPr>
          <a:lstStyle/>
          <a:p>
            <a:pPr>
              <a:lnSpc>
                <a:spcPts val="1760"/>
              </a:lnSpc>
            </a:pPr>
            <a:r>
              <a:rPr lang="en-US" sz="1600" b="1">
                <a:solidFill>
                  <a:srgbClr val="00263B"/>
                </a:solidFill>
                <a:latin typeface="Canva Sans Medium"/>
                <a:ea typeface="Canva Sans Medium"/>
                <a:cs typeface="Canva Sans Medium"/>
                <a:sym typeface="Canva Sans Medium"/>
              </a:rPr>
              <a:t>Default fund (PSSap)</a:t>
            </a:r>
          </a:p>
        </p:txBody>
      </p:sp>
    </p:spTree>
  </p:cSld>
  <p:clrMapOvr>
    <a:masterClrMapping/>
  </p:clrMapOvr>
</p:sld>
</file>

<file path=ppt/theme/theme1.xml><?xml version="1.0" encoding="utf-8"?>
<a:theme xmlns:a="http://schemas.openxmlformats.org/drawingml/2006/main" name="Office Theme">
  <a:themeElements>
    <a:clrScheme name="CSC Casual">
      <a:dk1>
        <a:srgbClr val="00263B"/>
      </a:dk1>
      <a:lt1>
        <a:srgbClr val="FFFFFF"/>
      </a:lt1>
      <a:dk2>
        <a:srgbClr val="1DCECE"/>
      </a:dk2>
      <a:lt2>
        <a:srgbClr val="F3F1F0"/>
      </a:lt2>
      <a:accent1>
        <a:srgbClr val="00263B"/>
      </a:accent1>
      <a:accent2>
        <a:srgbClr val="0E4866"/>
      </a:accent2>
      <a:accent3>
        <a:srgbClr val="1DCECE"/>
      </a:accent3>
      <a:accent4>
        <a:srgbClr val="00616B"/>
      </a:accent4>
      <a:accent5>
        <a:srgbClr val="C6AA76"/>
      </a:accent5>
      <a:accent6>
        <a:srgbClr val="A5EFED"/>
      </a:accent6>
      <a:hlink>
        <a:srgbClr val="1DCECE"/>
      </a:hlink>
      <a:folHlink>
        <a:srgbClr val="0061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46640</TotalTime>
  <Words>1485</Words>
  <Application>Microsoft Office PowerPoint</Application>
  <PresentationFormat>Widescreen</PresentationFormat>
  <Paragraphs>259</Paragraphs>
  <Slides>17</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Aptos</vt:lpstr>
      <vt:lpstr>Aptos Display</vt:lpstr>
      <vt:lpstr>Aptos SemiBold</vt:lpstr>
      <vt:lpstr>Arial</vt:lpstr>
      <vt:lpstr>Calibri</vt:lpstr>
      <vt:lpstr>Calibri (MS)</vt:lpstr>
      <vt:lpstr>Canva Sans</vt:lpstr>
      <vt:lpstr>Canva Sans Bold</vt:lpstr>
      <vt:lpstr>Canva Sans Medium</vt:lpstr>
      <vt:lpstr>SchibstedGrotesk</vt:lpstr>
      <vt:lpstr>Office Theme</vt:lpstr>
      <vt:lpstr>CSC Super – Here to support you</vt:lpstr>
      <vt:lpstr>PowerPoint Presentation</vt:lpstr>
      <vt:lpstr>Agenda</vt:lpstr>
      <vt:lpstr> Who is CSC?</vt:lpstr>
      <vt:lpstr>Who is CSC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Budget Update - Super changes</vt:lpstr>
      <vt:lpstr>Get your super sorted Next Steps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Christina Knight</dc:creator>
  <cp:lastModifiedBy>Aimee Deacon</cp:lastModifiedBy>
  <cp:revision>81</cp:revision>
  <dcterms:created xsi:type="dcterms:W3CDTF">2024-11-20T00:42:39Z</dcterms:created>
  <dcterms:modified xsi:type="dcterms:W3CDTF">2025-05-07T00:35:55Z</dcterms:modified>
</cp:coreProperties>
</file>