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5"/>
  </p:sldMasterIdLst>
  <p:notesMasterIdLst>
    <p:notesMasterId r:id="rId14"/>
  </p:notesMasterIdLst>
  <p:sldIdLst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 1" id="{9030CE16-A8BF-4142-B5CA-CAF757E34D93}">
          <p14:sldIdLst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Instructions" id="{8FD0A5CB-3A63-F24C-BD2F-583F9D5253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1E"/>
    <a:srgbClr val="2F0125"/>
    <a:srgbClr val="2F012A"/>
    <a:srgbClr val="E96B3C"/>
    <a:srgbClr val="22283C"/>
    <a:srgbClr val="2B2B2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69651" autoAdjust="0"/>
  </p:normalViewPr>
  <p:slideViewPr>
    <p:cSldViewPr snapToGrid="0" snapToObjects="1">
      <p:cViewPr varScale="1">
        <p:scale>
          <a:sx n="76" d="100"/>
          <a:sy n="76" d="100"/>
        </p:scale>
        <p:origin x="15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0D79-75CE-194A-899E-F55A83A10EF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B616-1102-064A-B413-A9594EF9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B616-1102-064A-B413-A9594EF9F7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Rectangle 6" title="Presentation Cover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39701"/>
            <a:ext cx="11887200" cy="6578600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086E-A845-A74E-B09D-F33F672B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2989116"/>
            <a:ext cx="7607300" cy="715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b">
            <a:spAutoFit/>
          </a:bodyPr>
          <a:lstStyle>
            <a:lvl1pPr algn="l">
              <a:defRPr sz="4500" spc="2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33A3D-8461-A84D-BE54-A446C7E0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894666"/>
            <a:ext cx="7607300" cy="435825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title="Australian Government and APS Academy Lockup Brand">
            <a:extLst>
              <a:ext uri="{FF2B5EF4-FFF2-40B4-BE49-F238E27FC236}">
                <a16:creationId xmlns:a16="http://schemas.microsoft.com/office/drawing/2014/main" id="{68C1F668-9923-B745-9B53-BA272A7F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702" y="703724"/>
            <a:ext cx="4390698" cy="897706"/>
          </a:xfrm>
          <a:prstGeom prst="rect">
            <a:avLst/>
          </a:prstGeom>
        </p:spPr>
      </p:pic>
      <p:pic>
        <p:nvPicPr>
          <p:cNvPr id="12" name="Picture 11" title="APS Craft Shapes">
            <a:extLst>
              <a:ext uri="{FF2B5EF4-FFF2-40B4-BE49-F238E27FC236}">
                <a16:creationId xmlns:a16="http://schemas.microsoft.com/office/drawing/2014/main" id="{480138FA-01E7-2D40-B843-34519D49D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965" t="31847" r="38968" b="15055"/>
          <a:stretch/>
        </p:blipFill>
        <p:spPr>
          <a:xfrm>
            <a:off x="7834460" y="139700"/>
            <a:ext cx="4205140" cy="50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915F-95EE-144B-A2A8-E99478E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DBBD1F2-53D1-8841-8232-7B838022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 title="Picture">
            <a:extLst>
              <a:ext uri="{FF2B5EF4-FFF2-40B4-BE49-F238E27FC236}">
                <a16:creationId xmlns:a16="http://schemas.microsoft.com/office/drawing/2014/main" id="{FF4A21D6-B159-E14B-ACB6-33022EA9BB0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A25FBC-25C1-6847-854C-D36760F0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9932"/>
            <a:ext cx="2743200" cy="365125"/>
          </a:xfrm>
        </p:spPr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7B43989-17A1-FA40-954F-8B208F40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2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101-4070-4E4C-871E-19085A25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020D-6A15-874B-AC9F-88BF5724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500"/>
            </a:lvl4pPr>
            <a:lvl5pPr>
              <a:defRPr sz="15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4DF0C-4A3E-7648-9DA7-E99A9D7A8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4400"/>
            <a:ext cx="3932237" cy="3684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F341-5988-3D43-99CF-CF7016DB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5618D4B-7BE1-7B4C-8C8D-C0A62EF6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C4AD1703-CC59-5F48-8F0A-644E7B3DB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8F9A-0AF9-034B-ABD5-20129EEE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8217"/>
            <a:ext cx="3932237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42E62-B6F1-9540-95C0-61C8952C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4400"/>
            <a:ext cx="3932237" cy="3684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9CE3A-E985-A54D-8F03-8592AEC0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353EDC0-9ACE-B049-BB08-CAFAF17C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19A7B36-4BB3-DC4F-BCAF-98983103413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83188" y="988217"/>
            <a:ext cx="6169024" cy="4881565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1" name="Picture 10" title="APS Craft Shapes">
            <a:extLst>
              <a:ext uri="{FF2B5EF4-FFF2-40B4-BE49-F238E27FC236}">
                <a16:creationId xmlns:a16="http://schemas.microsoft.com/office/drawing/2014/main" id="{1130D3DA-197D-A147-8AD0-CCE86A1FD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Presentation Back Cover">
            <a:extLst>
              <a:ext uri="{FF2B5EF4-FFF2-40B4-BE49-F238E27FC236}">
                <a16:creationId xmlns:a16="http://schemas.microsoft.com/office/drawing/2014/main" id="{EC83ACBC-FCFE-DE4C-A11F-89C9A19E807F}"/>
              </a:ext>
            </a:extLst>
          </p:cNvPr>
          <p:cNvSpPr/>
          <p:nvPr userDrawn="1"/>
        </p:nvSpPr>
        <p:spPr>
          <a:xfrm>
            <a:off x="152400" y="152400"/>
            <a:ext cx="11874544" cy="6584950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4E330586-CA7F-6E45-BA01-E5F21467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72" t="4297" r="11416" b="13272"/>
          <a:stretch/>
        </p:blipFill>
        <p:spPr>
          <a:xfrm>
            <a:off x="6103620" y="152400"/>
            <a:ext cx="5923324" cy="6578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3787F2A-CBE6-584D-813D-3CFC5B2D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031066"/>
            <a:ext cx="5780157" cy="435825"/>
          </a:xfrm>
        </p:spPr>
        <p:txBody>
          <a:bodyPr>
            <a:no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Presentation Cover">
            <a:extLst>
              <a:ext uri="{FF2B5EF4-FFF2-40B4-BE49-F238E27FC236}">
                <a16:creationId xmlns:a16="http://schemas.microsoft.com/office/drawing/2014/main" id="{648BC12C-194F-B844-B003-75D5383474BB}"/>
              </a:ext>
            </a:extLst>
          </p:cNvPr>
          <p:cNvSpPr/>
          <p:nvPr userDrawn="1"/>
        </p:nvSpPr>
        <p:spPr>
          <a:xfrm>
            <a:off x="152400" y="143842"/>
            <a:ext cx="5943600" cy="659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0A880-4B56-B24B-AA55-2E43B631C4EA}"/>
              </a:ext>
            </a:extLst>
          </p:cNvPr>
          <p:cNvSpPr/>
          <p:nvPr userDrawn="1"/>
        </p:nvSpPr>
        <p:spPr>
          <a:xfrm>
            <a:off x="10972800" y="0"/>
            <a:ext cx="1219200" cy="12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Picture Placeholder 2" title="Picture">
            <a:extLst>
              <a:ext uri="{FF2B5EF4-FFF2-40B4-BE49-F238E27FC236}">
                <a16:creationId xmlns:a16="http://schemas.microsoft.com/office/drawing/2014/main" id="{F0A059F6-4979-574C-8225-C26CDC61F9A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139699"/>
            <a:ext cx="5930900" cy="6591301"/>
          </a:xfrm>
          <a:pattFill prst="trellis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22283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FC69DE-F651-6D47-95C3-C9038C79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648" y="2670568"/>
            <a:ext cx="4742752" cy="10341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400" spc="2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E46906-D091-2547-81EC-D5D64D5A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648" y="3857098"/>
            <a:ext cx="4742752" cy="435825"/>
          </a:xfrm>
        </p:spPr>
        <p:txBody>
          <a:bodyPr>
            <a:spAutoFit/>
          </a:bodyPr>
          <a:lstStyle>
            <a:lvl1pPr marL="0" indent="0" algn="l">
              <a:buNone/>
              <a:defRPr sz="2200" spc="2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title="Australian Government and APS Academy Lockup Brand">
            <a:extLst>
              <a:ext uri="{FF2B5EF4-FFF2-40B4-BE49-F238E27FC236}">
                <a16:creationId xmlns:a16="http://schemas.microsoft.com/office/drawing/2014/main" id="{84949D22-DD44-CF4F-B9E3-C653411B2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49" y="789271"/>
            <a:ext cx="3132662" cy="6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APS Craft Shapes">
            <a:extLst>
              <a:ext uri="{FF2B5EF4-FFF2-40B4-BE49-F238E27FC236}">
                <a16:creationId xmlns:a16="http://schemas.microsoft.com/office/drawing/2014/main" id="{57E2EE8C-CD03-CB46-A39E-20AF69724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316A-6790-664C-8707-A0AED1A6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B5DA-73CC-DA41-AF4C-7F489A43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/>
          <a:lstStyle>
            <a:lvl2pPr marL="270000" indent="-270000">
              <a:buFont typeface="+mj-lt"/>
              <a:buAutoNum type="arabicPeriod"/>
              <a:defRPr/>
            </a:lvl2pPr>
            <a:lvl3pPr marL="654300" indent="-270000">
              <a:buFont typeface="+mj-lt"/>
              <a:buAutoNum type="alphaLcPeriod"/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658-E13C-DE49-93B9-3D49CC2F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9ADE2-F38A-6A4D-BD4A-AAC5091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APS Craft Shapes">
            <a:extLst>
              <a:ext uri="{FF2B5EF4-FFF2-40B4-BE49-F238E27FC236}">
                <a16:creationId xmlns:a16="http://schemas.microsoft.com/office/drawing/2014/main" id="{8A53262C-A79B-B74F-928C-33EFE739A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title="Dark Navy Background">
            <a:extLst>
              <a:ext uri="{FF2B5EF4-FFF2-40B4-BE49-F238E27FC236}">
                <a16:creationId xmlns:a16="http://schemas.microsoft.com/office/drawing/2014/main" id="{0BD5076B-F324-4C40-91C7-0D1E401D91B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22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5B1E"/>
              </a:solidFill>
            </a:endParaRPr>
          </a:p>
        </p:txBody>
      </p:sp>
      <p:pic>
        <p:nvPicPr>
          <p:cNvPr id="18" name="Picture 17" title="APS Craft Shapes">
            <a:extLst>
              <a:ext uri="{FF2B5EF4-FFF2-40B4-BE49-F238E27FC236}">
                <a16:creationId xmlns:a16="http://schemas.microsoft.com/office/drawing/2014/main" id="{1A250986-C1B7-FA44-8E49-40F824FE0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65" t="31848" r="38968" b="35616"/>
          <a:stretch/>
        </p:blipFill>
        <p:spPr>
          <a:xfrm>
            <a:off x="7834459" y="127000"/>
            <a:ext cx="4205140" cy="3115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82AC18-9147-1A41-8673-E59334B90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title="Citrus Orange Background">
            <a:extLst>
              <a:ext uri="{FF2B5EF4-FFF2-40B4-BE49-F238E27FC236}">
                <a16:creationId xmlns:a16="http://schemas.microsoft.com/office/drawing/2014/main" id="{D7A4EFA9-5E42-834B-800A-E4D9DAD18362}"/>
              </a:ext>
            </a:extLst>
          </p:cNvPr>
          <p:cNvSpPr/>
          <p:nvPr userDrawn="1"/>
        </p:nvSpPr>
        <p:spPr>
          <a:xfrm>
            <a:off x="152400" y="127000"/>
            <a:ext cx="11887200" cy="3115731"/>
          </a:xfrm>
          <a:prstGeom prst="rect">
            <a:avLst/>
          </a:prstGeom>
          <a:solidFill>
            <a:srgbClr val="FE5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5B1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DEE1A-1A78-4C49-A474-8467BCD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83" y="3534305"/>
            <a:ext cx="8396817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693C5-CA6E-B140-953C-566310292C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583" y="1345882"/>
            <a:ext cx="3706283" cy="1966051"/>
          </a:xfrm>
        </p:spPr>
        <p:txBody>
          <a:bodyPr>
            <a:spAutoFit/>
          </a:bodyPr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pic>
        <p:nvPicPr>
          <p:cNvPr id="16" name="Picture 15" title="APS Craft Shapes">
            <a:extLst>
              <a:ext uri="{FF2B5EF4-FFF2-40B4-BE49-F238E27FC236}">
                <a16:creationId xmlns:a16="http://schemas.microsoft.com/office/drawing/2014/main" id="{3828E57C-5500-A24D-B727-05D9EFF1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80" t="31627" r="39138" b="36029"/>
          <a:stretch/>
        </p:blipFill>
        <p:spPr>
          <a:xfrm>
            <a:off x="7834460" y="127000"/>
            <a:ext cx="4205140" cy="311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2A651-7047-6545-AA6D-64B4AC6BB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0087" y="6405566"/>
            <a:ext cx="1129235" cy="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C7-0048-1D4B-8949-7B1EEA6C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2BA7-EF53-C04F-ADCA-A9A3DFE85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17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E274D-80A3-ED47-B327-C44A83E9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1775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F8DA-BE5E-8547-B5CE-BF29B130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A7B662-79C0-6D45-B9DA-2C52BC00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pic>
        <p:nvPicPr>
          <p:cNvPr id="10" name="Picture 9" title="APS Craft Shapes">
            <a:extLst>
              <a:ext uri="{FF2B5EF4-FFF2-40B4-BE49-F238E27FC236}">
                <a16:creationId xmlns:a16="http://schemas.microsoft.com/office/drawing/2014/main" id="{2FCBA9BE-5AC1-9A47-A53C-E14430DC9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1D3E-4372-AA46-B9EB-42C83E31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4628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8BC3-7D02-6649-9036-FC8EEBC7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4933"/>
            <a:ext cx="5157787" cy="710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B61E-6D1F-374B-B15B-2FB8D8E68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09319"/>
            <a:ext cx="5157787" cy="3296181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E3856-3CD4-E74E-9295-5CA25FDE7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94933"/>
            <a:ext cx="5183188" cy="710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962C3-38A4-F44F-B88C-EE82597FC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09319"/>
            <a:ext cx="5183188" cy="3296181"/>
          </a:xfrm>
        </p:spPr>
        <p:txBody>
          <a:bodyPr/>
          <a:lstStyle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FA50-CE0B-CC45-AE1F-918B39C0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AB454D6-95FB-2445-8C76-A80BD8E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pic>
        <p:nvPicPr>
          <p:cNvPr id="12" name="Picture 11" title="APS Craft Shapes">
            <a:extLst>
              <a:ext uri="{FF2B5EF4-FFF2-40B4-BE49-F238E27FC236}">
                <a16:creationId xmlns:a16="http://schemas.microsoft.com/office/drawing/2014/main" id="{95698EEA-2C81-014C-929F-E886DB6CB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4487-45C2-1745-B32F-33F5235B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862"/>
            <a:ext cx="105156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FFE3B-DCB6-AE49-B3E4-844291BD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993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APS Academy  |  [Presentation Title]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394A9-0B68-BB41-BD92-25435A51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title="APS Craft Shapes">
            <a:extLst>
              <a:ext uri="{FF2B5EF4-FFF2-40B4-BE49-F238E27FC236}">
                <a16:creationId xmlns:a16="http://schemas.microsoft.com/office/drawing/2014/main" id="{65E4F841-FAEA-8340-BCFD-DEE4D3A99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28" t="31074" r="38835" b="15950"/>
          <a:stretch/>
        </p:blipFill>
        <p:spPr>
          <a:xfrm>
            <a:off x="11014075" y="0"/>
            <a:ext cx="1177925" cy="14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D2EEC-F6E4-F945-8D2D-B6FCBBC5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63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8AA0-E4F8-264B-9C7A-5447EAA3D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99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2228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B88D8-F57E-C343-9C8C-2325CCD191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12322E5-83D8-2A4F-9169-88E051F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3"/>
            <a:ext cx="10515600" cy="6186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49EA574-2217-A146-9A05-79D7F0B8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78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APS Academy  |  [Presentation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  <p:sldLayoutId id="2147483668" r:id="rId3"/>
    <p:sldLayoutId id="2147483714" r:id="rId4"/>
    <p:sldLayoutId id="2147483716" r:id="rId5"/>
    <p:sldLayoutId id="2147483717" r:id="rId6"/>
    <p:sldLayoutId id="2147483670" r:id="rId7"/>
    <p:sldLayoutId id="2147483671" r:id="rId8"/>
    <p:sldLayoutId id="2147483672" r:id="rId9"/>
    <p:sldLayoutId id="2147483673" r:id="rId10"/>
    <p:sldLayoutId id="2147483698" r:id="rId11"/>
    <p:sldLayoutId id="2147483674" r:id="rId12"/>
    <p:sldLayoutId id="2147483675" r:id="rId13"/>
    <p:sldLayoutId id="214748371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rgbClr val="FE5B1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0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accent5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academy.gov.au/learning-experiences/share-and-reuse-learning-experien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4889B6-3CE0-9644-9447-35EF1DF9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2989116"/>
            <a:ext cx="7607300" cy="715581"/>
          </a:xfrm>
        </p:spPr>
        <p:txBody>
          <a:bodyPr/>
          <a:lstStyle/>
          <a:p>
            <a:r>
              <a:rPr lang="en-AU" dirty="0" smtClean="0"/>
              <a:t>APS Learning </a:t>
            </a:r>
            <a:r>
              <a:rPr lang="en-AU" dirty="0" smtClean="0"/>
              <a:t>Bank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4800" y="3894666"/>
            <a:ext cx="7607300" cy="936475"/>
          </a:xfrm>
        </p:spPr>
        <p:txBody>
          <a:bodyPr/>
          <a:lstStyle/>
          <a:p>
            <a:r>
              <a:rPr lang="en-US" dirty="0" smtClean="0"/>
              <a:t>ACT </a:t>
            </a:r>
            <a:r>
              <a:rPr lang="en-US" dirty="0"/>
              <a:t>Small Agencies HR </a:t>
            </a:r>
            <a:r>
              <a:rPr lang="en-US" dirty="0" smtClean="0"/>
              <a:t>Forum</a:t>
            </a:r>
          </a:p>
          <a:p>
            <a:r>
              <a:rPr lang="en-AU" dirty="0" smtClean="0"/>
              <a:t>February 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768862"/>
            <a:ext cx="10515600" cy="618631"/>
          </a:xfrm>
        </p:spPr>
        <p:txBody>
          <a:bodyPr/>
          <a:lstStyle/>
          <a:p>
            <a:r>
              <a:rPr lang="en-AU" dirty="0" smtClean="0"/>
              <a:t>Why </a:t>
            </a:r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 smtClean="0"/>
              <a:t>APS Learning Bank?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337" y="1610896"/>
            <a:ext cx="1357397" cy="1972750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558799" y="1594917"/>
            <a:ext cx="6533663" cy="2623400"/>
          </a:xfrm>
        </p:spPr>
        <p:txBody>
          <a:bodyPr/>
          <a:lstStyle/>
          <a:p>
            <a:r>
              <a:rPr lang="en-AU" sz="2000" dirty="0"/>
              <a:t>This project originated from recommendations </a:t>
            </a:r>
            <a:r>
              <a:rPr lang="en-AU" sz="2000" dirty="0" smtClean="0"/>
              <a:t>within the </a:t>
            </a:r>
            <a:r>
              <a:rPr lang="en-AU" sz="2000" b="1" dirty="0" smtClean="0"/>
              <a:t>Thodey </a:t>
            </a:r>
            <a:r>
              <a:rPr lang="en-AU" sz="2000" b="1" dirty="0"/>
              <a:t>R</a:t>
            </a:r>
            <a:r>
              <a:rPr lang="en-AU" sz="2000" b="1" dirty="0" smtClean="0"/>
              <a:t>eview</a:t>
            </a:r>
            <a:r>
              <a:rPr lang="en-AU" sz="2000" dirty="0" smtClean="0"/>
              <a:t>, addressing the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A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duplication </a:t>
            </a:r>
            <a:r>
              <a:rPr lang="en-A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effort 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L&amp;D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 the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APS and related </a:t>
            </a:r>
            <a:r>
              <a:rPr lang="en-A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inconsistent outcomes. </a:t>
            </a:r>
          </a:p>
          <a:p>
            <a:endParaRPr lang="en-AU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APS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Learning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Bank provides a transformative opportunity to promote </a:t>
            </a:r>
            <a:r>
              <a:rPr lang="en-A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reuse within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A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APS 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under a </a:t>
            </a:r>
            <a:r>
              <a:rPr lang="en-A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One APS networked model</a:t>
            </a:r>
            <a:r>
              <a:rPr lang="en-AU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7274" r="8379"/>
          <a:stretch/>
        </p:blipFill>
        <p:spPr>
          <a:xfrm>
            <a:off x="8448026" y="4124532"/>
            <a:ext cx="1642034" cy="13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768862"/>
            <a:ext cx="10515600" cy="618631"/>
          </a:xfrm>
        </p:spPr>
        <p:txBody>
          <a:bodyPr/>
          <a:lstStyle/>
          <a:p>
            <a:r>
              <a:rPr lang="en-AU" dirty="0" smtClean="0"/>
              <a:t>Project summary to date</a:t>
            </a:r>
            <a:endParaRPr lang="en-AU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611402" y="1400260"/>
            <a:ext cx="9191999" cy="4747268"/>
          </a:xfrm>
        </p:spPr>
        <p:txBody>
          <a:bodyPr/>
          <a:lstStyle/>
          <a:p>
            <a:r>
              <a:rPr lang="en-AU" sz="1400" b="1" dirty="0" smtClean="0">
                <a:solidFill>
                  <a:schemeClr val="accent2">
                    <a:lumMod val="75000"/>
                  </a:schemeClr>
                </a:solidFill>
              </a:rPr>
              <a:t>Discovery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Consulted various line areas and external agencies L&amp;D teams.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Reviewed existing processes and undertook internal stocktake of solutions. </a:t>
            </a:r>
          </a:p>
          <a:p>
            <a:r>
              <a:rPr lang="en-AU" sz="1400" b="1" dirty="0" smtClean="0">
                <a:solidFill>
                  <a:schemeClr val="accent4">
                    <a:lumMod val="75000"/>
                  </a:schemeClr>
                </a:solidFill>
              </a:rPr>
              <a:t>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Catered to support </a:t>
            </a:r>
            <a:r>
              <a:rPr lang="en-AU" sz="1400" dirty="0"/>
              <a:t>current and future </a:t>
            </a:r>
            <a:r>
              <a:rPr lang="en-AU" sz="1400" dirty="0" smtClean="0"/>
              <a:t>state and address past actions.</a:t>
            </a:r>
            <a:endParaRPr lang="en-AU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Updated internal governance and processes.</a:t>
            </a:r>
          </a:p>
          <a:p>
            <a:r>
              <a:rPr lang="en-AU" sz="1400" b="1" dirty="0" smtClean="0">
                <a:solidFill>
                  <a:srgbClr val="FE5B1E"/>
                </a:solidFill>
              </a:rPr>
              <a:t>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Established governance, forms and </a:t>
            </a:r>
            <a:r>
              <a:rPr lang="en-AU" sz="1400" dirty="0" smtClean="0"/>
              <a:t>created the APS Learning </a:t>
            </a:r>
            <a:r>
              <a:rPr lang="en-AU" sz="1400" dirty="0" smtClean="0"/>
              <a:t>Bank using existing platforms.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Delivered minimum viable product (MVP).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/>
              <a:t>C</a:t>
            </a:r>
            <a:r>
              <a:rPr lang="en-AU" sz="1400" dirty="0" smtClean="0"/>
              <a:t>onstantly refining, building and communicating. </a:t>
            </a:r>
            <a:endParaRPr lang="en-AU" sz="1400" dirty="0" smtClean="0"/>
          </a:p>
          <a:p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Deploy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MVP – launched and invited Non-corporate Commonwealth entities</a:t>
            </a:r>
          </a:p>
          <a:p>
            <a:r>
              <a:rPr lang="en-AU" sz="1400" b="1" dirty="0" smtClean="0"/>
              <a:t>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400" dirty="0" smtClean="0"/>
              <a:t>Currently, undertaking tasks to broaden access to other entity types. </a:t>
            </a:r>
            <a:endParaRPr lang="en-AU" sz="1400" dirty="0"/>
          </a:p>
          <a:p>
            <a:endParaRPr lang="en-A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10258243" y="982055"/>
            <a:ext cx="1784231" cy="178616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hape 5"/>
          <p:cNvSpPr/>
          <p:nvPr/>
        </p:nvSpPr>
        <p:spPr>
          <a:xfrm>
            <a:off x="9808365" y="1987733"/>
            <a:ext cx="1632310" cy="1786161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 rot="8272909">
            <a:off x="9775821" y="3921304"/>
            <a:ext cx="1402407" cy="145161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0619557" y="1659397"/>
            <a:ext cx="85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Discovery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16471" y="2715557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Design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57320" y="3610523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Development</a:t>
            </a:r>
            <a:endParaRPr lang="en-AU" sz="1200" dirty="0"/>
          </a:p>
        </p:txBody>
      </p:sp>
      <p:sp>
        <p:nvSpPr>
          <p:cNvPr id="10" name="Circular Arrow 9"/>
          <p:cNvSpPr/>
          <p:nvPr/>
        </p:nvSpPr>
        <p:spPr>
          <a:xfrm rot="1582434">
            <a:off x="10373951" y="2852753"/>
            <a:ext cx="1761919" cy="178616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E5B1E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0068235" y="4477701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Deploy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032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768862"/>
            <a:ext cx="10515600" cy="618631"/>
          </a:xfrm>
        </p:spPr>
        <p:txBody>
          <a:bodyPr/>
          <a:lstStyle/>
          <a:p>
            <a:r>
              <a:rPr lang="en-AU" dirty="0" smtClean="0"/>
              <a:t>Reuse and sharing challenges</a:t>
            </a:r>
            <a:endParaRPr lang="en-AU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558799" y="1594917"/>
            <a:ext cx="10824309" cy="2623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L&amp;D Solution complexities. </a:t>
            </a:r>
            <a:r>
              <a:rPr lang="en-AU" sz="2000" dirty="0" smtClean="0"/>
              <a:t>Not all learning material (assets) can be treated the same.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Technology complexities. </a:t>
            </a:r>
            <a:r>
              <a:rPr lang="en-AU" sz="2000" dirty="0" smtClean="0"/>
              <a:t>Compatibility of systems at the authoring (development) and hosting (learning tech stack) level. </a:t>
            </a:r>
            <a:endParaRPr lang="en-A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Different entity structures.</a:t>
            </a:r>
            <a:r>
              <a:rPr lang="en-AU" sz="2000" dirty="0" smtClean="0"/>
              <a:t> Affects </a:t>
            </a:r>
            <a:r>
              <a:rPr lang="en-AU" sz="2000" dirty="0"/>
              <a:t>who and how we can reuse and share files with.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Governance.</a:t>
            </a:r>
            <a:r>
              <a:rPr lang="en-AU" sz="2000" dirty="0"/>
              <a:t> Inconsistent processes, mechanisms and knowledge across the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L&amp;D </a:t>
            </a:r>
            <a:r>
              <a:rPr lang="en-AU" sz="2000" b="1" dirty="0" smtClean="0"/>
              <a:t>Community. </a:t>
            </a:r>
            <a:r>
              <a:rPr lang="en-AU" sz="2000" dirty="0"/>
              <a:t>Various levels of </a:t>
            </a:r>
            <a:r>
              <a:rPr lang="en-AU" sz="2000" dirty="0" smtClean="0"/>
              <a:t>knowledge, skills and time and resources (people, money and systems) invested in L&amp;D. Competing priorities. 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Intellectual Property. </a:t>
            </a:r>
            <a:r>
              <a:rPr lang="en-AU" sz="2000" dirty="0"/>
              <a:t>Various levels of contracts, record keeping, knowledge and </a:t>
            </a:r>
            <a:r>
              <a:rPr lang="en-AU" sz="2000" dirty="0" smtClean="0"/>
              <a:t>awareness about IP. 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768862"/>
            <a:ext cx="10515600" cy="618631"/>
          </a:xfrm>
        </p:spPr>
        <p:txBody>
          <a:bodyPr/>
          <a:lstStyle/>
          <a:p>
            <a:r>
              <a:rPr lang="en-AU" dirty="0" smtClean="0"/>
              <a:t>Reuse and sharing benefits</a:t>
            </a:r>
            <a:endParaRPr lang="en-AU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558799" y="1594917"/>
            <a:ext cx="10824309" cy="2623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Reduction </a:t>
            </a:r>
            <a:r>
              <a:rPr lang="en-AU" sz="2000" b="1" dirty="0"/>
              <a:t>in duplication</a:t>
            </a:r>
            <a:r>
              <a:rPr lang="en-AU" sz="2000" dirty="0"/>
              <a:t> of learning </a:t>
            </a:r>
            <a:r>
              <a:rPr lang="en-AU" sz="2000" dirty="0" smtClean="0"/>
              <a:t>solutions.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Improve and increased </a:t>
            </a:r>
            <a:r>
              <a:rPr lang="en-AU" sz="2000" b="1" dirty="0"/>
              <a:t>consistency </a:t>
            </a:r>
            <a:r>
              <a:rPr lang="en-AU" sz="2000" dirty="0"/>
              <a:t>of learning </a:t>
            </a:r>
            <a:r>
              <a:rPr lang="en-AU" sz="2000" dirty="0" smtClean="0"/>
              <a:t>solutions.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Upskilling</a:t>
            </a:r>
            <a:r>
              <a:rPr lang="en-AU" sz="2000" dirty="0" smtClean="0"/>
              <a:t> knowledge across the L&amp;D community. 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Reduced effort </a:t>
            </a:r>
            <a:r>
              <a:rPr lang="en-AU" sz="2000" dirty="0"/>
              <a:t>in undertaking </a:t>
            </a:r>
            <a:r>
              <a:rPr lang="en-AU" sz="2000" dirty="0" smtClean="0"/>
              <a:t>procurements or learning solution development.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Increased access </a:t>
            </a:r>
            <a:r>
              <a:rPr lang="en-AU" sz="2000" dirty="0" smtClean="0"/>
              <a:t>to </a:t>
            </a:r>
            <a:r>
              <a:rPr lang="en-AU" sz="2000" dirty="0"/>
              <a:t>existing </a:t>
            </a:r>
            <a:r>
              <a:rPr lang="en-AU" sz="2000" dirty="0" smtClean="0"/>
              <a:t>solutions (particularly small agencies or teams with low resources).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Reduction in risk </a:t>
            </a:r>
            <a:r>
              <a:rPr lang="en-AU" sz="2000" dirty="0"/>
              <a:t>of misuse of solutions through current unregulated sharing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Quantification of volume </a:t>
            </a:r>
            <a:r>
              <a:rPr lang="en-AU" sz="2000" dirty="0"/>
              <a:t>of sharable/non sharable content in </a:t>
            </a:r>
            <a:r>
              <a:rPr lang="en-AU" sz="2000" dirty="0" smtClean="0"/>
              <a:t>system.</a:t>
            </a: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76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799" y="1505014"/>
            <a:ext cx="6779847" cy="4041775"/>
          </a:xfrm>
        </p:spPr>
        <p:txBody>
          <a:bodyPr/>
          <a:lstStyle/>
          <a:p>
            <a:r>
              <a:rPr lang="en-AU" sz="1800" dirty="0" smtClean="0"/>
              <a:t>The </a:t>
            </a:r>
            <a:r>
              <a:rPr lang="en-AU" sz="1800" dirty="0" smtClean="0"/>
              <a:t>APS Learning </a:t>
            </a:r>
            <a:r>
              <a:rPr lang="en-AU" sz="1800" dirty="0" smtClean="0"/>
              <a:t>Bank aims to </a:t>
            </a:r>
            <a:r>
              <a:rPr lang="en-AU" sz="1800" dirty="0"/>
              <a:t>centralise and </a:t>
            </a:r>
            <a:r>
              <a:rPr lang="en-AU" sz="1800" dirty="0" smtClean="0"/>
              <a:t>coordinate the </a:t>
            </a:r>
            <a:r>
              <a:rPr lang="en-AU" sz="1800" b="1" dirty="0" smtClean="0"/>
              <a:t>reuse </a:t>
            </a:r>
            <a:r>
              <a:rPr lang="en-AU" sz="1800" b="1" dirty="0"/>
              <a:t>and sharing </a:t>
            </a:r>
            <a:r>
              <a:rPr lang="en-AU" sz="1800" dirty="0" smtClean="0"/>
              <a:t>of Learning &amp; Development (L&amp;D) solutions across </a:t>
            </a:r>
            <a:r>
              <a:rPr lang="en-AU" sz="1800" dirty="0" smtClean="0"/>
              <a:t>(presently) </a:t>
            </a:r>
            <a:r>
              <a:rPr lang="en-AU" sz="1800" dirty="0" smtClean="0">
                <a:solidFill>
                  <a:schemeClr val="tx1"/>
                </a:solidFill>
              </a:rPr>
              <a:t>Non-Corporate Commonwealth agencies</a:t>
            </a:r>
            <a:r>
              <a:rPr lang="en-AU" sz="1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The </a:t>
            </a:r>
            <a:r>
              <a:rPr lang="en-AU" sz="1800" dirty="0" smtClean="0"/>
              <a:t>APS Learning </a:t>
            </a:r>
            <a:r>
              <a:rPr lang="en-AU" sz="1800" dirty="0" smtClean="0"/>
              <a:t>Bank </a:t>
            </a:r>
            <a:r>
              <a:rPr lang="en-AU" sz="1800" dirty="0"/>
              <a:t>is designed for </a:t>
            </a:r>
            <a:r>
              <a:rPr lang="en-AU" sz="1800" b="1" dirty="0"/>
              <a:t>L&amp;D </a:t>
            </a:r>
            <a:r>
              <a:rPr lang="en-AU" sz="1800" b="1" dirty="0" smtClean="0"/>
              <a:t>practitioners</a:t>
            </a:r>
            <a:r>
              <a:rPr lang="en-AU" sz="1800" dirty="0" smtClean="0"/>
              <a:t>.</a:t>
            </a:r>
          </a:p>
          <a:p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>Practitioners view a catalogue of solutions available for reuse either “as is” or able modify to suit their agency’s needs. It is up to each agency to review and determine the suitability of a solution and relevant use for their agency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US" sz="1800" dirty="0">
                <a:hlinkClick r:id="rId3"/>
              </a:rPr>
              <a:t>Share and reuse learning experiences | Australian Public Service Academy</a:t>
            </a:r>
            <a:endParaRPr lang="en-AU" sz="1800" dirty="0" smtClean="0"/>
          </a:p>
          <a:p>
            <a:pPr lvl="1" indent="0">
              <a:buNone/>
            </a:pPr>
            <a:endParaRPr lang="en-AU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8D8-F57E-C343-9C8C-2325CCD191D0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1623" y="1781060"/>
            <a:ext cx="3442177" cy="3207362"/>
            <a:chOff x="7203056" y="2147978"/>
            <a:chExt cx="3442177" cy="3207362"/>
          </a:xfrm>
        </p:grpSpPr>
        <p:grpSp>
          <p:nvGrpSpPr>
            <p:cNvPr id="14" name="Group 13"/>
            <p:cNvGrpSpPr/>
            <p:nvPr/>
          </p:nvGrpSpPr>
          <p:grpSpPr>
            <a:xfrm>
              <a:off x="7203056" y="2147978"/>
              <a:ext cx="3442177" cy="3207362"/>
              <a:chOff x="6611388" y="1820740"/>
              <a:chExt cx="3740729" cy="338492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grayscl/>
              </a:blip>
              <a:srcRect l="214" r="222"/>
              <a:stretch/>
            </p:blipFill>
            <p:spPr>
              <a:xfrm>
                <a:off x="6611388" y="1820740"/>
                <a:ext cx="3740729" cy="338492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>
                <a:grayscl/>
              </a:blip>
              <a:srcRect l="4987" r="920"/>
              <a:stretch/>
            </p:blipFill>
            <p:spPr>
              <a:xfrm>
                <a:off x="6633556" y="1853996"/>
                <a:ext cx="3682540" cy="2086237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b="22234"/>
            <a:stretch/>
          </p:blipFill>
          <p:spPr>
            <a:xfrm>
              <a:off x="7223456" y="2188893"/>
              <a:ext cx="3388632" cy="197366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1734800" y="6333064"/>
            <a:ext cx="457200" cy="50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1"/>
                </a:solidFill>
              </a:rPr>
              <a:t>3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8799" y="768862"/>
            <a:ext cx="10515600" cy="618631"/>
          </a:xfrm>
        </p:spPr>
        <p:txBody>
          <a:bodyPr/>
          <a:lstStyle/>
          <a:p>
            <a:r>
              <a:rPr lang="en-AU" dirty="0" smtClean="0"/>
              <a:t>The APS Learning Bank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5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43" y="674773"/>
            <a:ext cx="10515600" cy="618631"/>
          </a:xfrm>
        </p:spPr>
        <p:txBody>
          <a:bodyPr/>
          <a:lstStyle/>
          <a:p>
            <a:r>
              <a:rPr lang="en-AU" dirty="0" smtClean="0"/>
              <a:t>Overview of process and platforms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99" y="1375912"/>
            <a:ext cx="10685163" cy="51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8F8210-EF04-1E4E-87DD-71F576DFB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49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y - Dark Navy Theme">
  <a:themeElements>
    <a:clrScheme name="Academy on White">
      <a:dk1>
        <a:srgbClr val="000000"/>
      </a:dk1>
      <a:lt1>
        <a:srgbClr val="FFFFFF"/>
      </a:lt1>
      <a:dk2>
        <a:srgbClr val="22283C"/>
      </a:dk2>
      <a:lt2>
        <a:srgbClr val="E7E6E6"/>
      </a:lt2>
      <a:accent1>
        <a:srgbClr val="FE5B1E"/>
      </a:accent1>
      <a:accent2>
        <a:srgbClr val="1D73D7"/>
      </a:accent2>
      <a:accent3>
        <a:srgbClr val="757575"/>
      </a:accent3>
      <a:accent4>
        <a:srgbClr val="00857C"/>
      </a:accent4>
      <a:accent5>
        <a:srgbClr val="E6144C"/>
      </a:accent5>
      <a:accent6>
        <a:srgbClr val="8653EA"/>
      </a:accent6>
      <a:hlink>
        <a:srgbClr val="00B7A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D_LearningBank_XJurisdiction_Feb2024" id="{05579BC4-55A1-44A3-9956-01A4F048F0F4}" vid="{0290510F-BB48-4586-933C-5D6BA0D755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b1f307-a489-40bf-8d3d-f7559b8c4701">
      <Value>4</Value>
    </TaxCatchAll>
    <ShareHubID xmlns="e771ab56-0c5d-40e7-b080-2686d2b89623">SHD24-11545</ShareHubID>
    <TaxKeywordTaxHTField xmlns="9eb1f307-a489-40bf-8d3d-f7559b8c4701">
      <Terms xmlns="http://schemas.microsoft.com/office/infopath/2007/PartnerControls"/>
    </TaxKeywordTaxHTField>
    <eece5cef6890442384e9ba75206d2a30 xmlns="9eb1f307-a489-40bf-8d3d-f7559b8c4701">
      <Terms xmlns="http://schemas.microsoft.com/office/infopath/2007/PartnerControls"/>
    </eece5cef6890442384e9ba75206d2a30>
    <fbaf1f3242bc44beaebd71251a2db345 xmlns="9eb1f307-a489-40bf-8d3d-f7559b8c47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9e0ec9cb-4e7f-4d4a-bd32-1ee7525c6d87</TermId>
        </TermInfo>
      </Terms>
    </fbaf1f3242bc44beaebd71251a2db345>
    <Comments xmlns="http://schemas.microsoft.com/sharepoint/v3" xsi:nil="true"/>
    <_dlc_DocId xmlns="9eb1f307-a489-40bf-8d3d-f7559b8c4701">APSCdoc-476146567-1828</_dlc_DocId>
    <_dlc_DocIdPersistId xmlns="9eb1f307-a489-40bf-8d3d-f7559b8c4701">false</_dlc_DocIdPersistId>
    <_dlc_DocIdUrl xmlns="9eb1f307-a489-40bf-8d3d-f7559b8c4701">
      <Url>https://pmc01.sharepoint.com/sites/apsc-lsap/_layouts/15/DocIdRedir.aspx?ID=APSCdoc-476146567-1828</Url>
      <Description>APSCdoc-476146567-1828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985CE932598408B7423422EF50FEB" ma:contentTypeVersion="21" ma:contentTypeDescription="Create a new document." ma:contentTypeScope="" ma:versionID="494f18e173c219bbb1b2567fc36cd771">
  <xsd:schema xmlns:xsd="http://www.w3.org/2001/XMLSchema" xmlns:xs="http://www.w3.org/2001/XMLSchema" xmlns:p="http://schemas.microsoft.com/office/2006/metadata/properties" xmlns:ns1="http://schemas.microsoft.com/sharepoint/v3" xmlns:ns2="9eb1f307-a489-40bf-8d3d-f7559b8c4701" xmlns:ns3="e771ab56-0c5d-40e7-b080-2686d2b89623" xmlns:ns4="d1747038-b202-4319-a150-15acf6111b0e" targetNamespace="http://schemas.microsoft.com/office/2006/metadata/properties" ma:root="true" ma:fieldsID="63fd0d8dfc515c1a78b87d5889d4d0aa" ns1:_="" ns2:_="" ns3:_="" ns4:_="">
    <xsd:import namespace="http://schemas.microsoft.com/sharepoint/v3"/>
    <xsd:import namespace="9eb1f307-a489-40bf-8d3d-f7559b8c4701"/>
    <xsd:import namespace="e771ab56-0c5d-40e7-b080-2686d2b89623"/>
    <xsd:import namespace="d1747038-b202-4319-a150-15acf6111b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baf1f3242bc44beaebd71251a2db345" minOccurs="0"/>
                <xsd:element ref="ns2:TaxCatchAll" minOccurs="0"/>
                <xsd:element ref="ns2:eece5cef6890442384e9ba75206d2a30" minOccurs="0"/>
                <xsd:element ref="ns3:ShareHubID" minOccurs="0"/>
                <xsd:element ref="ns2:TaxKeywordTaxHTField" minOccurs="0"/>
                <xsd:element ref="ns1:Comments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9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1f307-a489-40bf-8d3d-f7559b8c47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baf1f3242bc44beaebd71251a2db345" ma:index="12" ma:taxonomy="true" ma:internalName="fbaf1f3242bc44beaebd71251a2db345" ma:taxonomyFieldName="SecurityClassification" ma:displayName="Security Classification" ma:default="4;#OFFICIAL|9e0ec9cb-4e7f-4d4a-bd32-1ee7525c6d87" ma:fieldId="{fbaf1f32-42bc-44be-aebd-71251a2db345}" ma:sspId="a704aed0-9400-4f73-8896-887924b24b89" ma:termSetId="15567863-ae19-46a1-9475-3e196b7796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532c67ea-4781-454c-8079-1662969e1d0d}" ma:internalName="TaxCatchAll" ma:showField="CatchAllData" ma:web="9eb1f307-a489-40bf-8d3d-f7559b8c47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ece5cef6890442384e9ba75206d2a30" ma:index="15" nillable="true" ma:taxonomy="true" ma:internalName="eece5cef6890442384e9ba75206d2a30" ma:taxonomyFieldName="InformationMarker" ma:displayName="Information Marker" ma:readOnly="false" ma:fieldId="{eece5cef-6890-4423-84e9-ba75206d2a30}" ma:sspId="a704aed0-9400-4f73-8896-887924b24b89" ma:termSetId="0affb9f3-c46b-4e8a-8ea3-c3be657626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a704aed0-9400-4f73-8896-887924b24b8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ab56-0c5d-40e7-b080-2686d2b89623" elementFormDefault="qualified">
    <xsd:import namespace="http://schemas.microsoft.com/office/2006/documentManagement/types"/>
    <xsd:import namespace="http://schemas.microsoft.com/office/infopath/2007/PartnerControls"/>
    <xsd:element name="ShareHubID" ma:index="16" nillable="true" ma:displayName="ShareHub ID" ma:description="" ma:indexed="true" ma:internalName="ShareHub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47038-b202-4319-a150-15acf6111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DC487-8175-47BD-9DC3-48CEA639364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AA7B073-8505-48C1-A888-6E00D8744BBF}">
  <ds:schemaRefs>
    <ds:schemaRef ds:uri="http://schemas.microsoft.com/sharepoint/v3"/>
    <ds:schemaRef ds:uri="http://schemas.openxmlformats.org/package/2006/metadata/core-properties"/>
    <ds:schemaRef ds:uri="http://purl.org/dc/terms/"/>
    <ds:schemaRef ds:uri="d1747038-b202-4319-a150-15acf6111b0e"/>
    <ds:schemaRef ds:uri="http://schemas.microsoft.com/office/2006/documentManagement/types"/>
    <ds:schemaRef ds:uri="http://schemas.microsoft.com/office/infopath/2007/PartnerControls"/>
    <ds:schemaRef ds:uri="9eb1f307-a489-40bf-8d3d-f7559b8c4701"/>
    <ds:schemaRef ds:uri="http://purl.org/dc/elements/1.1/"/>
    <ds:schemaRef ds:uri="http://schemas.microsoft.com/office/2006/metadata/properties"/>
    <ds:schemaRef ds:uri="e771ab56-0c5d-40e7-b080-2686d2b8962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01B2E4-DDF1-49C7-BC1A-AF441A3030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FF9AC9-9968-418B-ABFE-D8E2A55B9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b1f307-a489-40bf-8d3d-f7559b8c4701"/>
    <ds:schemaRef ds:uri="e771ab56-0c5d-40e7-b080-2686d2b89623"/>
    <ds:schemaRef ds:uri="d1747038-b202-4319-a150-15acf6111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LnD_LearningBank_XJurisdiction_Feb2024</Template>
  <TotalTime>0</TotalTime>
  <Words>468</Words>
  <Application>Microsoft Office PowerPoint</Application>
  <PresentationFormat>Widescreen</PresentationFormat>
  <Paragraphs>58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Academy - Dark Navy Theme</vt:lpstr>
      <vt:lpstr>APS Learning Bank</vt:lpstr>
      <vt:lpstr>Why a APS Learning Bank?</vt:lpstr>
      <vt:lpstr>Project summary to date</vt:lpstr>
      <vt:lpstr>Reuse and sharing challenges</vt:lpstr>
      <vt:lpstr>Reuse and sharing benefits</vt:lpstr>
      <vt:lpstr>The APS Learning Bank</vt:lpstr>
      <vt:lpstr>Overview of process and platforms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2025-02-12T00:28:21Z</dcterms:created>
  <dcterms:modified xsi:type="dcterms:W3CDTF">2025-02-12T01:22:12Z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0x010100BC7985CE932598408B7423422EF50FEB</vt:lpwstr>
  </property>
  <property fmtid="{D5CDD505-2E9C-101B-9397-08002B2CF9AE}" pid="3" name="HPRMSecurityLevel">
    <vt:lpwstr>1;#OFFICIAL|11463c70-78df-4e3b-b0ff-f66cd3cb26ec</vt:lpwstr>
  </property>
  <property fmtid="{D5CDD505-2E9C-101B-9397-08002B2CF9AE}" pid="4" name="HPRMSecurityCaveat">
    <vt:lpwstr/>
  </property>
  <property fmtid="{D5CDD505-2E9C-101B-9397-08002B2CF9AE}" pid="5" name="TaxKeyword">
    <vt:lpwstr/>
  </property>
  <property fmtid="{D5CDD505-2E9C-101B-9397-08002B2CF9AE}" pid="6" name="FolderID">
    <vt:lpwstr/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SecurityClassification">
    <vt:lpwstr>4;#OFFICIAL|9e0ec9cb-4e7f-4d4a-bd32-1ee7525c6d87</vt:lpwstr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  <property fmtid="{D5CDD505-2E9C-101B-9397-08002B2CF9AE}" pid="16" name="GUID">
    <vt:lpwstr>6f1c02ac-28f3-4f8e-b196-3202f80a5be8</vt:lpwstr>
  </property>
  <property fmtid="{D5CDD505-2E9C-101B-9397-08002B2CF9AE}" pid="17" name="SharedWithUsers">
    <vt:lpwstr/>
  </property>
  <property fmtid="{D5CDD505-2E9C-101B-9397-08002B2CF9AE}" pid="18" name="InformationMarker">
    <vt:lpwstr/>
  </property>
  <property fmtid="{D5CDD505-2E9C-101B-9397-08002B2CF9AE}" pid="19" name="PMCNotes">
    <vt:lpwstr/>
  </property>
  <property fmtid="{D5CDD505-2E9C-101B-9397-08002B2CF9AE}" pid="20" name="jd1c641577414dfdab1686c9d5d0dbd0">
    <vt:lpwstr/>
  </property>
  <property fmtid="{D5CDD505-2E9C-101B-9397-08002B2CF9AE}" pid="21" name="_dlc_DocIdItemGuid">
    <vt:lpwstr>d9b6eb97-07c5-469e-86d4-96486309bda3</vt:lpwstr>
  </property>
</Properties>
</file>