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5"/>
    <p:sldMasterId id="2147483719" r:id="rId6"/>
  </p:sldMasterIdLst>
  <p:notesMasterIdLst>
    <p:notesMasterId r:id="rId19"/>
  </p:notesMasterIdLst>
  <p:handoutMasterIdLst>
    <p:handoutMasterId r:id="rId20"/>
  </p:handoutMasterIdLst>
  <p:sldIdLst>
    <p:sldId id="258" r:id="rId7"/>
    <p:sldId id="368" r:id="rId8"/>
    <p:sldId id="372" r:id="rId9"/>
    <p:sldId id="353" r:id="rId10"/>
    <p:sldId id="366" r:id="rId11"/>
    <p:sldId id="358" r:id="rId12"/>
    <p:sldId id="370" r:id="rId13"/>
    <p:sldId id="375" r:id="rId14"/>
    <p:sldId id="371" r:id="rId15"/>
    <p:sldId id="374" r:id="rId16"/>
    <p:sldId id="376" r:id="rId17"/>
    <p:sldId id="283" r:id="rId18"/>
  </p:sldIdLst>
  <p:sldSz cx="12192000" cy="6858000"/>
  <p:notesSz cx="6797675" cy="9926638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 1" id="{9030CE16-A8BF-4142-B5CA-CAF757E34D93}">
          <p14:sldIdLst>
            <p14:sldId id="258"/>
            <p14:sldId id="368"/>
            <p14:sldId id="372"/>
            <p14:sldId id="353"/>
            <p14:sldId id="366"/>
            <p14:sldId id="358"/>
            <p14:sldId id="370"/>
            <p14:sldId id="375"/>
            <p14:sldId id="371"/>
            <p14:sldId id="374"/>
            <p14:sldId id="376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B1E"/>
    <a:srgbClr val="203165"/>
    <a:srgbClr val="B87429"/>
    <a:srgbClr val="BABF49"/>
    <a:srgbClr val="A71C49"/>
    <a:srgbClr val="E96B3C"/>
    <a:srgbClr val="564B76"/>
    <a:srgbClr val="B8BF4B"/>
    <a:srgbClr val="22283C"/>
    <a:srgbClr val="2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29C09-41DD-356D-AE2C-97129E570732}" v="388" dt="2024-09-18T02:40:17.652"/>
    <p1510:client id="{A9D4153F-D4E0-C02B-28B7-503AC22FE26E}" v="8" dt="2024-09-19T06:25:53.604"/>
    <p1510:client id="{CB0C2D7A-A1A3-7A02-8EC0-E336B38087AE}" v="3" dt="2024-09-19T02:56:42.580"/>
    <p1510:client id="{E8704FD3-AEEC-035A-6C2E-8EDD69118B72}" v="44" dt="2024-09-18T03:59:32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4524" autoAdjust="0"/>
  </p:normalViewPr>
  <p:slideViewPr>
    <p:cSldViewPr snapToGrid="0">
      <p:cViewPr varScale="1">
        <p:scale>
          <a:sx n="62" d="100"/>
          <a:sy n="62" d="100"/>
        </p:scale>
        <p:origin x="109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57AFB-5D89-4699-8F67-3906F085DE00}" type="datetimeFigureOut">
              <a:rPr lang="en-AU" smtClean="0"/>
              <a:t>11/11/2024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1AB3A-67AF-438C-A381-009ACDB98C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693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A0D79-75CE-194A-899E-F55A83A10EF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9B616-1102-064A-B413-A9594EF9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3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9B616-1102-064A-B413-A9594EF9F7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7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9B616-1102-064A-B413-A9594EF9F7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>
              <a:latin typeface="Arial" panose="020B0604020202020204" pitchFamily="34" charset="0"/>
            </a:endParaRPr>
          </a:p>
          <a:p>
            <a:endParaRPr lang="en-US" sz="1200" baseline="0" dirty="0" smtClean="0">
              <a:latin typeface="Arial" panose="020B0604020202020204" pitchFamily="34" charset="0"/>
            </a:endParaRPr>
          </a:p>
          <a:p>
            <a:endParaRPr lang="en-US" sz="1200" baseline="0" dirty="0" smtClean="0">
              <a:latin typeface="Arial" panose="020B0604020202020204" pitchFamily="34" charset="0"/>
            </a:endParaRPr>
          </a:p>
          <a:p>
            <a:endParaRPr lang="en-AU" sz="1200" baseline="0" dirty="0" smtClean="0">
              <a:latin typeface="+mn-lt"/>
            </a:endParaRPr>
          </a:p>
          <a:p>
            <a:endParaRPr lang="en-US" sz="1200" baseline="0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66D03-79DC-411E-9409-26916EDF099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006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0" baseline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0" baseline="0" dirty="0" smtClean="0"/>
          </a:p>
          <a:p>
            <a:endParaRPr lang="en-US" sz="1200" baseline="0" dirty="0" smtClean="0">
              <a:latin typeface="Arial" panose="020B0604020202020204" pitchFamily="34" charset="0"/>
            </a:endParaRPr>
          </a:p>
          <a:p>
            <a:endParaRPr lang="en-US" sz="1200" baseline="0" dirty="0" smtClean="0">
              <a:latin typeface="Arial" panose="020B0604020202020204" pitchFamily="34" charset="0"/>
            </a:endParaRPr>
          </a:p>
          <a:p>
            <a:endParaRPr lang="en-US" sz="1200" baseline="0" dirty="0" smtClean="0">
              <a:latin typeface="Arial" panose="020B0604020202020204" pitchFamily="34" charset="0"/>
            </a:endParaRPr>
          </a:p>
          <a:p>
            <a:endParaRPr lang="en-AU" sz="1200" baseline="0" dirty="0" smtClean="0">
              <a:latin typeface="+mn-lt"/>
            </a:endParaRPr>
          </a:p>
          <a:p>
            <a:endParaRPr lang="en-US" sz="1200" baseline="0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66D03-79DC-411E-9409-26916EDF099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153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9B616-1102-064A-B413-A9594EF9F7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44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9B616-1102-064A-B413-A9594EF9F7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6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9B616-1102-064A-B413-A9594EF9F7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32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9B616-1102-064A-B413-A9594EF9F7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08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9B616-1102-064A-B413-A9594EF9F7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49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9B616-1102-064A-B413-A9594EF9F7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4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70A880-4B56-B24B-AA55-2E43B631C4EA}"/>
              </a:ext>
            </a:extLst>
          </p:cNvPr>
          <p:cNvSpPr/>
          <p:nvPr userDrawn="1"/>
        </p:nvSpPr>
        <p:spPr>
          <a:xfrm>
            <a:off x="10972800" y="0"/>
            <a:ext cx="1219200" cy="127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7" name="Rectangle 6" title="Presentation Cover">
            <a:extLst>
              <a:ext uri="{FF2B5EF4-FFF2-40B4-BE49-F238E27FC236}">
                <a16:creationId xmlns:a16="http://schemas.microsoft.com/office/drawing/2014/main" id="{648BC12C-194F-B844-B003-75D5383474BB}"/>
              </a:ext>
            </a:extLst>
          </p:cNvPr>
          <p:cNvSpPr/>
          <p:nvPr userDrawn="1"/>
        </p:nvSpPr>
        <p:spPr>
          <a:xfrm>
            <a:off x="152400" y="139701"/>
            <a:ext cx="11887200" cy="6578600"/>
          </a:xfrm>
          <a:prstGeom prst="rect">
            <a:avLst/>
          </a:prstGeom>
          <a:solidFill>
            <a:srgbClr val="222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D086E-A845-A74E-B09D-F33F672BF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800" y="2989116"/>
            <a:ext cx="7607300" cy="715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anchor="b">
            <a:spAutoFit/>
          </a:bodyPr>
          <a:lstStyle>
            <a:lvl1pPr algn="l">
              <a:defRPr sz="4500" spc="2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33A3D-8461-A84D-BE54-A446C7E0E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800" y="3894666"/>
            <a:ext cx="7607300" cy="435825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spc="2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title="Australian Government and APS Academy Lockup Brand">
            <a:extLst>
              <a:ext uri="{FF2B5EF4-FFF2-40B4-BE49-F238E27FC236}">
                <a16:creationId xmlns:a16="http://schemas.microsoft.com/office/drawing/2014/main" id="{68C1F668-9923-B745-9B53-BA272A7F4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702" y="703724"/>
            <a:ext cx="4390698" cy="897706"/>
          </a:xfrm>
          <a:prstGeom prst="rect">
            <a:avLst/>
          </a:prstGeom>
        </p:spPr>
      </p:pic>
      <p:pic>
        <p:nvPicPr>
          <p:cNvPr id="12" name="Picture 11" title="APS Craft Shapes">
            <a:extLst>
              <a:ext uri="{FF2B5EF4-FFF2-40B4-BE49-F238E27FC236}">
                <a16:creationId xmlns:a16="http://schemas.microsoft.com/office/drawing/2014/main" id="{480138FA-01E7-2D40-B843-34519D49D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965" t="31847" r="38968" b="15055"/>
          <a:stretch/>
        </p:blipFill>
        <p:spPr>
          <a:xfrm>
            <a:off x="7834460" y="139700"/>
            <a:ext cx="4205140" cy="50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4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D915F-95EE-144B-A2A8-E99478EC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DBBD1F2-53D1-8841-8232-7B838022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Service Offer</a:t>
            </a:r>
          </a:p>
        </p:txBody>
      </p:sp>
    </p:spTree>
    <p:extLst>
      <p:ext uri="{BB962C8B-B14F-4D97-AF65-F5344CB8AC3E}">
        <p14:creationId xmlns:p14="http://schemas.microsoft.com/office/powerpoint/2010/main" val="154770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 title="Picture">
            <a:extLst>
              <a:ext uri="{FF2B5EF4-FFF2-40B4-BE49-F238E27FC236}">
                <a16:creationId xmlns:a16="http://schemas.microsoft.com/office/drawing/2014/main" id="{FF4A21D6-B159-E14B-ACB6-33022EA9BB0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6858000"/>
          </a:xfrm>
          <a:pattFill prst="trellis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2283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6A25FBC-25C1-6847-854C-D36760F0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9932"/>
            <a:ext cx="2743200" cy="365125"/>
          </a:xfrm>
        </p:spPr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7B43989-17A1-FA40-954F-8B208F404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Service Offer</a:t>
            </a:r>
          </a:p>
        </p:txBody>
      </p:sp>
    </p:spTree>
    <p:extLst>
      <p:ext uri="{BB962C8B-B14F-4D97-AF65-F5344CB8AC3E}">
        <p14:creationId xmlns:p14="http://schemas.microsoft.com/office/powerpoint/2010/main" val="195542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E101-4070-4E4C-871E-19085A25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78729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9020D-6A15-874B-AC9F-88BF57243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500"/>
            </a:lvl3pPr>
            <a:lvl4pPr>
              <a:defRPr sz="1500"/>
            </a:lvl4pPr>
            <a:lvl5pPr>
              <a:defRPr sz="15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4DF0C-4A3E-7648-9DA7-E99A9D7A8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4400"/>
            <a:ext cx="3932237" cy="3684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EF341-5988-3D43-99CF-CF7016DB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5618D4B-7BE1-7B4C-8C8D-C0A62EF6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Service Offer</a:t>
            </a:r>
          </a:p>
        </p:txBody>
      </p:sp>
      <p:pic>
        <p:nvPicPr>
          <p:cNvPr id="10" name="Picture 9" title="APS Craft Shapes">
            <a:extLst>
              <a:ext uri="{FF2B5EF4-FFF2-40B4-BE49-F238E27FC236}">
                <a16:creationId xmlns:a16="http://schemas.microsoft.com/office/drawing/2014/main" id="{C4AD1703-CC59-5F48-8F0A-644E7B3DB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2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F8F9A-0AF9-034B-ABD5-20129EEE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8217"/>
            <a:ext cx="3932237" cy="978729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42E62-B6F1-9540-95C0-61C8952CE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4400"/>
            <a:ext cx="3932237" cy="3684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9CE3A-E985-A54D-8F03-8592AEC0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353EDC0-9ACE-B049-BB08-CAFAF17C9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Service Offer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19A7B36-4BB3-DC4F-BCAF-98983103413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83188" y="988217"/>
            <a:ext cx="6169024" cy="4881565"/>
          </a:xfrm>
          <a:pattFill prst="trellis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2283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title="APS Craft Shapes">
            <a:extLst>
              <a:ext uri="{FF2B5EF4-FFF2-40B4-BE49-F238E27FC236}">
                <a16:creationId xmlns:a16="http://schemas.microsoft.com/office/drawing/2014/main" id="{1130D3DA-197D-A147-8AD0-CCE86A1FD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5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Presentation Back Cover">
            <a:extLst>
              <a:ext uri="{FF2B5EF4-FFF2-40B4-BE49-F238E27FC236}">
                <a16:creationId xmlns:a16="http://schemas.microsoft.com/office/drawing/2014/main" id="{EC83ACBC-FCFE-DE4C-A11F-89C9A19E807F}"/>
              </a:ext>
            </a:extLst>
          </p:cNvPr>
          <p:cNvSpPr/>
          <p:nvPr userDrawn="1"/>
        </p:nvSpPr>
        <p:spPr>
          <a:xfrm>
            <a:off x="152400" y="152400"/>
            <a:ext cx="11874544" cy="6584950"/>
          </a:xfrm>
          <a:prstGeom prst="rect">
            <a:avLst/>
          </a:prstGeom>
          <a:solidFill>
            <a:srgbClr val="222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title="APS Craft Shapes">
            <a:extLst>
              <a:ext uri="{FF2B5EF4-FFF2-40B4-BE49-F238E27FC236}">
                <a16:creationId xmlns:a16="http://schemas.microsoft.com/office/drawing/2014/main" id="{4E330586-CA7F-6E45-BA01-E5F214676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072" t="4297" r="11416" b="13272"/>
          <a:stretch/>
        </p:blipFill>
        <p:spPr>
          <a:xfrm>
            <a:off x="6103620" y="152400"/>
            <a:ext cx="5923324" cy="65786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3787F2A-CBE6-584D-813D-3CFC5B2DF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800" y="3031066"/>
            <a:ext cx="5780157" cy="435825"/>
          </a:xfrm>
        </p:spPr>
        <p:txBody>
          <a:bodyPr>
            <a:noAutofit/>
          </a:bodyPr>
          <a:lstStyle>
            <a:lvl1pPr marL="0" indent="0" algn="l">
              <a:buNone/>
              <a:defRPr sz="2200" spc="2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14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0354D1-09A9-4DBE-A68A-CCF8CE73C332}"/>
              </a:ext>
            </a:extLst>
          </p:cNvPr>
          <p:cNvSpPr/>
          <p:nvPr userDrawn="1"/>
        </p:nvSpPr>
        <p:spPr>
          <a:xfrm>
            <a:off x="1" y="0"/>
            <a:ext cx="12192000" cy="2838826"/>
          </a:xfrm>
          <a:prstGeom prst="rect">
            <a:avLst/>
          </a:prstGeom>
          <a:solidFill>
            <a:srgbClr val="222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3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129120"/>
            <a:ext cx="10515600" cy="709425"/>
          </a:xfrm>
        </p:spPr>
        <p:txBody>
          <a:bodyPr>
            <a:normAutofit/>
          </a:bodyPr>
          <a:lstStyle>
            <a:lvl1pPr>
              <a:defRPr sz="254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37CBC14-AABC-4207-9A68-8006F9143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356352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APS Academy  | </a:t>
            </a:r>
            <a:r>
              <a:rPr lang="en-AU" sz="907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 Learning and Development Quality Framework and Design Standards</a:t>
            </a:r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D456835-F8EE-403A-A1A5-5EEAB3F4C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2C6504-45E9-4938-AE9D-904F0CE7D182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CE8D48-DDD9-43B6-ABAF-8CDCF5A43B69}"/>
              </a:ext>
            </a:extLst>
          </p:cNvPr>
          <p:cNvGrpSpPr/>
          <p:nvPr userDrawn="1"/>
        </p:nvGrpSpPr>
        <p:grpSpPr>
          <a:xfrm>
            <a:off x="-513654" y="-490344"/>
            <a:ext cx="3611805" cy="3328889"/>
            <a:chOff x="7880749" y="-540514"/>
            <a:chExt cx="3167384" cy="366948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A3ED3D-C11F-457F-BB23-9F3201E37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47" t="29581" r="33285" b="29392"/>
            <a:stretch/>
          </p:blipFill>
          <p:spPr>
            <a:xfrm>
              <a:off x="9351414" y="-540514"/>
              <a:ext cx="1696719" cy="18392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90AB75C-3EDF-4149-86EA-5E4AC905B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63" t="31802" r="40075" b="26983"/>
            <a:stretch/>
          </p:blipFill>
          <p:spPr>
            <a:xfrm>
              <a:off x="8587161" y="282899"/>
              <a:ext cx="897053" cy="100846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52AF15-0BAC-4A4A-8E93-367ABDE43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5" t="29403" r="32479" b="29759"/>
            <a:stretch/>
          </p:blipFill>
          <p:spPr>
            <a:xfrm>
              <a:off x="7880749" y="1264366"/>
              <a:ext cx="1583176" cy="14084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FFB9684-251F-4DF0-9930-C0F7BCE2D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17" t="35275" r="24995" b="29386"/>
            <a:stretch/>
          </p:blipFill>
          <p:spPr>
            <a:xfrm>
              <a:off x="8909920" y="1498391"/>
              <a:ext cx="985870" cy="85836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9731E0-1527-4EBC-92B8-255A0E559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5" t="28427" r="30507" b="30046"/>
            <a:stretch/>
          </p:blipFill>
          <p:spPr>
            <a:xfrm>
              <a:off x="9218614" y="482527"/>
              <a:ext cx="1354353" cy="148604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B65531-661E-4943-B651-395A59755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0" t="24872" r="38684" b="45785"/>
            <a:stretch/>
          </p:blipFill>
          <p:spPr>
            <a:xfrm>
              <a:off x="9824679" y="1589991"/>
              <a:ext cx="985871" cy="76436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64-09B8-4F1E-BC4F-197F18EB4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0748" y="1623360"/>
              <a:ext cx="1505610" cy="1505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837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8BC12C-194F-B844-B003-75D5383474BB}"/>
              </a:ext>
            </a:extLst>
          </p:cNvPr>
          <p:cNvSpPr/>
          <p:nvPr userDrawn="1"/>
        </p:nvSpPr>
        <p:spPr>
          <a:xfrm>
            <a:off x="152400" y="143842"/>
            <a:ext cx="5943600" cy="65913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70A880-4B56-B24B-AA55-2E43B631C4EA}"/>
              </a:ext>
            </a:extLst>
          </p:cNvPr>
          <p:cNvSpPr/>
          <p:nvPr userDrawn="1"/>
        </p:nvSpPr>
        <p:spPr>
          <a:xfrm>
            <a:off x="10972800" y="0"/>
            <a:ext cx="1219200" cy="127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A059F6-4979-574C-8225-C26CDC61F9A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096000" y="139699"/>
            <a:ext cx="5930900" cy="6591301"/>
          </a:xfrm>
          <a:pattFill prst="trellis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2283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FC69DE-F651-6D47-95C3-C9038C792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648" y="2670568"/>
            <a:ext cx="4742752" cy="1034129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3400" spc="2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E46906-D091-2547-81EC-D5D64D5A1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648" y="3857098"/>
            <a:ext cx="4742752" cy="435825"/>
          </a:xfrm>
        </p:spPr>
        <p:txBody>
          <a:bodyPr>
            <a:spAutoFit/>
          </a:bodyPr>
          <a:lstStyle>
            <a:lvl1pPr marL="0" indent="0" algn="l">
              <a:buNone/>
              <a:defRPr sz="2200" spc="2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4949D22-DD44-CF4F-B9E3-C653411B2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649" y="789271"/>
            <a:ext cx="3132662" cy="6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12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316A-6790-664C-8707-A0AED1A6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862"/>
            <a:ext cx="105156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B5DA-73CC-DA41-AF4C-7F489A434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3675"/>
          </a:xfrm>
        </p:spPr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5pPr>
              <a:defRPr>
                <a:solidFill>
                  <a:srgbClr val="4472C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46658-E13C-DE49-93B9-3D49CC2F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9ADE2-F38A-6A4D-BD4A-AAC50910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57E2EE8C-CD03-CB46-A39E-20AF69724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00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70A880-4B56-B24B-AA55-2E43B631C4EA}"/>
              </a:ext>
            </a:extLst>
          </p:cNvPr>
          <p:cNvSpPr/>
          <p:nvPr userDrawn="1"/>
        </p:nvSpPr>
        <p:spPr>
          <a:xfrm>
            <a:off x="10972800" y="0"/>
            <a:ext cx="1219200" cy="127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8BC12C-194F-B844-B003-75D5383474BB}"/>
              </a:ext>
            </a:extLst>
          </p:cNvPr>
          <p:cNvSpPr/>
          <p:nvPr userDrawn="1"/>
        </p:nvSpPr>
        <p:spPr>
          <a:xfrm>
            <a:off x="152400" y="139700"/>
            <a:ext cx="11887200" cy="6591301"/>
          </a:xfrm>
          <a:prstGeom prst="rect">
            <a:avLst/>
          </a:prstGeom>
          <a:solidFill>
            <a:srgbClr val="222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D086E-A845-A74E-B09D-F33F672BF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800" y="2989116"/>
            <a:ext cx="9093200" cy="715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b">
            <a:spAutoFit/>
          </a:bodyPr>
          <a:lstStyle>
            <a:lvl1pPr algn="l">
              <a:defRPr sz="4500" spc="2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33A3D-8461-A84D-BE54-A446C7E0E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800" y="3894666"/>
            <a:ext cx="9093200" cy="435825"/>
          </a:xfrm>
        </p:spPr>
        <p:txBody>
          <a:bodyPr>
            <a:spAutoFit/>
          </a:bodyPr>
          <a:lstStyle>
            <a:lvl1pPr marL="0" indent="0" algn="l">
              <a:buNone/>
              <a:defRPr sz="2200" spc="2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68C1F668-9923-B745-9B53-BA272A7F4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702" y="703724"/>
            <a:ext cx="4390698" cy="89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316A-6790-664C-8707-A0AED1A6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862"/>
            <a:ext cx="105156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B5DA-73CC-DA41-AF4C-7F489A434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3675"/>
          </a:xfrm>
        </p:spPr>
        <p:txBody>
          <a:bodyPr/>
          <a:lstStyle>
            <a:lvl2pPr marL="270000" indent="-270000">
              <a:buFont typeface="+mj-lt"/>
              <a:buAutoNum type="arabicPeriod"/>
              <a:defRPr/>
            </a:lvl2pPr>
            <a:lvl3pPr marL="654300" indent="-270000">
              <a:buFont typeface="+mj-lt"/>
              <a:buAutoNum type="alphaLcPeriod"/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5pPr>
              <a:defRPr>
                <a:solidFill>
                  <a:srgbClr val="4472C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46658-E13C-DE49-93B9-3D49CC2F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9ADE2-F38A-6A4D-BD4A-AAC50910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A53262C-A79B-B74F-928C-33EFE739AF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9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Presentation Cover">
            <a:extLst>
              <a:ext uri="{FF2B5EF4-FFF2-40B4-BE49-F238E27FC236}">
                <a16:creationId xmlns:a16="http://schemas.microsoft.com/office/drawing/2014/main" id="{648BC12C-194F-B844-B003-75D5383474BB}"/>
              </a:ext>
            </a:extLst>
          </p:cNvPr>
          <p:cNvSpPr/>
          <p:nvPr userDrawn="1"/>
        </p:nvSpPr>
        <p:spPr>
          <a:xfrm>
            <a:off x="152400" y="143842"/>
            <a:ext cx="5943600" cy="65913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70A880-4B56-B24B-AA55-2E43B631C4EA}"/>
              </a:ext>
            </a:extLst>
          </p:cNvPr>
          <p:cNvSpPr/>
          <p:nvPr userDrawn="1"/>
        </p:nvSpPr>
        <p:spPr>
          <a:xfrm>
            <a:off x="10972800" y="0"/>
            <a:ext cx="1219200" cy="127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4" name="Picture Placeholder 2" title="Picture">
            <a:extLst>
              <a:ext uri="{FF2B5EF4-FFF2-40B4-BE49-F238E27FC236}">
                <a16:creationId xmlns:a16="http://schemas.microsoft.com/office/drawing/2014/main" id="{F0A059F6-4979-574C-8225-C26CDC61F9A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096000" y="139699"/>
            <a:ext cx="5930900" cy="6591301"/>
          </a:xfrm>
          <a:pattFill prst="trellis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2283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FC69DE-F651-6D47-95C3-C9038C792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648" y="2670568"/>
            <a:ext cx="4742752" cy="1034129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3400" spc="2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E46906-D091-2547-81EC-D5D64D5A1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648" y="3857098"/>
            <a:ext cx="4742752" cy="435825"/>
          </a:xfrm>
        </p:spPr>
        <p:txBody>
          <a:bodyPr>
            <a:spAutoFit/>
          </a:bodyPr>
          <a:lstStyle>
            <a:lvl1pPr marL="0" indent="0" algn="l">
              <a:buNone/>
              <a:defRPr sz="2200" spc="2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title="Australian Government and APS Academy Lockup Brand">
            <a:extLst>
              <a:ext uri="{FF2B5EF4-FFF2-40B4-BE49-F238E27FC236}">
                <a16:creationId xmlns:a16="http://schemas.microsoft.com/office/drawing/2014/main" id="{84949D22-DD44-CF4F-B9E3-C653411B2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649" y="789271"/>
            <a:ext cx="3132662" cy="6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52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BD5076B-F324-4C40-91C7-0D1E401D91B2}"/>
              </a:ext>
            </a:extLst>
          </p:cNvPr>
          <p:cNvSpPr/>
          <p:nvPr userDrawn="1"/>
        </p:nvSpPr>
        <p:spPr>
          <a:xfrm>
            <a:off x="152400" y="127000"/>
            <a:ext cx="11887200" cy="3115731"/>
          </a:xfrm>
          <a:prstGeom prst="rect">
            <a:avLst/>
          </a:prstGeom>
          <a:solidFill>
            <a:srgbClr val="222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5B1E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250986-C1B7-FA44-8E49-40F824FE0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965" t="31848" r="38968" b="35616"/>
          <a:stretch/>
        </p:blipFill>
        <p:spPr>
          <a:xfrm>
            <a:off x="7834459" y="127000"/>
            <a:ext cx="4205140" cy="3115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BDEE1A-1A78-4C49-A474-8467BCD5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83" y="3534305"/>
            <a:ext cx="8396817" cy="6463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693C5-CA6E-B140-953C-566310292C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0583" y="1345882"/>
            <a:ext cx="3706283" cy="1966051"/>
          </a:xfrm>
        </p:spPr>
        <p:txBody>
          <a:bodyPr>
            <a:spAutoFit/>
          </a:bodyPr>
          <a:lstStyle>
            <a:lvl1pPr marL="0" indent="0">
              <a:buNone/>
              <a:defRPr sz="1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82AC18-9147-1A41-8673-E59334B90D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0087" y="6405566"/>
            <a:ext cx="1129235" cy="2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7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A4EFA9-5E42-834B-800A-E4D9DAD18362}"/>
              </a:ext>
            </a:extLst>
          </p:cNvPr>
          <p:cNvSpPr/>
          <p:nvPr userDrawn="1"/>
        </p:nvSpPr>
        <p:spPr>
          <a:xfrm>
            <a:off x="152400" y="127000"/>
            <a:ext cx="11887200" cy="3115731"/>
          </a:xfrm>
          <a:prstGeom prst="rect">
            <a:avLst/>
          </a:prstGeom>
          <a:solidFill>
            <a:srgbClr val="FE5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5B1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DEE1A-1A78-4C49-A474-8467BCD5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83" y="3534305"/>
            <a:ext cx="8396817" cy="6463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693C5-CA6E-B140-953C-566310292C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0583" y="1345882"/>
            <a:ext cx="3706283" cy="1966051"/>
          </a:xfrm>
        </p:spPr>
        <p:txBody>
          <a:bodyPr>
            <a:spAutoFit/>
          </a:bodyPr>
          <a:lstStyle>
            <a:lvl1pPr marL="0" indent="0">
              <a:buNone/>
              <a:defRPr sz="1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28E57C-5500-A24D-B727-05D9EFF16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980" t="31627" r="39138" b="36029"/>
          <a:stretch/>
        </p:blipFill>
        <p:spPr>
          <a:xfrm>
            <a:off x="7834460" y="127000"/>
            <a:ext cx="4205140" cy="3115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D2A651-7047-6545-AA6D-64B4AC6BB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0087" y="6405566"/>
            <a:ext cx="1129235" cy="2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53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ECC7-0048-1D4B-8949-7B1EEA6C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862"/>
            <a:ext cx="105156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2BA7-EF53-C04F-ADCA-A9A3DFE85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1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E274D-80A3-ED47-B327-C44A83E95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1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3F8DA-BE5E-8547-B5CE-BF29B130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A7B662-79C0-6D45-B9DA-2C52BC00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[Presentation Title]</a:t>
            </a:r>
          </a:p>
        </p:txBody>
      </p:sp>
      <p:pic>
        <p:nvPicPr>
          <p:cNvPr id="10" name="Picture 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2FCBA9BE-5AC1-9A47-A53C-E14430DC9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03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4487-45C2-1745-B32F-33F5235B0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0223"/>
            <a:ext cx="10515600" cy="6186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aseline="0"/>
            </a:lvl1pPr>
          </a:lstStyle>
          <a:p>
            <a:r>
              <a:rPr lang="en-GB"/>
              <a:t>APS Induction – Pathways Concept</a:t>
            </a:r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65E4F841-FAEA-8340-BCFD-DEE4D3A99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300444" y="1151402"/>
          <a:ext cx="11591112" cy="4849000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1741716">
                  <a:extLst>
                    <a:ext uri="{9D8B030D-6E8A-4147-A177-3AD203B41FA5}">
                      <a16:colId xmlns:a16="http://schemas.microsoft.com/office/drawing/2014/main" val="3178644839"/>
                    </a:ext>
                  </a:extLst>
                </a:gridCol>
                <a:gridCol w="2462349">
                  <a:extLst>
                    <a:ext uri="{9D8B030D-6E8A-4147-A177-3AD203B41FA5}">
                      <a16:colId xmlns:a16="http://schemas.microsoft.com/office/drawing/2014/main" val="4203825709"/>
                    </a:ext>
                  </a:extLst>
                </a:gridCol>
                <a:gridCol w="2462349">
                  <a:extLst>
                    <a:ext uri="{9D8B030D-6E8A-4147-A177-3AD203B41FA5}">
                      <a16:colId xmlns:a16="http://schemas.microsoft.com/office/drawing/2014/main" val="4129015877"/>
                    </a:ext>
                  </a:extLst>
                </a:gridCol>
                <a:gridCol w="2462349">
                  <a:extLst>
                    <a:ext uri="{9D8B030D-6E8A-4147-A177-3AD203B41FA5}">
                      <a16:colId xmlns:a16="http://schemas.microsoft.com/office/drawing/2014/main" val="2572803999"/>
                    </a:ext>
                  </a:extLst>
                </a:gridCol>
                <a:gridCol w="2462349">
                  <a:extLst>
                    <a:ext uri="{9D8B030D-6E8A-4147-A177-3AD203B41FA5}">
                      <a16:colId xmlns:a16="http://schemas.microsoft.com/office/drawing/2014/main" val="1232396893"/>
                    </a:ext>
                  </a:extLst>
                </a:gridCol>
              </a:tblGrid>
              <a:tr h="91708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Introduction</a:t>
                      </a:r>
                      <a:r>
                        <a:rPr lang="en-AU" sz="1400" baseline="0"/>
                        <a:t> to Australia's system of government and the APS</a:t>
                      </a:r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Legislation,</a:t>
                      </a:r>
                      <a:r>
                        <a:rPr lang="en-AU" sz="1400" baseline="0"/>
                        <a:t> policy and responsibilities in the APS</a:t>
                      </a:r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Facilitated social</a:t>
                      </a:r>
                      <a:r>
                        <a:rPr lang="en-AU" sz="1400" baseline="0"/>
                        <a:t> learning</a:t>
                      </a:r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Planning</a:t>
                      </a:r>
                      <a:r>
                        <a:rPr lang="en-AU" sz="1400" baseline="0"/>
                        <a:t> your ongoing development</a:t>
                      </a:r>
                      <a:endParaRPr lang="en-AU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873366"/>
                  </a:ext>
                </a:extLst>
              </a:tr>
              <a:tr h="840656">
                <a:tc>
                  <a:txBody>
                    <a:bodyPr/>
                    <a:lstStyle/>
                    <a:p>
                      <a:r>
                        <a:rPr lang="en-AU" sz="1400"/>
                        <a:t>APS and EL – First APS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/>
                        <a:t>Level</a:t>
                      </a:r>
                      <a:r>
                        <a:rPr lang="en-AU" sz="1000" baseline="0"/>
                        <a:t> specific eLearning modules including: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baseline="0"/>
                        <a:t>Working in the APS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baseline="0"/>
                        <a:t>Structure of Government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baseline="0"/>
                        <a:t>Portfolios, Departments and Entities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baseline="0"/>
                        <a:t>APS Frameworks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baseline="0"/>
                        <a:t>Money and Resources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000"/>
                        <a:t>Additional resources to be identified.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000">
                          <a:solidFill>
                            <a:srgbClr val="002060"/>
                          </a:solidFill>
                        </a:rPr>
                        <a:t>eLearning</a:t>
                      </a:r>
                      <a:r>
                        <a:rPr lang="en-AU" sz="1000" baseline="0">
                          <a:solidFill>
                            <a:srgbClr val="002060"/>
                          </a:solidFill>
                        </a:rPr>
                        <a:t> modules are ready now</a:t>
                      </a:r>
                      <a:endParaRPr lang="en-AU" sz="1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Level specific eLearning modules including: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Diversity and Inclusion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Workplace Health and Safety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Security awareness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Privacy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Information Management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Additional resources to be identified.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eLearning modules are ready 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/>
                        <a:t>Level specific</a:t>
                      </a:r>
                      <a:r>
                        <a:rPr lang="en-AU" sz="1000" baseline="0"/>
                        <a:t> social learning that could be: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baseline="0"/>
                        <a:t>Facilitated, F-2-F, virtual, asynchronous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baseline="0"/>
                        <a:t>Practitioner insights into current environment and APS priorities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baseline="0"/>
                        <a:t>Opportunity to ask questions and comment with others.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000" baseline="0">
                          <a:solidFill>
                            <a:srgbClr val="002060"/>
                          </a:solidFill>
                        </a:rPr>
                        <a:t>To be developed</a:t>
                      </a:r>
                      <a:endParaRPr lang="en-AU" sz="1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/>
                        <a:t>Tools </a:t>
                      </a:r>
                      <a:r>
                        <a:rPr lang="en-AU" sz="1000" baseline="0"/>
                        <a:t>and guidance for individual planning: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000" baseline="0"/>
                        <a:t>In role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000" baseline="0"/>
                        <a:t>Craft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000" baseline="0"/>
                        <a:t>Leadership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000" baseline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000" baseline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000" baseline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be developed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236103"/>
                  </a:ext>
                </a:extLst>
              </a:tr>
              <a:tr h="649598">
                <a:tc>
                  <a:txBody>
                    <a:bodyPr/>
                    <a:lstStyle/>
                    <a:p>
                      <a:r>
                        <a:rPr lang="en-AU" sz="1400"/>
                        <a:t>APS and </a:t>
                      </a:r>
                      <a:r>
                        <a:rPr lang="en-AU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 – Returning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/>
                        <a:t>Optional</a:t>
                      </a:r>
                      <a:r>
                        <a:rPr lang="en-AU" sz="1000" baseline="0"/>
                        <a:t> refresher </a:t>
                      </a:r>
                      <a:endParaRPr lang="en-A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Level specific eLearning modules and other modules selected based on the needs of the individual.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/>
                        <a:t>Optional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Tools and guidance for individual planning: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role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Craft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be developed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680291"/>
                  </a:ext>
                </a:extLst>
              </a:tr>
              <a:tr h="1368139">
                <a:tc>
                  <a:txBody>
                    <a:bodyPr/>
                    <a:lstStyle/>
                    <a:p>
                      <a:r>
                        <a:rPr lang="en-AU" sz="1400"/>
                        <a:t>SES First APS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/>
                        <a:t>Level</a:t>
                      </a:r>
                      <a:r>
                        <a:rPr lang="en-AU" sz="1000" baseline="0"/>
                        <a:t> specific resources that speak directly to SES as officers with high levels of authority and responsibility including: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000" baseline="0"/>
                        <a:t>Web based content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000" baseline="0"/>
                        <a:t>Video content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000" baseline="0"/>
                        <a:t>Other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000" baseline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be 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Level specific resources that speak directly to SES as officers with high levels of authority and responsibility including: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Web based content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Video content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be 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Level specific social learning that could be: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Facilitated, F-2-F, virtual, asynchronous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Practitioner insights into current environment and APS priorities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Opportunity to ask questions and comment with others.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be 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Tools and guidance for individual planning: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role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Craft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Coaching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AU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be developed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65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549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1130D3DA-197D-A147-8AD0-CCE86A1FD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84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83ACBC-FCFE-DE4C-A11F-89C9A19E807F}"/>
              </a:ext>
            </a:extLst>
          </p:cNvPr>
          <p:cNvSpPr/>
          <p:nvPr userDrawn="1"/>
        </p:nvSpPr>
        <p:spPr>
          <a:xfrm>
            <a:off x="152400" y="139700"/>
            <a:ext cx="11887200" cy="6591301"/>
          </a:xfrm>
          <a:prstGeom prst="rect">
            <a:avLst/>
          </a:prstGeom>
          <a:solidFill>
            <a:srgbClr val="222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3787F2A-CBE6-584D-813D-3CFC5B2DF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800" y="3031066"/>
            <a:ext cx="5780157" cy="435825"/>
          </a:xfrm>
        </p:spPr>
        <p:txBody>
          <a:bodyPr>
            <a:noAutofit/>
          </a:bodyPr>
          <a:lstStyle>
            <a:lvl1pPr marL="0" indent="0" algn="l">
              <a:buNone/>
              <a:defRPr sz="2200" spc="2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AC7B0B-0B36-F142-B502-B6D0B7A079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965" t="31847" r="38968" b="15055"/>
          <a:stretch/>
        </p:blipFill>
        <p:spPr>
          <a:xfrm>
            <a:off x="7834459" y="163839"/>
            <a:ext cx="4205140" cy="50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6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316A-6790-664C-8707-A0AED1A6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862"/>
            <a:ext cx="105156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B5DA-73CC-DA41-AF4C-7F489A434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3675"/>
          </a:xfrm>
        </p:spPr>
        <p:txBody>
          <a:bodyPr/>
          <a:lstStyle>
            <a:lvl3pPr>
              <a:defRPr>
                <a:solidFill>
                  <a:schemeClr val="accent5"/>
                </a:solidFill>
              </a:defRPr>
            </a:lvl3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46658-E13C-DE49-93B9-3D49CC2F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Service Offer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9ADE2-F38A-6A4D-BD4A-AAC50910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title="APS Craft Shapes">
            <a:extLst>
              <a:ext uri="{FF2B5EF4-FFF2-40B4-BE49-F238E27FC236}">
                <a16:creationId xmlns:a16="http://schemas.microsoft.com/office/drawing/2014/main" id="{57E2EE8C-CD03-CB46-A39E-20AF69724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8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316A-6790-664C-8707-A0AED1A6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862"/>
            <a:ext cx="105156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B5DA-73CC-DA41-AF4C-7F489A434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3675"/>
          </a:xfrm>
        </p:spPr>
        <p:txBody>
          <a:bodyPr/>
          <a:lstStyle>
            <a:lvl2pPr marL="270000" indent="-270000">
              <a:buFont typeface="+mj-lt"/>
              <a:buAutoNum type="arabicPeriod"/>
              <a:defRPr/>
            </a:lvl2pPr>
            <a:lvl3pPr marL="654300" indent="-270000">
              <a:buFont typeface="+mj-lt"/>
              <a:buAutoNum type="alphaLcPeriod"/>
              <a:defRPr>
                <a:solidFill>
                  <a:schemeClr val="accent5"/>
                </a:solidFill>
              </a:defRPr>
            </a:lvl3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46658-E13C-DE49-93B9-3D49CC2F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Service Offer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9ADE2-F38A-6A4D-BD4A-AAC50910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title="APS Craft Shapes">
            <a:extLst>
              <a:ext uri="{FF2B5EF4-FFF2-40B4-BE49-F238E27FC236}">
                <a16:creationId xmlns:a16="http://schemas.microsoft.com/office/drawing/2014/main" id="{8A53262C-A79B-B74F-928C-33EFE739AF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title="Dark Navy Background">
            <a:extLst>
              <a:ext uri="{FF2B5EF4-FFF2-40B4-BE49-F238E27FC236}">
                <a16:creationId xmlns:a16="http://schemas.microsoft.com/office/drawing/2014/main" id="{0BD5076B-F324-4C40-91C7-0D1E401D91B2}"/>
              </a:ext>
            </a:extLst>
          </p:cNvPr>
          <p:cNvSpPr/>
          <p:nvPr userDrawn="1"/>
        </p:nvSpPr>
        <p:spPr>
          <a:xfrm>
            <a:off x="152400" y="127000"/>
            <a:ext cx="11887200" cy="3115731"/>
          </a:xfrm>
          <a:prstGeom prst="rect">
            <a:avLst/>
          </a:prstGeom>
          <a:solidFill>
            <a:srgbClr val="222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5B1E"/>
              </a:solidFill>
            </a:endParaRPr>
          </a:p>
        </p:txBody>
      </p:sp>
      <p:pic>
        <p:nvPicPr>
          <p:cNvPr id="18" name="Picture 17" title="APS Craft Shapes">
            <a:extLst>
              <a:ext uri="{FF2B5EF4-FFF2-40B4-BE49-F238E27FC236}">
                <a16:creationId xmlns:a16="http://schemas.microsoft.com/office/drawing/2014/main" id="{1A250986-C1B7-FA44-8E49-40F824FE0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965" t="31848" r="38968" b="35616"/>
          <a:stretch/>
        </p:blipFill>
        <p:spPr>
          <a:xfrm>
            <a:off x="7834459" y="127000"/>
            <a:ext cx="4205140" cy="3115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BDEE1A-1A78-4C49-A474-8467BCD5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83" y="3534305"/>
            <a:ext cx="8396817" cy="6463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693C5-CA6E-B140-953C-566310292C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0583" y="1345882"/>
            <a:ext cx="3706283" cy="1966051"/>
          </a:xfrm>
        </p:spPr>
        <p:txBody>
          <a:bodyPr>
            <a:spAutoFit/>
          </a:bodyPr>
          <a:lstStyle>
            <a:lvl1pPr marL="0" indent="0">
              <a:buNone/>
              <a:defRPr sz="1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82AC18-9147-1A41-8673-E59334B90D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0087" y="6405566"/>
            <a:ext cx="1129235" cy="2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7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title="Citrus Orange Background">
            <a:extLst>
              <a:ext uri="{FF2B5EF4-FFF2-40B4-BE49-F238E27FC236}">
                <a16:creationId xmlns:a16="http://schemas.microsoft.com/office/drawing/2014/main" id="{D7A4EFA9-5E42-834B-800A-E4D9DAD18362}"/>
              </a:ext>
            </a:extLst>
          </p:cNvPr>
          <p:cNvSpPr/>
          <p:nvPr userDrawn="1"/>
        </p:nvSpPr>
        <p:spPr>
          <a:xfrm>
            <a:off x="152400" y="127000"/>
            <a:ext cx="11887200" cy="3115731"/>
          </a:xfrm>
          <a:prstGeom prst="rect">
            <a:avLst/>
          </a:prstGeom>
          <a:solidFill>
            <a:srgbClr val="FE5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5B1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DEE1A-1A78-4C49-A474-8467BCD5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83" y="3534305"/>
            <a:ext cx="8396817" cy="6463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693C5-CA6E-B140-953C-566310292C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0583" y="1345882"/>
            <a:ext cx="3706283" cy="1966051"/>
          </a:xfrm>
        </p:spPr>
        <p:txBody>
          <a:bodyPr>
            <a:spAutoFit/>
          </a:bodyPr>
          <a:lstStyle>
            <a:lvl1pPr marL="0" indent="0">
              <a:buNone/>
              <a:defRPr sz="1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01</a:t>
            </a:r>
          </a:p>
        </p:txBody>
      </p:sp>
      <p:pic>
        <p:nvPicPr>
          <p:cNvPr id="16" name="Picture 15" title="APS Craft Shapes">
            <a:extLst>
              <a:ext uri="{FF2B5EF4-FFF2-40B4-BE49-F238E27FC236}">
                <a16:creationId xmlns:a16="http://schemas.microsoft.com/office/drawing/2014/main" id="{3828E57C-5500-A24D-B727-05D9EFF16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980" t="31627" r="39138" b="36029"/>
          <a:stretch/>
        </p:blipFill>
        <p:spPr>
          <a:xfrm>
            <a:off x="7834460" y="127000"/>
            <a:ext cx="4205140" cy="3115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D2A651-7047-6545-AA6D-64B4AC6BB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0087" y="6405566"/>
            <a:ext cx="1129235" cy="2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8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ECC7-0048-1D4B-8949-7B1EEA6C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862"/>
            <a:ext cx="105156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2BA7-EF53-C04F-ADCA-A9A3DFE85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1775"/>
          </a:xfrm>
        </p:spPr>
        <p:txBody>
          <a:bodyPr/>
          <a:lstStyle>
            <a:lvl3pPr>
              <a:defRPr>
                <a:solidFill>
                  <a:schemeClr val="accent5"/>
                </a:solidFill>
              </a:defRPr>
            </a:lvl3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E274D-80A3-ED47-B327-C44A83E95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1775"/>
          </a:xfrm>
        </p:spPr>
        <p:txBody>
          <a:bodyPr/>
          <a:lstStyle>
            <a:lvl3pPr>
              <a:defRPr>
                <a:solidFill>
                  <a:schemeClr val="accent5"/>
                </a:solidFill>
              </a:defRPr>
            </a:lvl3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3F8DA-BE5E-8547-B5CE-BF29B130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A7B662-79C0-6D45-B9DA-2C52BC00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Service Offer</a:t>
            </a:r>
          </a:p>
        </p:txBody>
      </p:sp>
      <p:pic>
        <p:nvPicPr>
          <p:cNvPr id="10" name="Picture 9" title="APS Craft Shapes">
            <a:extLst>
              <a:ext uri="{FF2B5EF4-FFF2-40B4-BE49-F238E27FC236}">
                <a16:creationId xmlns:a16="http://schemas.microsoft.com/office/drawing/2014/main" id="{2FCBA9BE-5AC1-9A47-A53C-E14430DC9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1D3E-4372-AA46-B9EB-42C83E31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4628"/>
            <a:ext cx="105156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18BC3-7D02-6649-9036-FC8EEBC7D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94933"/>
            <a:ext cx="5157787" cy="710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FB61E-6D1F-374B-B15B-2FB8D8E68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09319"/>
            <a:ext cx="5157787" cy="3296181"/>
          </a:xfrm>
        </p:spPr>
        <p:txBody>
          <a:bodyPr/>
          <a:lstStyle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E3856-3CD4-E74E-9295-5CA25FDE7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94933"/>
            <a:ext cx="5183188" cy="710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962C3-38A4-F44F-B88C-EE82597FC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09319"/>
            <a:ext cx="5183188" cy="3296181"/>
          </a:xfrm>
        </p:spPr>
        <p:txBody>
          <a:bodyPr/>
          <a:lstStyle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8FA50-CE0B-CC45-AE1F-918B39C0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AB454D6-95FB-2445-8C76-A80BD8E3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Service Offer</a:t>
            </a:r>
          </a:p>
        </p:txBody>
      </p:sp>
      <p:pic>
        <p:nvPicPr>
          <p:cNvPr id="12" name="Picture 11" title="APS Craft Shapes">
            <a:extLst>
              <a:ext uri="{FF2B5EF4-FFF2-40B4-BE49-F238E27FC236}">
                <a16:creationId xmlns:a16="http://schemas.microsoft.com/office/drawing/2014/main" id="{95698EEA-2C81-014C-929F-E886DB6CB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3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4487-45C2-1745-B32F-33F5235B0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862"/>
            <a:ext cx="105156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FFE3B-DCB6-AE49-B3E4-844291BD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Service Offer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394A9-0B68-BB41-BD92-25435A51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title="APS Craft Shapes">
            <a:extLst>
              <a:ext uri="{FF2B5EF4-FFF2-40B4-BE49-F238E27FC236}">
                <a16:creationId xmlns:a16="http://schemas.microsoft.com/office/drawing/2014/main" id="{65E4F841-FAEA-8340-BCFD-DEE4D3A99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6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D2EEC-F6E4-F945-8D2D-B6FCBBC5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2063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B8AA0-E4F8-264B-9C7A-5447EAA3D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99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228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8B88D8-F57E-C343-9C8C-2325CCD191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12322E5-83D8-2A4F-9169-88E051F9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143"/>
            <a:ext cx="10515600" cy="6186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49EA574-2217-A146-9A05-79D7F0B89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7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APS Academy  |  Service Offer</a:t>
            </a:r>
          </a:p>
        </p:txBody>
      </p:sp>
    </p:spTree>
    <p:extLst>
      <p:ext uri="{BB962C8B-B14F-4D97-AF65-F5344CB8AC3E}">
        <p14:creationId xmlns:p14="http://schemas.microsoft.com/office/powerpoint/2010/main" val="59048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6" r:id="rId2"/>
    <p:sldLayoutId id="2147483668" r:id="rId3"/>
    <p:sldLayoutId id="2147483714" r:id="rId4"/>
    <p:sldLayoutId id="2147483716" r:id="rId5"/>
    <p:sldLayoutId id="2147483717" r:id="rId6"/>
    <p:sldLayoutId id="2147483670" r:id="rId7"/>
    <p:sldLayoutId id="2147483671" r:id="rId8"/>
    <p:sldLayoutId id="2147483672" r:id="rId9"/>
    <p:sldLayoutId id="2147483673" r:id="rId10"/>
    <p:sldLayoutId id="2147483698" r:id="rId11"/>
    <p:sldLayoutId id="2147483674" r:id="rId12"/>
    <p:sldLayoutId id="2147483675" r:id="rId13"/>
    <p:sldLayoutId id="2147483718" r:id="rId14"/>
    <p:sldLayoutId id="2147483731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rgbClr val="FE5B1E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16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230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540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accent5"/>
          </a:solidFill>
          <a:latin typeface="+mn-lt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D2EEC-F6E4-F945-8D2D-B6FCBBC5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2063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B8AA0-E4F8-264B-9C7A-5447EAA3D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99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228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8B88D8-F57E-C343-9C8C-2325CCD191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12322E5-83D8-2A4F-9169-88E051F9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143"/>
            <a:ext cx="10515600" cy="6186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49EA574-2217-A146-9A05-79D7F0B89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7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APS Academy  |  [Presentation Title]</a:t>
            </a:r>
          </a:p>
        </p:txBody>
      </p:sp>
    </p:spTree>
    <p:extLst>
      <p:ext uri="{BB962C8B-B14F-4D97-AF65-F5344CB8AC3E}">
        <p14:creationId xmlns:p14="http://schemas.microsoft.com/office/powerpoint/2010/main" val="19228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rgbClr val="FE5B1E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16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230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540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 baseline="0">
          <a:solidFill>
            <a:srgbClr val="4472C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ethics@apsc.gov.au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cademy@apsc.gov.a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Ethics@apsc.gov.au" TargetMode="External"/><Relationship Id="rId4" Type="http://schemas.openxmlformats.org/officeDocument/2006/relationships/hyperlink" Target="mailto:Craft.learning@apsc.gov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4889B6-3CE0-9644-9447-35EF1DF93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543" y="2292631"/>
            <a:ext cx="5455771" cy="480131"/>
          </a:xfrm>
        </p:spPr>
        <p:txBody>
          <a:bodyPr/>
          <a:lstStyle/>
          <a:p>
            <a:r>
              <a:rPr lang="en-AU" sz="2800" dirty="0" smtClean="0"/>
              <a:t>APS Integrity</a:t>
            </a:r>
            <a:endParaRPr lang="en-US" sz="28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8A90903-E663-204E-AB5F-8462A0BAC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544" y="3248383"/>
            <a:ext cx="5507828" cy="1615827"/>
          </a:xfrm>
        </p:spPr>
        <p:txBody>
          <a:bodyPr vert="horz" wrap="square" lIns="9000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cs typeface="Arial"/>
              </a:rPr>
              <a:t>Presentation to </a:t>
            </a:r>
            <a:r>
              <a:rPr lang="en-AU" sz="2000" dirty="0">
                <a:cs typeface="Arial"/>
              </a:rPr>
              <a:t>Small Agencies Forum</a:t>
            </a:r>
            <a:endParaRPr lang="en-US" sz="20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cs typeface="Arial"/>
              </a:rPr>
              <a:t>13 November </a:t>
            </a:r>
            <a:r>
              <a:rPr lang="en-US" sz="2000" dirty="0">
                <a:cs typeface="Arial"/>
              </a:rPr>
              <a:t>2024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456" y="2407500"/>
            <a:ext cx="2841552" cy="201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455" y="4587211"/>
            <a:ext cx="2841552" cy="201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456" y="226599"/>
            <a:ext cx="2841552" cy="2010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372" y="2407501"/>
            <a:ext cx="2841552" cy="2010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371" y="226600"/>
            <a:ext cx="2841552" cy="20103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6" y="4588402"/>
            <a:ext cx="2999938" cy="2010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3434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99753" y="253083"/>
            <a:ext cx="10515600" cy="535531"/>
          </a:xfrm>
        </p:spPr>
        <p:txBody>
          <a:bodyPr/>
          <a:lstStyle/>
          <a:p>
            <a:r>
              <a:rPr lang="en-AU" sz="3200" b="1" dirty="0" smtClean="0">
                <a:solidFill>
                  <a:srgbClr val="203165"/>
                </a:solidFill>
                <a:latin typeface="Segoe UI Light"/>
                <a:cs typeface="Segoe UI Light"/>
              </a:rPr>
              <a:t>Integrity </a:t>
            </a:r>
            <a:r>
              <a:rPr lang="en-AU" sz="3200" b="1" dirty="0" smtClean="0">
                <a:solidFill>
                  <a:srgbClr val="203165"/>
                </a:solidFill>
                <a:latin typeface="Segoe UI Light"/>
                <a:cs typeface="Segoe UI Light"/>
              </a:rPr>
              <a:t>networks</a:t>
            </a:r>
            <a:endParaRPr lang="en-AU" sz="3200" b="1" dirty="0">
              <a:solidFill>
                <a:srgbClr val="203165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173" y="868295"/>
            <a:ext cx="6721546" cy="57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4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99753" y="253083"/>
            <a:ext cx="10515600" cy="535531"/>
          </a:xfrm>
        </p:spPr>
        <p:txBody>
          <a:bodyPr/>
          <a:lstStyle/>
          <a:p>
            <a:r>
              <a:rPr lang="en-AU" sz="3200" b="1" dirty="0" smtClean="0">
                <a:solidFill>
                  <a:srgbClr val="203165"/>
                </a:solidFill>
                <a:latin typeface="Segoe UI Light"/>
                <a:cs typeface="Segoe UI Light"/>
              </a:rPr>
              <a:t>Ethics Advisory Service</a:t>
            </a:r>
            <a:endParaRPr lang="en-AU" sz="3200" b="1" dirty="0">
              <a:solidFill>
                <a:srgbClr val="203165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1838" y="1169377"/>
            <a:ext cx="10594731" cy="166174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A phone and email service for APS employees – including HR and SES – to discuss and seek advice on ethical issues in the workplace. </a:t>
            </a:r>
            <a:endParaRPr lang="en-AU" sz="2800" dirty="0"/>
          </a:p>
        </p:txBody>
      </p:sp>
      <p:sp>
        <p:nvSpPr>
          <p:cNvPr id="5" name="Rectangle 4"/>
          <p:cNvSpPr/>
          <p:nvPr/>
        </p:nvSpPr>
        <p:spPr>
          <a:xfrm>
            <a:off x="1157653" y="3378940"/>
            <a:ext cx="100789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</a:rPr>
              <a:t>We provide guidance, advice, and information on: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marL="742950" lvl="1" indent="-28575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</a:rPr>
              <a:t>application and interpretation of the APS Values and Code of Conduct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</a:rPr>
              <a:t>strategies and techniques for ethical decision-making in the APS.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00150" lvl="2" indent="-28575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</a:rPr>
              <a:t>(02) 6202 3737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1200150" lvl="2" indent="-28575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u="sng" dirty="0">
                <a:solidFill>
                  <a:srgbClr val="48A1FA"/>
                </a:solidFill>
                <a:latin typeface="Calibri" panose="020F0502020204030204" pitchFamily="34" charset="0"/>
                <a:hlinkClick r:id="rId2"/>
              </a:rPr>
              <a:t>ethics@apsc.gov.au</a:t>
            </a: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202" y="5198092"/>
            <a:ext cx="546532" cy="522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314" y="5775908"/>
            <a:ext cx="546420" cy="5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6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618F8210-EF04-1E4E-87DD-71F576DFB980}"/>
              </a:ext>
            </a:extLst>
          </p:cNvPr>
          <p:cNvSpPr txBox="1">
            <a:spLocks/>
          </p:cNvSpPr>
          <p:nvPr/>
        </p:nvSpPr>
        <p:spPr>
          <a:xfrm>
            <a:off x="1727200" y="3636140"/>
            <a:ext cx="5780157" cy="253606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spc="2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dirty="0"/>
              <a:t>Contact us:​</a:t>
            </a:r>
            <a:br>
              <a:rPr lang="en-AU" dirty="0"/>
            </a:br>
            <a:r>
              <a:rPr lang="en-AU" dirty="0" smtClean="0"/>
              <a:t>​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u="sng" dirty="0" smtClean="0">
                <a:hlinkClick r:id="rId3"/>
              </a:rPr>
              <a:t>Academy@apsc.gov.au</a:t>
            </a:r>
            <a:endParaRPr lang="en-AU" u="sng" dirty="0" smtClean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u="sng" dirty="0" smtClean="0">
                <a:hlinkClick r:id="rId4"/>
              </a:rPr>
              <a:t>Craft.learning@apsc.gov.au</a:t>
            </a:r>
            <a:endParaRPr lang="en-AU" u="sng" dirty="0" smtClean="0">
              <a:hlinkClick r:id="rId5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u="sng" dirty="0" smtClean="0">
                <a:hlinkClick r:id="rId5"/>
              </a:rPr>
              <a:t>Ethics@apsc.gov.au </a:t>
            </a:r>
            <a:endParaRPr lang="en-US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27200" y="1240366"/>
            <a:ext cx="5780157" cy="435825"/>
          </a:xfrm>
        </p:spPr>
        <p:txBody>
          <a:bodyPr/>
          <a:lstStyle/>
          <a:p>
            <a:r>
              <a:rPr lang="en-AU" sz="6000" dirty="0" smtClean="0">
                <a:solidFill>
                  <a:srgbClr val="FE5B1E"/>
                </a:solidFill>
              </a:rPr>
              <a:t>Any questions?</a:t>
            </a:r>
            <a:endParaRPr lang="en-AU" sz="6000" dirty="0">
              <a:solidFill>
                <a:srgbClr val="FE5B1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411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3298" y="621636"/>
            <a:ext cx="10515600" cy="777549"/>
          </a:xfrm>
        </p:spPr>
        <p:txBody>
          <a:bodyPr/>
          <a:lstStyle/>
          <a:p>
            <a:r>
              <a:rPr lang="en-AU" dirty="0">
                <a:solidFill>
                  <a:srgbClr val="002060"/>
                </a:solidFill>
                <a:cs typeface="Calibri Light" panose="020F0302020204030204" pitchFamily="34" charset="0"/>
              </a:rPr>
              <a:t>What is </a:t>
            </a:r>
            <a:r>
              <a:rPr lang="en-AU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APS integrity</a:t>
            </a:r>
            <a:r>
              <a:rPr lang="en-AU" dirty="0">
                <a:solidFill>
                  <a:srgbClr val="002060"/>
                </a:solidFill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5214" y="1545970"/>
            <a:ext cx="5096962" cy="48799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“</a:t>
            </a:r>
            <a:r>
              <a:rPr lang="en-US" sz="2800" dirty="0"/>
              <a:t>The pursuit of high standards of professionalism… </a:t>
            </a:r>
            <a:br>
              <a:rPr lang="en-US" sz="2800" dirty="0"/>
            </a:br>
            <a:r>
              <a:rPr lang="en-US" sz="2800" dirty="0"/>
              <a:t>doing the right thing at the right time to deliver the best outcomes for Australia and </a:t>
            </a:r>
            <a:r>
              <a:rPr lang="en-US" sz="2800" dirty="0" smtClean="0"/>
              <a:t>the government </a:t>
            </a:r>
            <a:r>
              <a:rPr lang="en-US" sz="2800" dirty="0"/>
              <a:t>of the day”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/>
              <a:t> </a:t>
            </a:r>
            <a:r>
              <a:rPr lang="en-US" sz="2800" dirty="0" smtClean="0"/>
              <a:t>- Sedgwick</a:t>
            </a:r>
            <a:r>
              <a:rPr lang="en-US" sz="2800" dirty="0"/>
              <a:t>, </a:t>
            </a:r>
            <a:r>
              <a:rPr lang="en-US" sz="2800" dirty="0" smtClean="0"/>
              <a:t>2021</a:t>
            </a:r>
            <a:endParaRPr lang="en-US" sz="2800" dirty="0"/>
          </a:p>
          <a:p>
            <a:endParaRPr lang="en-AU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179CF9-ADB4-6D66-415E-FD78E06C36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" b="36"/>
          <a:stretch/>
        </p:blipFill>
        <p:spPr>
          <a:xfrm>
            <a:off x="4949505" y="0"/>
            <a:ext cx="7069385" cy="70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6520" y="518326"/>
            <a:ext cx="10515600" cy="618631"/>
          </a:xfrm>
        </p:spPr>
        <p:txBody>
          <a:bodyPr/>
          <a:lstStyle/>
          <a:p>
            <a:r>
              <a:rPr lang="en-AU" dirty="0">
                <a:solidFill>
                  <a:srgbClr val="002060"/>
                </a:solidFill>
                <a:cs typeface="Calibri Light" panose="020F0302020204030204" pitchFamily="34" charset="0"/>
              </a:rPr>
              <a:t>P</a:t>
            </a:r>
            <a:r>
              <a:rPr lang="en-AU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ro-integrity culture is key</a:t>
            </a:r>
            <a:endParaRPr lang="en-AU" dirty="0">
              <a:solidFill>
                <a:srgbClr val="002060"/>
              </a:solidFill>
              <a:cs typeface="Calibri Light" panose="020F030202020403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 rot="5400000">
            <a:off x="4196519" y="-1997242"/>
            <a:ext cx="3641085" cy="10433939"/>
          </a:xfrm>
          <a:prstGeom prst="homePlate">
            <a:avLst>
              <a:gd name="adj" fmla="val 53203"/>
            </a:avLst>
          </a:prstGeom>
          <a:solidFill>
            <a:srgbClr val="D2D1E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2" descr="code of conduct framework r1a-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68" b="43176" l="180" r="99400">
                        <a14:foregroundMark x1="28374" y1="33476" x2="28134" y2="33476"/>
                        <a14:foregroundMark x1="28794" y1="33476" x2="28374" y2="33305"/>
                        <a14:foregroundMark x1="6239" y1="30730" x2="6239" y2="30730"/>
                        <a14:foregroundMark x1="5399" y1="35622" x2="5399" y2="35622"/>
                        <a14:foregroundMark x1="5699" y1="38627" x2="15417" y2="30901"/>
                        <a14:foregroundMark x1="25615" y1="30300" x2="5999" y2="41202"/>
                        <a14:foregroundMark x1="96581" y1="41631" x2="70486" y2="2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557" b="54845"/>
          <a:stretch/>
        </p:blipFill>
        <p:spPr bwMode="auto">
          <a:xfrm>
            <a:off x="696107" y="1500933"/>
            <a:ext cx="10657693" cy="14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4875794" y="5149592"/>
            <a:ext cx="229831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AU" dirty="0" smtClean="0">
                <a:solidFill>
                  <a:schemeClr val="accent3"/>
                </a:solidFill>
              </a:rPr>
              <a:t>Culture</a:t>
            </a:r>
            <a:endParaRPr lang="en-A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9753" y="253083"/>
            <a:ext cx="10515600" cy="535531"/>
          </a:xfrm>
        </p:spPr>
        <p:txBody>
          <a:bodyPr/>
          <a:lstStyle/>
          <a:p>
            <a:r>
              <a:rPr lang="en-AU" sz="3200" b="1" dirty="0" smtClean="0">
                <a:solidFill>
                  <a:srgbClr val="203165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Integrity Resources</a:t>
            </a:r>
            <a:endParaRPr lang="en-AU" sz="3200" b="1" dirty="0">
              <a:solidFill>
                <a:srgbClr val="203165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D06DE5-7F66-2743-A14E-CA5FD7A818A9}"/>
              </a:ext>
            </a:extLst>
          </p:cNvPr>
          <p:cNvSpPr txBox="1">
            <a:spLocks/>
          </p:cNvSpPr>
          <p:nvPr/>
        </p:nvSpPr>
        <p:spPr>
          <a:xfrm>
            <a:off x="261257" y="1553792"/>
            <a:ext cx="2000533" cy="8318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40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800" b="1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Courses</a:t>
            </a:r>
            <a:endParaRPr lang="en-AU" sz="2800" b="1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F71210B-0817-B7DB-E506-4ABD0C84A342}"/>
              </a:ext>
            </a:extLst>
          </p:cNvPr>
          <p:cNvSpPr txBox="1">
            <a:spLocks/>
          </p:cNvSpPr>
          <p:nvPr/>
        </p:nvSpPr>
        <p:spPr>
          <a:xfrm>
            <a:off x="2641353" y="1458792"/>
            <a:ext cx="9088366" cy="10825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40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 variety of Integrity based courses from foundational eLearning packages, to facilitated SES level workshops.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F7CD72-7B96-B3B3-A937-159D4B9B761A}"/>
              </a:ext>
            </a:extLst>
          </p:cNvPr>
          <p:cNvCxnSpPr/>
          <p:nvPr/>
        </p:nvCxnSpPr>
        <p:spPr>
          <a:xfrm>
            <a:off x="2315445" y="1641322"/>
            <a:ext cx="0" cy="900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D06DE5-7F66-2743-A14E-CA5FD7A818A9}"/>
              </a:ext>
            </a:extLst>
          </p:cNvPr>
          <p:cNvSpPr txBox="1">
            <a:spLocks/>
          </p:cNvSpPr>
          <p:nvPr/>
        </p:nvSpPr>
        <p:spPr>
          <a:xfrm>
            <a:off x="261257" y="2636322"/>
            <a:ext cx="2000533" cy="8318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40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800" b="1" dirty="0" smtClean="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Resources</a:t>
            </a:r>
            <a:endParaRPr lang="en-AU" sz="2800" b="1" dirty="0">
              <a:solidFill>
                <a:schemeClr val="accent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F71210B-0817-B7DB-E506-4ABD0C84A342}"/>
              </a:ext>
            </a:extLst>
          </p:cNvPr>
          <p:cNvSpPr txBox="1">
            <a:spLocks/>
          </p:cNvSpPr>
          <p:nvPr/>
        </p:nvSpPr>
        <p:spPr>
          <a:xfrm>
            <a:off x="2641353" y="2670235"/>
            <a:ext cx="9088366" cy="10825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40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Frameworks, toolkits, templates, podcasts, key reports, recordings of live events and links to other key integrity agencies – covering a wide variety of integrity topics 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F7CD72-7B96-B3B3-A937-159D4B9B761A}"/>
              </a:ext>
            </a:extLst>
          </p:cNvPr>
          <p:cNvCxnSpPr/>
          <p:nvPr/>
        </p:nvCxnSpPr>
        <p:spPr>
          <a:xfrm>
            <a:off x="2315445" y="2812491"/>
            <a:ext cx="0" cy="9000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BD06DE5-7F66-2743-A14E-CA5FD7A818A9}"/>
              </a:ext>
            </a:extLst>
          </p:cNvPr>
          <p:cNvSpPr txBox="1">
            <a:spLocks/>
          </p:cNvSpPr>
          <p:nvPr/>
        </p:nvSpPr>
        <p:spPr>
          <a:xfrm>
            <a:off x="261257" y="3855421"/>
            <a:ext cx="2000533" cy="8318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40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800" b="1" dirty="0" smtClean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Research </a:t>
            </a:r>
            <a:endParaRPr lang="en-AU" sz="2800" b="1" dirty="0">
              <a:solidFill>
                <a:schemeClr val="accent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F71210B-0817-B7DB-E506-4ABD0C84A342}"/>
              </a:ext>
            </a:extLst>
          </p:cNvPr>
          <p:cNvSpPr txBox="1">
            <a:spLocks/>
          </p:cNvSpPr>
          <p:nvPr/>
        </p:nvSpPr>
        <p:spPr>
          <a:xfrm>
            <a:off x="2641353" y="5274494"/>
            <a:ext cx="9088366" cy="7177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40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Information on the various integrity networks and communities of practice across the APS – including how to join in.  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F7CD72-7B96-B3B3-A937-159D4B9B761A}"/>
              </a:ext>
            </a:extLst>
          </p:cNvPr>
          <p:cNvCxnSpPr/>
          <p:nvPr/>
        </p:nvCxnSpPr>
        <p:spPr>
          <a:xfrm>
            <a:off x="2315445" y="3959361"/>
            <a:ext cx="0" cy="9000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BD06DE5-7F66-2743-A14E-CA5FD7A818A9}"/>
              </a:ext>
            </a:extLst>
          </p:cNvPr>
          <p:cNvSpPr txBox="1">
            <a:spLocks/>
          </p:cNvSpPr>
          <p:nvPr/>
        </p:nvSpPr>
        <p:spPr>
          <a:xfrm>
            <a:off x="261256" y="5074520"/>
            <a:ext cx="2000533" cy="8318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40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800" b="1" dirty="0" smtClean="0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Networks</a:t>
            </a:r>
            <a:endParaRPr lang="en-AU" sz="2800" b="1" dirty="0">
              <a:solidFill>
                <a:schemeClr val="accent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F7CD72-7B96-B3B3-A937-159D4B9B761A}"/>
              </a:ext>
            </a:extLst>
          </p:cNvPr>
          <p:cNvCxnSpPr/>
          <p:nvPr/>
        </p:nvCxnSpPr>
        <p:spPr>
          <a:xfrm flipH="1">
            <a:off x="2309028" y="5183355"/>
            <a:ext cx="0" cy="900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41353" y="4127070"/>
            <a:ext cx="8599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Research papers and articles on Integrity based concepts</a:t>
            </a:r>
          </a:p>
        </p:txBody>
      </p:sp>
    </p:spTree>
    <p:extLst>
      <p:ext uri="{BB962C8B-B14F-4D97-AF65-F5344CB8AC3E}">
        <p14:creationId xmlns:p14="http://schemas.microsoft.com/office/powerpoint/2010/main" val="176752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99753" y="253083"/>
            <a:ext cx="10515600" cy="535531"/>
          </a:xfrm>
        </p:spPr>
        <p:txBody>
          <a:bodyPr/>
          <a:lstStyle/>
          <a:p>
            <a:r>
              <a:rPr lang="en-AU" sz="3200" b="1" dirty="0">
                <a:solidFill>
                  <a:srgbClr val="203165"/>
                </a:solidFill>
                <a:latin typeface="Segoe UI Light"/>
                <a:cs typeface="Segoe UI Light"/>
              </a:rPr>
              <a:t>APS </a:t>
            </a:r>
            <a:r>
              <a:rPr lang="en-AU" sz="3200" b="1" dirty="0" smtClean="0">
                <a:solidFill>
                  <a:srgbClr val="203165"/>
                </a:solidFill>
                <a:latin typeface="Segoe UI Light"/>
                <a:cs typeface="Segoe UI Light"/>
              </a:rPr>
              <a:t>Academy website – Integrity (apsacademy.gov.au)</a:t>
            </a:r>
            <a:endParaRPr lang="en-AU" sz="3200" b="1" dirty="0">
              <a:solidFill>
                <a:srgbClr val="203165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757" y="927555"/>
            <a:ext cx="4836243" cy="4135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36" y="927555"/>
            <a:ext cx="7134659" cy="58497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5636" y="1414360"/>
            <a:ext cx="765872" cy="2960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8427720" y="5341620"/>
            <a:ext cx="2964180" cy="1280160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chemeClr val="tx1"/>
                </a:solidFill>
              </a:rPr>
              <a:t>APSAcademy.gov.au</a:t>
            </a:r>
            <a:endParaRPr lang="en-A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4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48226" y="1065879"/>
            <a:ext cx="1924366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baseline="0">
                <a:solidFill>
                  <a:srgbClr val="FE5B1E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AU" sz="3200" b="1" dirty="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Induction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19961" y="1390268"/>
            <a:ext cx="7956401" cy="1411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40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en-US" sz="2000" dirty="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Commissioner’s Directions 2022 mandate that all employees who are new to the APS need to complete foundational integrity training</a:t>
            </a:r>
            <a:r>
              <a:rPr lang="en-US" sz="2000" dirty="0" smtClean="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en-US" sz="2000" dirty="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en-US" sz="2000" b="1" dirty="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“Integrity in the APS” </a:t>
            </a:r>
            <a:r>
              <a:rPr lang="en-US" sz="2000" dirty="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eLearning course is available for all APS employees to ensure these requirements can be met.  </a:t>
            </a:r>
            <a:endParaRPr lang="en-AU" sz="2000" dirty="0">
              <a:solidFill>
                <a:schemeClr val="accent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419961" y="3498740"/>
            <a:ext cx="8315396" cy="3250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40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“Louder than words: An APS Integrity Action plan” recommendation 4 includes “Secretaries are to support all SES (particularly those newly promoted) to undertake the APS Academy’s SES Integrity Masterclass to increase their understanding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expectations and </a:t>
            </a:r>
            <a:r>
              <a:rPr lang="en-US" sz="20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accountabilities</a:t>
            </a:r>
            <a:r>
              <a:rPr lang="en-US" sz="1800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of leading in the 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to exercise integrity and ethical </a:t>
            </a:r>
            <a:r>
              <a:rPr lang="en-US" sz="18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decision</a:t>
            </a:r>
            <a:r>
              <a:rPr lang="en-US" sz="1800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making in all aspects of their work.  </a:t>
            </a:r>
            <a:endParaRPr lang="en-US" sz="18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AU" sz="20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Look out for some exciting updates coming to the SES Integrity Masterclass in 2025.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27793" y="3667713"/>
            <a:ext cx="2003861" cy="891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en-A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SES level</a:t>
            </a:r>
            <a:endParaRPr lang="en-A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57" y="1596567"/>
            <a:ext cx="1685735" cy="16857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57" y="4352589"/>
            <a:ext cx="1684800" cy="16848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99753" y="253083"/>
            <a:ext cx="10515600" cy="535531"/>
          </a:xfrm>
        </p:spPr>
        <p:txBody>
          <a:bodyPr/>
          <a:lstStyle/>
          <a:p>
            <a:r>
              <a:rPr lang="en-AU" sz="3200" b="1" dirty="0" smtClean="0">
                <a:solidFill>
                  <a:srgbClr val="203165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Two key Integrity courses</a:t>
            </a:r>
            <a:endParaRPr lang="en-AU" sz="3200" b="1" dirty="0">
              <a:solidFill>
                <a:srgbClr val="203165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7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99753" y="253083"/>
            <a:ext cx="10515600" cy="535531"/>
          </a:xfrm>
        </p:spPr>
        <p:txBody>
          <a:bodyPr/>
          <a:lstStyle/>
          <a:p>
            <a:r>
              <a:rPr lang="en-AU" sz="3200" b="1" dirty="0">
                <a:solidFill>
                  <a:srgbClr val="203165"/>
                </a:solidFill>
                <a:latin typeface="Segoe UI Light"/>
                <a:cs typeface="Segoe UI Light"/>
              </a:rPr>
              <a:t>APS </a:t>
            </a:r>
            <a:r>
              <a:rPr lang="en-AU" sz="3200" b="1" dirty="0" smtClean="0">
                <a:solidFill>
                  <a:srgbClr val="203165"/>
                </a:solidFill>
                <a:latin typeface="Segoe UI Light"/>
                <a:cs typeface="Segoe UI Light"/>
              </a:rPr>
              <a:t>Academy website – Events &amp; News</a:t>
            </a:r>
            <a:endParaRPr lang="en-AU" sz="3200" b="1" dirty="0">
              <a:solidFill>
                <a:srgbClr val="203165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59" y="950260"/>
            <a:ext cx="5788417" cy="51586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70710" y="1809065"/>
            <a:ext cx="765872" cy="2960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023" y="950260"/>
            <a:ext cx="5970922" cy="37032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204383" y="1347854"/>
            <a:ext cx="765872" cy="2960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707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99753" y="253083"/>
            <a:ext cx="10515600" cy="535531"/>
          </a:xfrm>
        </p:spPr>
        <p:txBody>
          <a:bodyPr/>
          <a:lstStyle/>
          <a:p>
            <a:r>
              <a:rPr lang="en-AU" sz="3200" b="1" dirty="0" smtClean="0">
                <a:solidFill>
                  <a:srgbClr val="203165"/>
                </a:solidFill>
                <a:latin typeface="Segoe UI Light"/>
                <a:cs typeface="Segoe UI Light"/>
              </a:rPr>
              <a:t>APSC Internet page</a:t>
            </a:r>
            <a:endParaRPr lang="en-AU" sz="3200" b="1" dirty="0">
              <a:solidFill>
                <a:srgbClr val="203165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074" y="973120"/>
            <a:ext cx="7660957" cy="535599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85410" y="2906344"/>
            <a:ext cx="1147449" cy="3397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8564880" y="5120640"/>
            <a:ext cx="2964180" cy="1280160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chemeClr val="tx1"/>
                </a:solidFill>
              </a:rPr>
              <a:t>APSC.gov.au</a:t>
            </a:r>
            <a:endParaRPr lang="en-A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0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99753" y="253083"/>
            <a:ext cx="10515600" cy="535531"/>
          </a:xfrm>
        </p:spPr>
        <p:txBody>
          <a:bodyPr/>
          <a:lstStyle/>
          <a:p>
            <a:r>
              <a:rPr lang="en-AU" sz="3200" b="1" dirty="0" smtClean="0">
                <a:solidFill>
                  <a:srgbClr val="203165"/>
                </a:solidFill>
                <a:latin typeface="Segoe UI Light"/>
                <a:cs typeface="Segoe UI Light"/>
              </a:rPr>
              <a:t>Stewardship as a new value</a:t>
            </a:r>
            <a:endParaRPr lang="en-AU" sz="3200" b="1" dirty="0">
              <a:solidFill>
                <a:srgbClr val="203165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 descr="https://www.apsc.gov.au/sites/default/files/styles/landscape/public/2024-10/APS%20values%20web%20tile.png?h=ff48c235&amp;itok=W7kxWq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3" y="2009898"/>
            <a:ext cx="4300773" cy="30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179" y="1197551"/>
            <a:ext cx="6416271" cy="52241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48054" y="2337605"/>
            <a:ext cx="1635130" cy="42083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5542910" y="5504764"/>
            <a:ext cx="1231269" cy="32453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390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cademy - Dark Navy Theme">
  <a:themeElements>
    <a:clrScheme name="Academy on White">
      <a:dk1>
        <a:srgbClr val="000000"/>
      </a:dk1>
      <a:lt1>
        <a:srgbClr val="FFFFFF"/>
      </a:lt1>
      <a:dk2>
        <a:srgbClr val="22283C"/>
      </a:dk2>
      <a:lt2>
        <a:srgbClr val="E7E6E6"/>
      </a:lt2>
      <a:accent1>
        <a:srgbClr val="FE5B1E"/>
      </a:accent1>
      <a:accent2>
        <a:srgbClr val="1D73D7"/>
      </a:accent2>
      <a:accent3>
        <a:srgbClr val="757575"/>
      </a:accent3>
      <a:accent4>
        <a:srgbClr val="00857C"/>
      </a:accent4>
      <a:accent5>
        <a:srgbClr val="E6144C"/>
      </a:accent5>
      <a:accent6>
        <a:srgbClr val="8653EA"/>
      </a:accent6>
      <a:hlink>
        <a:srgbClr val="00B7AB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y-Template-Screen-DarkNavy-22Feb22" id="{A084E565-32AA-4A8D-84AE-ACE8157F334C}" vid="{575BFCE2-172C-4458-ABE0-C3E95E653997}"/>
    </a:ext>
  </a:extLst>
</a:theme>
</file>

<file path=ppt/theme/theme2.xml><?xml version="1.0" encoding="utf-8"?>
<a:theme xmlns:a="http://schemas.openxmlformats.org/drawingml/2006/main" name="1_Academy - Dark Navy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y-Template-Screen-DarkNavy-20Sep21" id="{BD2D920A-5CD7-4035-82AD-153D5436B328}" vid="{F4D66DEA-C244-492D-86DF-A545216C9EC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2E07C236E39148AEFC564C356B7898" ma:contentTypeVersion="27" ma:contentTypeDescription="Create a new document." ma:contentTypeScope="" ma:versionID="64066e7dac56e235ebce74b53e44c73e">
  <xsd:schema xmlns:xsd="http://www.w3.org/2001/XMLSchema" xmlns:xs="http://www.w3.org/2001/XMLSchema" xmlns:p="http://schemas.microsoft.com/office/2006/metadata/properties" xmlns:ns1="http://schemas.microsoft.com/sharepoint/v3" xmlns:ns2="9eb1f307-a489-40bf-8d3d-f7559b8c4701" xmlns:ns3="e771ab56-0c5d-40e7-b080-2686d2b89623" xmlns:ns4="ec7d563d-e543-4743-a973-3eaa413dd714" targetNamespace="http://schemas.microsoft.com/office/2006/metadata/properties" ma:root="true" ma:fieldsID="c5a8d86f7be34addbfc9b288135c25da" ns1:_="" ns2:_="" ns3:_="" ns4:_="">
    <xsd:import namespace="http://schemas.microsoft.com/sharepoint/v3"/>
    <xsd:import namespace="9eb1f307-a489-40bf-8d3d-f7559b8c4701"/>
    <xsd:import namespace="e771ab56-0c5d-40e7-b080-2686d2b89623"/>
    <xsd:import namespace="ec7d563d-e543-4743-a973-3eaa413dd7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n077350747c94cf0978f4c2bc5563df1" minOccurs="0"/>
                <xsd:element ref="ns2:TaxCatchAll" minOccurs="0"/>
                <xsd:element ref="ns2:oac9a1de1e504988aba29783ab0ed57d" minOccurs="0"/>
                <xsd:element ref="ns3:ShareHubID" minOccurs="0"/>
                <xsd:element ref="ns2:TaxKeywordTaxHTField" minOccurs="0"/>
                <xsd:element ref="ns1:Comments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DateTaken" minOccurs="0"/>
                <xsd:element ref="ns4:MediaServiceObjectDetectorVersion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19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1f307-a489-40bf-8d3d-f7559b8c470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n077350747c94cf0978f4c2bc5563df1" ma:index="12" ma:taxonomy="true" ma:internalName="n077350747c94cf0978f4c2bc5563df1" ma:taxonomyFieldName="SecurityClassification" ma:displayName="Security Classification" ma:readOnly="false" ma:fieldId="{70773507-47c9-4cf0-978f-4c2bc5563df1}" ma:sspId="a704aed0-9400-4f73-8896-887924b24b89" ma:termSetId="15567863-ae19-46a1-9475-3e196b77969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4919e8d8-95a3-4687-a34b-51c8e5a86eca}" ma:internalName="TaxCatchAll" ma:showField="CatchAllData" ma:web="9eb1f307-a489-40bf-8d3d-f7559b8c47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ac9a1de1e504988aba29783ab0ed57d" ma:index="15" nillable="true" ma:taxonomy="true" ma:internalName="oac9a1de1e504988aba29783ab0ed57d" ma:taxonomyFieldName="InformationMarker" ma:displayName="Information Marker" ma:readOnly="false" ma:fieldId="{8ac9a1de-1e50-4988-aba2-9783ab0ed57d}" ma:sspId="a704aed0-9400-4f73-8896-887924b24b89" ma:termSetId="0affb9f3-c46b-4e8a-8ea3-c3be657626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8" nillable="true" ma:taxonomy="true" ma:internalName="TaxKeywordTaxHTField" ma:taxonomyFieldName="TaxKeyword" ma:displayName="Enterprise Keywords" ma:fieldId="{23f27201-bee3-471e-b2e7-b64fd8b7ca38}" ma:taxonomyMulti="true" ma:sspId="a704aed0-9400-4f73-8896-887924b24b8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1ab56-0c5d-40e7-b080-2686d2b89623" elementFormDefault="qualified">
    <xsd:import namespace="http://schemas.microsoft.com/office/2006/documentManagement/types"/>
    <xsd:import namespace="http://schemas.microsoft.com/office/infopath/2007/PartnerControls"/>
    <xsd:element name="ShareHubID" ma:index="16" nillable="true" ma:displayName="ShareHub ID" ma:description="" ma:indexed="true" ma:internalName="ShareHubI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d563d-e543-4743-a973-3eaa413dd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HubID xmlns="e771ab56-0c5d-40e7-b080-2686d2b89623">SHD24-75238</ShareHubID>
    <TaxCatchAll xmlns="9eb1f307-a489-40bf-8d3d-f7559b8c4701">
      <Value>4</Value>
    </TaxCatchAll>
    <TaxKeywordTaxHTField xmlns="9eb1f307-a489-40bf-8d3d-f7559b8c4701">
      <Terms xmlns="http://schemas.microsoft.com/office/infopath/2007/PartnerControls"/>
    </TaxKeywordTaxHTField>
    <Comments xmlns="http://schemas.microsoft.com/sharepoint/v3" xsi:nil="true"/>
    <_dlc_DocId xmlns="9eb1f307-a489-40bf-8d3d-f7559b8c4701">APSCdoc-537525447-1020</_dlc_DocId>
    <_dlc_DocIdUrl xmlns="9eb1f307-a489-40bf-8d3d-f7559b8c4701">
      <Url>https://pmc01.sharepoint.com/sites/apsc-cdaf/_layouts/15/DocIdRedir.aspx?ID=APSCdoc-537525447-1020</Url>
      <Description>APSCdoc-537525447-1020</Description>
    </_dlc_DocIdUrl>
    <n077350747c94cf0978f4c2bc5563df1 xmlns="9eb1f307-a489-40bf-8d3d-f7559b8c4701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9e0ec9cb-4e7f-4d4a-bd32-1ee7525c6d87</TermId>
        </TermInfo>
      </Terms>
    </n077350747c94cf0978f4c2bc5563df1>
    <oac9a1de1e504988aba29783ab0ed57d xmlns="9eb1f307-a489-40bf-8d3d-f7559b8c4701">
      <Terms xmlns="http://schemas.microsoft.com/office/infopath/2007/PartnerControls"/>
    </oac9a1de1e504988aba29783ab0ed57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4622B6A-CE57-4EF3-8B73-0CA2C14E4B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CF5BF7-B8DB-463B-B9FA-9603D2AD1B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b1f307-a489-40bf-8d3d-f7559b8c4701"/>
    <ds:schemaRef ds:uri="e771ab56-0c5d-40e7-b080-2686d2b89623"/>
    <ds:schemaRef ds:uri="ec7d563d-e543-4743-a973-3eaa413dd7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ECCBD2-CCA0-48E4-97F3-E5C3C1C0DBD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ec7d563d-e543-4743-a973-3eaa413dd714"/>
    <ds:schemaRef ds:uri="http://schemas.microsoft.com/sharepoint/v3"/>
    <ds:schemaRef ds:uri="http://schemas.microsoft.com/office/infopath/2007/PartnerControls"/>
    <ds:schemaRef ds:uri="http://purl.org/dc/terms/"/>
    <ds:schemaRef ds:uri="9eb1f307-a489-40bf-8d3d-f7559b8c4701"/>
    <ds:schemaRef ds:uri="e771ab56-0c5d-40e7-b080-2686d2b8962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466C351-076C-4659-B5C2-590549ACBA2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Academy-Template-Screen-DarkNavy-22Feb22</Template>
  <TotalTime>0</TotalTime>
  <Words>392</Words>
  <Application>Microsoft Office PowerPoint</Application>
  <PresentationFormat>Widescreen</PresentationFormat>
  <Paragraphs>66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Segoe UI</vt:lpstr>
      <vt:lpstr>Segoe UI Light</vt:lpstr>
      <vt:lpstr>Times New Roman</vt:lpstr>
      <vt:lpstr>Academy - Dark Navy Theme</vt:lpstr>
      <vt:lpstr>1_Academy - Dark Navy Theme</vt:lpstr>
      <vt:lpstr>APS Integrity</vt:lpstr>
      <vt:lpstr>What is APS integrity?</vt:lpstr>
      <vt:lpstr>Pro-integrity culture is key</vt:lpstr>
      <vt:lpstr>Integrity Resources</vt:lpstr>
      <vt:lpstr>APS Academy website – Integrity (apsacademy.gov.au)</vt:lpstr>
      <vt:lpstr>Two key Integrity courses</vt:lpstr>
      <vt:lpstr>APS Academy website – Events &amp; News</vt:lpstr>
      <vt:lpstr>APSC Internet page</vt:lpstr>
      <vt:lpstr>Stewardship as a new value</vt:lpstr>
      <vt:lpstr>Integrity networks</vt:lpstr>
      <vt:lpstr>Ethics Advisory Service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 Academy– overview</dc:title>
  <dc:creator/>
  <cp:lastModifiedBy/>
  <cp:revision>4</cp:revision>
  <dcterms:created xsi:type="dcterms:W3CDTF">2023-05-26T01:54:49Z</dcterms:created>
  <dcterms:modified xsi:type="dcterms:W3CDTF">2024-11-11T06:22:17Z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0x010100E32E07C236E39148AEFC564C356B7898</vt:lpwstr>
  </property>
  <property fmtid="{D5CDD505-2E9C-101B-9397-08002B2CF9AE}" pid="3" name="HPRMSecurityLevel">
    <vt:lpwstr>1;#OFFICIAL|11463c70-78df-4e3b-b0ff-f66cd3cb26ec</vt:lpwstr>
  </property>
  <property fmtid="{D5CDD505-2E9C-101B-9397-08002B2CF9AE}" pid="4" name="HPRMSecurityCaveat">
    <vt:lpwstr/>
  </property>
  <property fmtid="{D5CDD505-2E9C-101B-9397-08002B2CF9AE}" pid="5" name="ArticulateGUID">
    <vt:lpwstr>0F299399-861A-4A16-9A7F-CA0E695ACF52</vt:lpwstr>
  </property>
  <property fmtid="{D5CDD505-2E9C-101B-9397-08002B2CF9AE}" pid="6" name="ArticulatePath">
    <vt:lpwstr>APS Academy presentation Vietnam Gov 20 June new</vt:lpwstr>
  </property>
  <property fmtid="{D5CDD505-2E9C-101B-9397-08002B2CF9AE}" pid="7" name="_dlc_DocIdItemGuid">
    <vt:lpwstr>6a2a8e7f-2520-4636-acf9-48c0c586b293</vt:lpwstr>
  </property>
  <property fmtid="{D5CDD505-2E9C-101B-9397-08002B2CF9AE}" pid="8" name="TaxKeyword">
    <vt:lpwstr/>
  </property>
  <property fmtid="{D5CDD505-2E9C-101B-9397-08002B2CF9AE}" pid="9" name="InformationMarker">
    <vt:lpwstr/>
  </property>
  <property fmtid="{D5CDD505-2E9C-101B-9397-08002B2CF9AE}" pid="10" name="MediaServiceImageTags">
    <vt:lpwstr/>
  </property>
  <property fmtid="{D5CDD505-2E9C-101B-9397-08002B2CF9AE}" pid="11" name="SecurityClassification">
    <vt:lpwstr>4;#OFFICIAL|9e0ec9cb-4e7f-4d4a-bd32-1ee7525c6d87</vt:lpwstr>
  </property>
</Properties>
</file>