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83" r:id="rId4"/>
    <p:sldId id="268" r:id="rId5"/>
    <p:sldId id="286" r:id="rId6"/>
    <p:sldId id="287" r:id="rId7"/>
    <p:sldId id="265" r:id="rId8"/>
    <p:sldId id="288" r:id="rId9"/>
    <p:sldId id="269" r:id="rId10"/>
    <p:sldId id="280" r:id="rId11"/>
    <p:sldId id="279" r:id="rId12"/>
    <p:sldId id="263" r:id="rId13"/>
    <p:sldId id="264" r:id="rId14"/>
    <p:sldId id="266" r:id="rId15"/>
    <p:sldId id="274" r:id="rId16"/>
    <p:sldId id="276" r:id="rId17"/>
    <p:sldId id="282" r:id="rId18"/>
    <p:sldId id="275" r:id="rId19"/>
    <p:sldId id="277" r:id="rId20"/>
    <p:sldId id="270" r:id="rId21"/>
    <p:sldId id="271" r:id="rId22"/>
    <p:sldId id="281" r:id="rId23"/>
    <p:sldId id="285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41" autoAdjust="0"/>
  </p:normalViewPr>
  <p:slideViewPr>
    <p:cSldViewPr>
      <p:cViewPr varScale="1">
        <p:scale>
          <a:sx n="99" d="100"/>
          <a:sy n="99" d="100"/>
        </p:scale>
        <p:origin x="90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7" d="100"/>
          <a:sy n="77" d="100"/>
        </p:scale>
        <p:origin x="-257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C1E51-5E9A-464C-8133-642ABB476F1F}" type="datetimeFigureOut">
              <a:rPr lang="en-AU" smtClean="0"/>
              <a:t>1/07/2020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BA612-1A94-4253-B188-52C68C3F3E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3633788" cy="2725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3811191"/>
            <a:ext cx="5438775" cy="537090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BA612-1A94-4253-B188-52C68C3F3ED2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462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BA612-1A94-4253-B188-52C68C3F3ED2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6982544" cy="864096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656" y="3212976"/>
            <a:ext cx="6984776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3533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576064"/>
          </a:xfrm>
          <a:prstGeom prst="rect">
            <a:avLst/>
          </a:prstGeom>
        </p:spPr>
        <p:txBody>
          <a:bodyPr anchor="t" anchorCtr="0"/>
          <a:lstStyle>
            <a:lvl1pPr algn="l">
              <a:defRPr sz="35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459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3657872" cy="435334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4568" y="1772816"/>
            <a:ext cx="3657872" cy="435334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576064"/>
          </a:xfrm>
          <a:prstGeom prst="rect">
            <a:avLst/>
          </a:prstGeom>
        </p:spPr>
        <p:txBody>
          <a:bodyPr anchor="t" anchorCtr="0"/>
          <a:lstStyle>
            <a:lvl1pPr algn="l">
              <a:defRPr sz="35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40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373152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ade Gothic Next LT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484586"/>
            <a:ext cx="3731529" cy="32703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ade Gothic Next LT Pro" pitchFamily="34" charset="0"/>
              </a:defRPr>
            </a:lvl1pPr>
            <a:lvl2pPr>
              <a:defRPr sz="2000">
                <a:latin typeface="Trade Gothic Next LT Pro" pitchFamily="34" charset="0"/>
              </a:defRPr>
            </a:lvl2pPr>
            <a:lvl3pPr>
              <a:defRPr sz="1800">
                <a:latin typeface="Trade Gothic Next LT Pro" pitchFamily="34" charset="0"/>
              </a:defRPr>
            </a:lvl3pPr>
            <a:lvl4pPr>
              <a:defRPr sz="1600">
                <a:latin typeface="Trade Gothic Next LT Pro" pitchFamily="34" charset="0"/>
              </a:defRPr>
            </a:lvl4pPr>
            <a:lvl5pPr>
              <a:defRPr sz="1600">
                <a:latin typeface="Trade Gothic Next LT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446" y="1844824"/>
            <a:ext cx="373299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ade Gothic Next LT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2484586"/>
            <a:ext cx="3732994" cy="32703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ade Gothic Next LT Pro" pitchFamily="34" charset="0"/>
              </a:defRPr>
            </a:lvl1pPr>
            <a:lvl2pPr>
              <a:defRPr sz="2000">
                <a:latin typeface="Trade Gothic Next LT Pro" pitchFamily="34" charset="0"/>
              </a:defRPr>
            </a:lvl2pPr>
            <a:lvl3pPr>
              <a:defRPr sz="1800">
                <a:latin typeface="Trade Gothic Next LT Pro" pitchFamily="34" charset="0"/>
              </a:defRPr>
            </a:lvl3pPr>
            <a:lvl4pPr>
              <a:defRPr sz="1600">
                <a:latin typeface="Trade Gothic Next LT Pro" pitchFamily="34" charset="0"/>
              </a:defRPr>
            </a:lvl4pPr>
            <a:lvl5pPr>
              <a:defRPr sz="1600">
                <a:latin typeface="Trade Gothic Next LT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576064"/>
          </a:xfrm>
          <a:prstGeom prst="rect">
            <a:avLst/>
          </a:prstGeom>
        </p:spPr>
        <p:txBody>
          <a:bodyPr anchor="t" anchorCtr="0"/>
          <a:lstStyle>
            <a:lvl1pPr algn="l">
              <a:defRPr sz="35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11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340" y="1772817"/>
            <a:ext cx="4695100" cy="438008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2763111" cy="4308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61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3648" y="1772815"/>
            <a:ext cx="6120680" cy="3456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120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576064"/>
          </a:xfrm>
          <a:prstGeom prst="rect">
            <a:avLst/>
          </a:prstGeom>
        </p:spPr>
        <p:txBody>
          <a:bodyPr anchor="t" anchorCtr="0"/>
          <a:lstStyle>
            <a:lvl1pPr algn="l">
              <a:defRPr sz="35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3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3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46640" cy="1800200"/>
          </a:xfrm>
        </p:spPr>
        <p:txBody>
          <a:bodyPr anchor="ctr"/>
          <a:lstStyle/>
          <a:p>
            <a:r>
              <a:rPr lang="en-AU" dirty="0"/>
              <a:t>Indigenous Secondment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3789040"/>
            <a:ext cx="6984776" cy="432048"/>
          </a:xfrm>
        </p:spPr>
        <p:txBody>
          <a:bodyPr anchor="ctr"/>
          <a:lstStyle/>
          <a:p>
            <a:r>
              <a:rPr lang="en-AU" dirty="0"/>
              <a:t>2019</a:t>
            </a: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23528" y="3789040"/>
            <a:ext cx="7128792" cy="46805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65080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7776864" cy="4752528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Where possible, graduate placements will be in areas which complement placements in their home departments or agencies.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Placements may involve: </a:t>
            </a:r>
          </a:p>
          <a:p>
            <a:endParaRPr lang="en-AU" sz="2000" dirty="0"/>
          </a:p>
          <a:p>
            <a:r>
              <a:rPr lang="en-AU" sz="2000" dirty="0"/>
              <a:t>Work with a Committee Secretariat providing research and administrative support to Parliamentary Committees; </a:t>
            </a:r>
          </a:p>
          <a:p>
            <a:endParaRPr lang="en-AU" sz="2000" dirty="0"/>
          </a:p>
          <a:p>
            <a:r>
              <a:rPr lang="en-AU" sz="2000" dirty="0"/>
              <a:t>Working in support of Parliament through placement in areas such as </a:t>
            </a:r>
            <a:r>
              <a:rPr lang="en-AU" sz="2000" dirty="0" err="1"/>
              <a:t>Serjeant</a:t>
            </a:r>
            <a:r>
              <a:rPr lang="en-AU" sz="2000" dirty="0"/>
              <a:t>-At- Arms office, International and Parliamentary Relations Office,  Parliamentary and Business Information Services and People Strategies Office.   </a:t>
            </a:r>
          </a:p>
          <a:p>
            <a:endParaRPr lang="en-AU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Placement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83307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7632848" cy="4353347"/>
          </a:xfrm>
        </p:spPr>
        <p:txBody>
          <a:bodyPr/>
          <a:lstStyle/>
          <a:p>
            <a:endParaRPr lang="en-AU" dirty="0"/>
          </a:p>
          <a:p>
            <a:r>
              <a:rPr lang="en-AU" sz="2000" dirty="0"/>
              <a:t>The skills and knowledge graduates obtain through the Secondment Program may assist in building the foundation for career progression and professional development. </a:t>
            </a:r>
          </a:p>
          <a:p>
            <a:endParaRPr lang="en-AU" sz="2000" dirty="0"/>
          </a:p>
          <a:p>
            <a:r>
              <a:rPr lang="en-AU" sz="2000" dirty="0"/>
              <a:t>This is a unique and valuable opportunity in a high profile environment with excellent professional development opportunities. </a:t>
            </a:r>
          </a:p>
          <a:p>
            <a:endParaRPr lang="en-AU" sz="2000" dirty="0"/>
          </a:p>
          <a:p>
            <a:r>
              <a:rPr lang="en-AU" sz="2000" dirty="0"/>
              <a:t>A placement in the department is a IAGDP graduate’s opportunity to be involved in the work of the Parliament without being political. </a:t>
            </a:r>
          </a:p>
          <a:p>
            <a:endParaRPr lang="en-AU" sz="2000" dirty="0"/>
          </a:p>
          <a:p>
            <a:r>
              <a:rPr lang="en-AU" sz="2000" dirty="0"/>
              <a:t>A diverse range of challenging and rewarding work for graduates is offered through a variety of work areas.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Professional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190104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sz="3200" dirty="0"/>
              <a:t>Welcome to Country </a:t>
            </a:r>
          </a:p>
        </p:txBody>
      </p:sp>
      <p:pic>
        <p:nvPicPr>
          <p:cNvPr id="8" name="Picture 2" descr="\\Home1\rep00044\~SERJEANT-AT-ARMS\Robyn ex SAA\Opening of 44th Parliament\Photographs\130331 0014_Opening_PH_12_Nov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03052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8" y="1773844"/>
            <a:ext cx="6533804" cy="4351713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sz="3200" dirty="0"/>
              <a:t>Question Time </a:t>
            </a:r>
          </a:p>
        </p:txBody>
      </p:sp>
    </p:spTree>
    <p:extLst>
      <p:ext uri="{BB962C8B-B14F-4D97-AF65-F5344CB8AC3E}">
        <p14:creationId xmlns:p14="http://schemas.microsoft.com/office/powerpoint/2010/main" val="428202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00800" cy="936104"/>
          </a:xfrm>
        </p:spPr>
        <p:txBody>
          <a:bodyPr anchor="ctr"/>
          <a:lstStyle/>
          <a:p>
            <a:r>
              <a:rPr lang="en-AU" sz="3200" dirty="0"/>
              <a:t>Meeting important people</a:t>
            </a:r>
          </a:p>
        </p:txBody>
      </p:sp>
      <p:pic>
        <p:nvPicPr>
          <p:cNvPr id="4" name="Picture 2" descr="\\HOME2\mcclellandr$\Pictures\reps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5" y="1657522"/>
            <a:ext cx="6334781" cy="50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6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03648" y="3861048"/>
            <a:ext cx="3168352" cy="2311152"/>
          </a:xfrm>
        </p:spPr>
        <p:txBody>
          <a:bodyPr/>
          <a:lstStyle/>
          <a:p>
            <a:r>
              <a:rPr lang="en-AU" sz="1800" dirty="0"/>
              <a:t>Nathan King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0"/>
            <a:ext cx="7848872" cy="980728"/>
          </a:xfrm>
        </p:spPr>
        <p:txBody>
          <a:bodyPr/>
          <a:lstStyle/>
          <a:p>
            <a:br>
              <a:rPr lang="en-AU" sz="3600" dirty="0"/>
            </a:br>
            <a:r>
              <a:rPr lang="en-AU" sz="1800" dirty="0"/>
              <a:t>‘One of my main takeaways from the last 3 months would undoubtedly be sitting in on the Joint Standing Committee on Migration. This was a new experience and it provided me with the insight as to the level of involvement that our Members of Parliament have in not only Australian but also international crises.  I was made aware of the amount of travel and meetings that the Members are subjected to and the family sacrifices they must make thanks to their busy schedules.’</a:t>
            </a:r>
            <a:br>
              <a:rPr lang="en-AU" sz="3600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144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03648" y="3861048"/>
            <a:ext cx="3168352" cy="2311152"/>
          </a:xfrm>
        </p:spPr>
        <p:txBody>
          <a:bodyPr/>
          <a:lstStyle/>
          <a:p>
            <a:r>
              <a:rPr lang="en-AU" sz="1800" dirty="0"/>
              <a:t>Shanece Liddy-Wilde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0"/>
            <a:ext cx="7848872" cy="2852936"/>
          </a:xfrm>
        </p:spPr>
        <p:txBody>
          <a:bodyPr/>
          <a:lstStyle/>
          <a:p>
            <a:br>
              <a:rPr lang="en-AU" sz="1800" dirty="0"/>
            </a:br>
            <a:br>
              <a:rPr lang="en-AU" sz="1800" dirty="0"/>
            </a:br>
            <a:r>
              <a:rPr lang="en-AU" sz="1800" dirty="0"/>
              <a:t>‘The experience I’ve had so far through this pilot program has been truly positive and eye opening. I’m happy and proud to say that I was one of the first to be in the program and trial it. It has given me the opportunity to work in a challenging high profile environment and see how things work and run within Parliament house. In the future I hope to continue my career through the government. ‘ </a:t>
            </a:r>
            <a:br>
              <a:rPr lang="en-AU" sz="1800" dirty="0"/>
            </a:br>
            <a:br>
              <a:rPr lang="en-AU" sz="1800" dirty="0"/>
            </a:b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7336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5013176"/>
            <a:ext cx="2088232" cy="1112987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Ben Vea </a:t>
            </a:r>
            <a:r>
              <a:rPr lang="en-AU" sz="1800" dirty="0" err="1"/>
              <a:t>Vea</a:t>
            </a:r>
            <a:endParaRPr lang="en-AU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2808312" cy="4392488"/>
          </a:xfrm>
        </p:spPr>
        <p:txBody>
          <a:bodyPr/>
          <a:lstStyle/>
          <a:p>
            <a:r>
              <a:rPr lang="en-AU" sz="1800" dirty="0"/>
              <a:t>“ The 2018 Indigenous Secondment Program provided me with a great opportunity to work in a unique and challenging environment. </a:t>
            </a:r>
            <a:br>
              <a:rPr lang="en-AU" sz="1800" dirty="0"/>
            </a:br>
            <a:r>
              <a:rPr lang="en-AU" sz="1800" dirty="0"/>
              <a:t>It has been a valuable learning experience, giving me skills and development that will benefit my professional career development.</a:t>
            </a:r>
            <a:br>
              <a:rPr lang="en-AU" sz="1800" dirty="0"/>
            </a:br>
            <a:r>
              <a:rPr lang="en-AU" sz="1800" dirty="0"/>
              <a:t>I thoroughly enjoyed and valued my time working in the Department of the House of Representatives.”</a:t>
            </a:r>
            <a:br>
              <a:rPr lang="en-AU" sz="1800" dirty="0"/>
            </a:br>
            <a:br>
              <a:rPr lang="en-AU" sz="1800" dirty="0"/>
            </a:b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56511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ome1\rep00014\HRD\Indigenous Recruitment - Secondment Program\2018\20180247_12_Reps_Seconde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7576"/>
          <a:stretch>
            <a:fillRect/>
          </a:stretch>
        </p:blipFill>
        <p:spPr bwMode="auto">
          <a:xfrm>
            <a:off x="1148622" y="1628801"/>
            <a:ext cx="63757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sz="1800" dirty="0"/>
              <a:t>(L-R)  Ben Vea </a:t>
            </a:r>
            <a:r>
              <a:rPr lang="en-AU" sz="1800" dirty="0" err="1"/>
              <a:t>Vea</a:t>
            </a:r>
            <a:r>
              <a:rPr lang="en-AU" sz="1800" dirty="0"/>
              <a:t> (Murray–Darling Basin Authority),Michael Ohrin (Department of Foreign Affairs) and Elizabeth Olive (The Treasury)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2018 Indigenous Secondees</a:t>
            </a:r>
          </a:p>
        </p:txBody>
      </p:sp>
    </p:spTree>
    <p:extLst>
      <p:ext uri="{BB962C8B-B14F-4D97-AF65-F5344CB8AC3E}">
        <p14:creationId xmlns:p14="http://schemas.microsoft.com/office/powerpoint/2010/main" val="145019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Home1\rep00014\HRD\Indigenous Recruitment - Secondment Program\2018\20180247_09_Reps_Seconde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75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(L-R)Ben Vea </a:t>
            </a:r>
            <a:r>
              <a:rPr lang="en-AU" dirty="0" err="1"/>
              <a:t>Vea</a:t>
            </a:r>
            <a:r>
              <a:rPr lang="en-AU" dirty="0"/>
              <a:t> (Murray–Darling Basin Authority),Michael Ohrin (Department of Foreign Affairs), Vickie Gouvoussis (Program Manager), Bronwyn Notzon Glen (Indigenous Champion </a:t>
            </a:r>
            <a:r>
              <a:rPr lang="en-AU" dirty="0">
                <a:solidFill>
                  <a:prstClr val="black"/>
                </a:solidFill>
              </a:rPr>
              <a:t>for the Department of the House of Representatives) </a:t>
            </a:r>
            <a:r>
              <a:rPr lang="en-AU" dirty="0"/>
              <a:t>and Elizabeth Olive (The Treasury)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940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6768752" cy="44520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 House of Representatives is one of the two houses of Australia’s Commonwealth Parliament.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There are 150 representatives elected by the Australian people. These elected people are known as the Members of Parliament.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They represent  the interests of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 House of Representatives is the house in which government is 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House of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15489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3568" y="1772817"/>
            <a:ext cx="4176464" cy="4320480"/>
          </a:xfrm>
        </p:spPr>
        <p:txBody>
          <a:bodyPr/>
          <a:lstStyle/>
          <a:p>
            <a:r>
              <a:rPr lang="en-AU" sz="1800" dirty="0"/>
              <a:t>Applications are invited from successful  graduates of the IAGDP to work in the Department of the House of Representatives in 2019. </a:t>
            </a:r>
          </a:p>
          <a:p>
            <a:endParaRPr lang="en-AU" sz="1800" dirty="0"/>
          </a:p>
          <a:p>
            <a:r>
              <a:rPr lang="en-AU" sz="1800" dirty="0"/>
              <a:t>Successful applicants will be employed for a 3 month period commencing April 2019. </a:t>
            </a:r>
          </a:p>
          <a:p>
            <a:endParaRPr lang="en-AU" sz="1800" dirty="0"/>
          </a:p>
          <a:p>
            <a:r>
              <a:rPr lang="en-AU" sz="1800" dirty="0"/>
              <a:t>Applicants need to seek endorsement from their home Department or    agency to be eligible. </a:t>
            </a:r>
          </a:p>
          <a:p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sz="1800" dirty="0"/>
              <a:t>Working at Parliament House in the Department of the House of Representatives will give you the opportunity to be involved in the work of the Parliament. </a:t>
            </a:r>
          </a:p>
          <a:p>
            <a:endParaRPr lang="en-AU" sz="1800" dirty="0"/>
          </a:p>
          <a:p>
            <a:r>
              <a:rPr lang="en-AU" sz="1800" dirty="0"/>
              <a:t>We are looking for outstanding graduates from a range of disciplines who are highly motivated with sound research and analytical skills, effective communication skills and good interpersonal skills. </a:t>
            </a:r>
          </a:p>
          <a:p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42771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7848872" cy="4353347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Applicants must:</a:t>
            </a:r>
          </a:p>
          <a:p>
            <a:pPr marL="0" indent="0">
              <a:buNone/>
            </a:pPr>
            <a:endParaRPr lang="en-AU" sz="2000" dirty="0"/>
          </a:p>
          <a:p>
            <a:pPr lvl="0"/>
            <a:r>
              <a:rPr lang="en-AU" sz="2000" dirty="0"/>
              <a:t>be of Aboriginal and/or Torres Strait Islander heritage;</a:t>
            </a:r>
          </a:p>
          <a:p>
            <a:pPr lvl="0"/>
            <a:r>
              <a:rPr lang="en-AU" sz="2000" dirty="0"/>
              <a:t>have successfully graduated from the IAGDP; and </a:t>
            </a:r>
          </a:p>
          <a:p>
            <a:pPr lvl="0"/>
            <a:r>
              <a:rPr lang="en-AU" sz="2000" dirty="0"/>
              <a:t>have successfully attained a Diploma of Government qualification.</a:t>
            </a:r>
          </a:p>
          <a:p>
            <a:pPr lvl="0"/>
            <a:endParaRPr lang="en-AU" sz="2000" dirty="0"/>
          </a:p>
          <a:p>
            <a:pPr marL="0" indent="0">
              <a:buNone/>
            </a:pPr>
            <a:r>
              <a:rPr lang="en-AU" sz="2000" dirty="0"/>
              <a:t>Successful applicants will be will be temporarily transferred and will be paid at their substantive APS 4 classification.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Eligibility </a:t>
            </a:r>
          </a:p>
        </p:txBody>
      </p:sp>
    </p:spTree>
    <p:extLst>
      <p:ext uri="{BB962C8B-B14F-4D97-AF65-F5344CB8AC3E}">
        <p14:creationId xmlns:p14="http://schemas.microsoft.com/office/powerpoint/2010/main" val="303059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7920880" cy="4353347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Applications for the 2019 Indigenous Secondment Program opens on </a:t>
            </a:r>
          </a:p>
          <a:p>
            <a:pPr marL="0" indent="0">
              <a:buNone/>
            </a:pPr>
            <a:r>
              <a:rPr lang="en-AU" sz="2000" dirty="0"/>
              <a:t>1 March 2019 and close on 1 April 2019.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Applications will need to include: </a:t>
            </a:r>
          </a:p>
          <a:p>
            <a:r>
              <a:rPr lang="en-AU" sz="2000" dirty="0"/>
              <a:t>a résumé, including the names and contact details of two work-related referees; </a:t>
            </a:r>
          </a:p>
          <a:p>
            <a:r>
              <a:rPr lang="en-AU" sz="2000" dirty="0"/>
              <a:t>a copy of your academic transcript; </a:t>
            </a:r>
          </a:p>
          <a:p>
            <a:r>
              <a:rPr lang="en-AU" sz="2000" dirty="0"/>
              <a:t>endorsement from your home department or agency; and </a:t>
            </a:r>
          </a:p>
          <a:p>
            <a:r>
              <a:rPr lang="en-AU" sz="2000" dirty="0"/>
              <a:t>a one page statement addressing the selection criteria.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Referees may be contacted at any time throughout the process.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Selection Process </a:t>
            </a:r>
          </a:p>
        </p:txBody>
      </p:sp>
    </p:spTree>
    <p:extLst>
      <p:ext uri="{BB962C8B-B14F-4D97-AF65-F5344CB8AC3E}">
        <p14:creationId xmlns:p14="http://schemas.microsoft.com/office/powerpoint/2010/main" val="23702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353347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Contact: Vickie Gouvoussis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Email: vickie.gouvoussis.reps@aph.gov.au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Phone: 62774284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Website Address:</a:t>
            </a:r>
          </a:p>
          <a:p>
            <a:pPr marL="0" indent="0">
              <a:buNone/>
            </a:pPr>
            <a:r>
              <a:rPr lang="en-AU" sz="2400" b="1" dirty="0"/>
              <a:t>www.aph.gov.au/About_Parliament/House_of_Representatives</a:t>
            </a:r>
          </a:p>
          <a:p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00800" cy="936104"/>
          </a:xfrm>
        </p:spPr>
        <p:txBody>
          <a:bodyPr anchor="ctr"/>
          <a:lstStyle/>
          <a:p>
            <a:r>
              <a:rPr lang="en-AU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993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AU" sz="2000" dirty="0">
                <a:solidFill>
                  <a:prstClr val="black"/>
                </a:solidFill>
              </a:rPr>
              <a:t>The House of Representatives has a number of important functions: </a:t>
            </a:r>
          </a:p>
          <a:p>
            <a:pPr marL="0" lvl="0" indent="0">
              <a:buNone/>
            </a:pPr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 it determines the government;</a:t>
            </a:r>
          </a:p>
          <a:p>
            <a:pPr marL="0" indent="0">
              <a:buNone/>
            </a:pPr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 debates and passes laws;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watches over government administration and expenditure, and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 provides a forum for public debate on issues of national importance.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r>
              <a:rPr lang="en-AU" sz="2000" dirty="0">
                <a:solidFill>
                  <a:prstClr val="black"/>
                </a:solidFill>
              </a:rPr>
              <a:t> It shares the power to make laws with the other House of Parliament, the Senate.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House of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13866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Committees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1814423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/>
              <a:t>Committees carry out certain functions on behalf the Parliament and are an important tool for policy development and oversight of Government administration.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A parliamentary committee is a group of Members or Senators (or both in the case of joint committees) appointed by one or both Houses of Parliament to undertake certain specified tasks.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lvl="0"/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35810"/>
            <a:ext cx="2952328" cy="2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AU" sz="2000" dirty="0"/>
              <a:t>The Department of the House of Representatives provides services to support the efficient conduct of the House of Representatives, its committees and certain joint committees as well as a range of services and facilities for Members in Parliament House.</a:t>
            </a:r>
          </a:p>
          <a:p>
            <a:endParaRPr lang="en-A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AU" sz="2000" dirty="0"/>
              <a:t>The Department also undertakes activities to promote the work of the House in the community and is responsible for the conduct of the Parliaments' international and regional relations.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The Speaker has accountability obligations to the Parliament for the Department. The Clerk of the House of Representatives is responsible for managing the Department. </a:t>
            </a:r>
          </a:p>
          <a:p>
            <a:pPr marL="0" indent="0">
              <a:buNone/>
            </a:pPr>
            <a:endParaRPr lang="en-AU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576064"/>
          </a:xfrm>
        </p:spPr>
        <p:txBody>
          <a:bodyPr/>
          <a:lstStyle/>
          <a:p>
            <a:r>
              <a:rPr lang="en-AU" dirty="0"/>
              <a:t>Department of the House of </a:t>
            </a:r>
            <a:br>
              <a:rPr lang="en-AU" dirty="0"/>
            </a:br>
            <a:r>
              <a:rPr lang="en-AU" dirty="0"/>
              <a:t>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407758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8064896" cy="4308079"/>
          </a:xfrm>
        </p:spPr>
        <p:txBody>
          <a:bodyPr/>
          <a:lstStyle/>
          <a:p>
            <a:r>
              <a:rPr lang="en-AU" sz="2000" dirty="0"/>
              <a:t>The Department has a single outcome:</a:t>
            </a:r>
          </a:p>
          <a:p>
            <a:r>
              <a:rPr lang="en-AU" sz="2000" dirty="0"/>
              <a:t>The House of Representatives fulfils its role as a representative and legislative body. </a:t>
            </a:r>
          </a:p>
          <a:p>
            <a:endParaRPr lang="en-AU" sz="2000" dirty="0"/>
          </a:p>
          <a:p>
            <a:r>
              <a:rPr lang="en-AU" sz="2000" dirty="0"/>
              <a:t>Five activities support this outcome:</a:t>
            </a:r>
          </a:p>
          <a:p>
            <a:r>
              <a:rPr lang="en-AU" sz="2000" dirty="0"/>
              <a:t>Activity 1 - Chamber and Federation Chamber</a:t>
            </a:r>
          </a:p>
          <a:p>
            <a:r>
              <a:rPr lang="en-AU" sz="2000" dirty="0"/>
              <a:t>Activity 2 - Community awareness</a:t>
            </a:r>
          </a:p>
          <a:p>
            <a:r>
              <a:rPr lang="en-AU" sz="2000" dirty="0"/>
              <a:t>Activity 3 - Committee support</a:t>
            </a:r>
          </a:p>
          <a:p>
            <a:r>
              <a:rPr lang="en-AU" sz="2000" dirty="0"/>
              <a:t>Activity 4 - Inter-parliamentary relations and capacity building</a:t>
            </a:r>
          </a:p>
          <a:p>
            <a:r>
              <a:rPr lang="en-AU" sz="2000" dirty="0"/>
              <a:t>Activity 5 - Members' services and corporate support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01608" cy="648072"/>
          </a:xfrm>
        </p:spPr>
        <p:txBody>
          <a:bodyPr/>
          <a:lstStyle/>
          <a:p>
            <a:r>
              <a:rPr lang="en-AU" dirty="0"/>
              <a:t>Department of the House of </a:t>
            </a:r>
            <a:br>
              <a:rPr lang="en-AU" dirty="0"/>
            </a:br>
            <a:r>
              <a:rPr lang="en-AU" dirty="0"/>
              <a:t>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0456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00800" cy="936104"/>
          </a:xfrm>
        </p:spPr>
        <p:txBody>
          <a:bodyPr anchor="ctr"/>
          <a:lstStyle/>
          <a:p>
            <a:r>
              <a:rPr lang="en-AU" sz="3200" dirty="0"/>
              <a:t>Organisational Chart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3238"/>
            <a:ext cx="8337320" cy="46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7200800" cy="4824536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The Department of the House of Representatives is offering 3 month placements for successful  graduates of the IAGDP in 2019.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The Indigenous Secondment Program is a graduate’s opportunity to be involved in the work of the Parliament without being political.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 diverse range of challenging and rewarding work for graduates is offered through a variety of work areas.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Placements offer graduates a valuable opportunity in a high-profile environment with excellent professional development opportunities</a:t>
            </a:r>
          </a:p>
          <a:p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Indigenous Secondment Program</a:t>
            </a:r>
          </a:p>
        </p:txBody>
      </p:sp>
    </p:spTree>
    <p:extLst>
      <p:ext uri="{BB962C8B-B14F-4D97-AF65-F5344CB8AC3E}">
        <p14:creationId xmlns:p14="http://schemas.microsoft.com/office/powerpoint/2010/main" val="33257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120680" cy="1230014"/>
          </a:xfrm>
        </p:spPr>
        <p:txBody>
          <a:bodyPr/>
          <a:lstStyle/>
          <a:p>
            <a:r>
              <a:rPr lang="en-AU" sz="1600" dirty="0"/>
              <a:t>L-R Vickie Gouvoussis (</a:t>
            </a:r>
            <a:r>
              <a:rPr lang="en-AU" sz="1600"/>
              <a:t>Program Manager) Shanece </a:t>
            </a:r>
            <a:r>
              <a:rPr lang="en-AU" sz="1600" dirty="0"/>
              <a:t>Liddy Wilde (Department of Education and Training) Russel Chaffer (Indigenous Champion for the Department of the House of Representatives) and Nathan King (Austrade)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64896" cy="576064"/>
          </a:xfrm>
        </p:spPr>
        <p:txBody>
          <a:bodyPr/>
          <a:lstStyle/>
          <a:p>
            <a:r>
              <a:rPr lang="en-AU" dirty="0"/>
              <a:t>2017 Indigenous Secondment Program </a:t>
            </a:r>
            <a:br>
              <a:rPr lang="en-AU" dirty="0"/>
            </a:b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79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57820"/>
      </p:ext>
    </p:extLst>
  </p:cSld>
  <p:clrMapOvr>
    <a:masterClrMapping/>
  </p:clrMapOvr>
</p:sld>
</file>

<file path=ppt/theme/theme1.xml><?xml version="1.0" encoding="utf-8"?>
<a:theme xmlns:a="http://schemas.openxmlformats.org/drawingml/2006/main" name="REPS_Generic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nate ppt">
      <a:majorFont>
        <a:latin typeface="BellGothic BT"/>
        <a:ea typeface=""/>
        <a:cs typeface=""/>
      </a:majorFont>
      <a:minorFont>
        <a:latin typeface="BellGothic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REPS_Generic_PPT-TEMPLATE</Template>
  <TotalTime>4416</TotalTime>
  <Words>1251</Words>
  <Application>Microsoft Office PowerPoint</Application>
  <PresentationFormat>On-screen Show (4:3)</PresentationFormat>
  <Paragraphs>123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BellGothic BT</vt:lpstr>
      <vt:lpstr>Calibri</vt:lpstr>
      <vt:lpstr>Franklin Gothic Book</vt:lpstr>
      <vt:lpstr>Trade Gothic Next LT Pro</vt:lpstr>
      <vt:lpstr>REPS_Generic_PPT-TEMPLATE</vt:lpstr>
      <vt:lpstr>Indigenous Secondment Program</vt:lpstr>
      <vt:lpstr>House of Representatives</vt:lpstr>
      <vt:lpstr>House of Representatives</vt:lpstr>
      <vt:lpstr>Committees</vt:lpstr>
      <vt:lpstr>Department of the House of  Representatives</vt:lpstr>
      <vt:lpstr>Department of the House of  Representatives</vt:lpstr>
      <vt:lpstr>Organisational Chart </vt:lpstr>
      <vt:lpstr>Indigenous Secondment Program</vt:lpstr>
      <vt:lpstr>2017 Indigenous Secondment Program  </vt:lpstr>
      <vt:lpstr>Placement Opportunities </vt:lpstr>
      <vt:lpstr>Professional Development </vt:lpstr>
      <vt:lpstr>Welcome to Country </vt:lpstr>
      <vt:lpstr>Question Time </vt:lpstr>
      <vt:lpstr>Meeting important people</vt:lpstr>
      <vt:lpstr> ‘One of my main takeaways from the last 3 months would undoubtedly be sitting in on the Joint Standing Committee on Migration. This was a new experience and it provided me with the insight as to the level of involvement that our Members of Parliament have in not only Australian but also international crises.  I was made aware of the amount of travel and meetings that the Members are subjected to and the family sacrifices they must make thanks to their busy schedules.’ </vt:lpstr>
      <vt:lpstr>  ‘The experience I’ve had so far through this pilot program has been truly positive and eye opening. I’m happy and proud to say that I was one of the first to be in the program and trial it. It has given me the opportunity to work in a challenging high profile environment and see how things work and run within Parliament house. In the future I hope to continue my career through the government. ‘   </vt:lpstr>
      <vt:lpstr>“ The 2018 Indigenous Secondment Program provided me with a great opportunity to work in a unique and challenging environment.  It has been a valuable learning experience, giving me skills and development that will benefit my professional career development. I thoroughly enjoyed and valued my time working in the Department of the House of Representatives.”  </vt:lpstr>
      <vt:lpstr>2018 Indigenous Secondees</vt:lpstr>
      <vt:lpstr>PowerPoint Presentation</vt:lpstr>
      <vt:lpstr>How to apply</vt:lpstr>
      <vt:lpstr>Eligibility </vt:lpstr>
      <vt:lpstr>Selection Process </vt:lpstr>
      <vt:lpstr>Questions?</vt:lpstr>
    </vt:vector>
  </TitlesOfParts>
  <Company>Parliament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Gouvoussis, Vickie (REPS)</dc:creator>
  <cp:lastModifiedBy>Kerrie Gougeon</cp:lastModifiedBy>
  <cp:revision>34</cp:revision>
  <cp:lastPrinted>2016-07-08T00:17:39Z</cp:lastPrinted>
  <dcterms:created xsi:type="dcterms:W3CDTF">2018-08-23T23:49:25Z</dcterms:created>
  <dcterms:modified xsi:type="dcterms:W3CDTF">2020-07-01T09:54:10Z</dcterms:modified>
</cp:coreProperties>
</file>