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83" r:id="rId7"/>
    <p:sldId id="284" r:id="rId8"/>
    <p:sldId id="262" r:id="rId9"/>
    <p:sldId id="263" r:id="rId10"/>
    <p:sldId id="265" r:id="rId11"/>
    <p:sldId id="264" r:id="rId12"/>
    <p:sldId id="278" r:id="rId13"/>
    <p:sldId id="273" r:id="rId14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B64"/>
    <a:srgbClr val="1BA9B3"/>
    <a:srgbClr val="143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389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80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7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3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84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2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0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5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4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0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1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3038-2D5E-45B9-BCAE-9C0FDA7393DB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511F-C150-403B-8268-97F5831DAB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15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c.gov.a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838200" y="2436729"/>
            <a:ext cx="10515600" cy="664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43B64"/>
                </a:solidFill>
                <a:latin typeface="Arial Narrow" panose="020B0606020202030204" pitchFamily="34" charset="0"/>
              </a:rPr>
              <a:t>APS HR PROFESSIONAL STREAM </a:t>
            </a:r>
            <a:endParaRPr lang="en-AU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857054" y="3115707"/>
            <a:ext cx="8233432" cy="251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BA9B3"/>
                </a:solidFill>
                <a:latin typeface="Arial Narrow" panose="020B0606020202030204" pitchFamily="34" charset="0"/>
              </a:rPr>
              <a:t>Presentation to Small Agencies HR Forum</a:t>
            </a:r>
          </a:p>
          <a:p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Jacquie Walton</a:t>
            </a:r>
            <a:b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</a:b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Group Manager, People and Business Management</a:t>
            </a:r>
          </a:p>
          <a:p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Australian Public Service Commission</a:t>
            </a:r>
          </a:p>
          <a:p>
            <a:endParaRPr lang="en-AU" sz="18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9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65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838200" y="2304999"/>
            <a:ext cx="10515600" cy="664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43B64"/>
                </a:solidFill>
                <a:latin typeface="Arial Narrow" panose="020B0606020202030204" pitchFamily="34" charset="0"/>
              </a:rPr>
              <a:t>Thank you.</a:t>
            </a:r>
            <a:endParaRPr lang="en-AU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838200" y="2304999"/>
            <a:ext cx="7243237" cy="251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1BA9B3"/>
                </a:solidFill>
                <a:latin typeface="Arial Narrow" panose="020B0606020202030204" pitchFamily="34" charset="0"/>
              </a:rPr>
              <a:t>For more information on the APS HR Professional Stream visit </a:t>
            </a:r>
            <a:r>
              <a:rPr lang="en-US" sz="2400" dirty="0">
                <a:solidFill>
                  <a:srgbClr val="1BA9B3"/>
                </a:solidFill>
                <a:latin typeface="Arial Narrow" panose="020B0606020202030204" pitchFamily="34" charset="0"/>
                <a:hlinkClick r:id="rId3"/>
              </a:rPr>
              <a:t>www.apsc.gov.au</a:t>
            </a:r>
            <a:r>
              <a:rPr lang="en-US" sz="2400" dirty="0">
                <a:solidFill>
                  <a:srgbClr val="1BA9B3"/>
                </a:solidFill>
                <a:latin typeface="Arial Narrow" panose="020B0606020202030204" pitchFamily="34" charset="0"/>
              </a:rPr>
              <a:t> or join the GovTEAMS Community.</a:t>
            </a:r>
          </a:p>
          <a:p>
            <a:endParaRPr lang="en-AU" sz="18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" y="0"/>
            <a:ext cx="1218281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95" y="759214"/>
            <a:ext cx="3761650" cy="53395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77089" y="2770403"/>
            <a:ext cx="6753950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APS HR Professional Stream Strategy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2"/>
            <a:ext cx="1218281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016" y="537145"/>
            <a:ext cx="6753950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Challenges for HR in the APS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693016" y="1690688"/>
            <a:ext cx="9524581" cy="398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Inadequate talent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Lack of career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Rigid recruitment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Insufficient knowledge sharing</a:t>
            </a:r>
          </a:p>
          <a:p>
            <a:endParaRPr lang="en-AU" sz="18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2"/>
            <a:ext cx="1218281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016" y="537145"/>
            <a:ext cx="10660784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Profession Based Models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674642" y="1552974"/>
            <a:ext cx="9524581" cy="488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Facilitate recruitment of skilled people at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Identify and provide bespoke development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Offer profession specific bespoke development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Develop models to deploy people across agencies to share skills and fill </a:t>
            </a:r>
            <a:b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</a:b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short-term capability gaps.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1BA9B3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Identify and develop talent to improve staff retention, protect institutional </a:t>
            </a:r>
            <a:b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</a:br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memory and implement succession planning.</a:t>
            </a:r>
          </a:p>
          <a:p>
            <a:endParaRPr lang="en-AU" sz="18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" y="-1"/>
            <a:ext cx="1218281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90832"/>
            <a:ext cx="5513979" cy="5386078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50477" y="2770403"/>
            <a:ext cx="7031188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Key Principles and Approach</a:t>
            </a:r>
          </a:p>
        </p:txBody>
      </p:sp>
    </p:spTree>
    <p:extLst>
      <p:ext uri="{BB962C8B-B14F-4D97-AF65-F5344CB8AC3E}">
        <p14:creationId xmlns:p14="http://schemas.microsoft.com/office/powerpoint/2010/main" val="19950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7089" y="2767760"/>
            <a:ext cx="6753950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Signature Initiatives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28 October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" y="-44015"/>
            <a:ext cx="12182814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5682" y="908368"/>
            <a:ext cx="5856127" cy="4977462"/>
            <a:chOff x="965002" y="1243807"/>
            <a:chExt cx="5856127" cy="49774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r="30383" b="2990"/>
            <a:stretch/>
          </p:blipFill>
          <p:spPr>
            <a:xfrm>
              <a:off x="998340" y="1243807"/>
              <a:ext cx="5815415" cy="9979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4084" r="28999" b="1855"/>
            <a:stretch/>
          </p:blipFill>
          <p:spPr>
            <a:xfrm>
              <a:off x="998340" y="2288436"/>
              <a:ext cx="5822789" cy="9586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r="32226" b="3302"/>
            <a:stretch/>
          </p:blipFill>
          <p:spPr>
            <a:xfrm>
              <a:off x="998340" y="3335696"/>
              <a:ext cx="5822789" cy="9118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r="31214"/>
            <a:stretch/>
          </p:blipFill>
          <p:spPr>
            <a:xfrm>
              <a:off x="989154" y="4278671"/>
              <a:ext cx="5824602" cy="10191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r="32449" b="4932"/>
            <a:stretch/>
          </p:blipFill>
          <p:spPr>
            <a:xfrm>
              <a:off x="965002" y="5234254"/>
              <a:ext cx="5848753" cy="987015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7089178" y="2785150"/>
            <a:ext cx="7031188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Signature Initiatives</a:t>
            </a:r>
          </a:p>
        </p:txBody>
      </p:sp>
      <p:sp>
        <p:nvSpPr>
          <p:cNvPr id="15" name="Title Placeholder 1"/>
          <p:cNvSpPr txBox="1">
            <a:spLocks/>
          </p:cNvSpPr>
          <p:nvPr/>
        </p:nvSpPr>
        <p:spPr>
          <a:xfrm>
            <a:off x="10476665" y="-4114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9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" y="-144379"/>
            <a:ext cx="12182813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74807" y="1630796"/>
            <a:ext cx="10515600" cy="695190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143B64"/>
                </a:solidFill>
                <a:latin typeface="Arial Narrow" panose="020B0606020202030204" pitchFamily="34" charset="0"/>
              </a:rPr>
              <a:t>HR Head of Profession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5" t="491" r="1086" b="1127"/>
          <a:stretch/>
        </p:blipFill>
        <p:spPr>
          <a:xfrm>
            <a:off x="1304344" y="841075"/>
            <a:ext cx="4019908" cy="5175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5974807" y="2325986"/>
            <a:ext cx="8233432" cy="251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1BA9B3"/>
                </a:solidFill>
                <a:latin typeface="Arial Narrow" panose="020B0606020202030204" pitchFamily="34" charset="0"/>
              </a:rPr>
              <a:t>Ms</a:t>
            </a:r>
            <a:r>
              <a:rPr lang="en-US" sz="2400" dirty="0">
                <a:solidFill>
                  <a:srgbClr val="1BA9B3"/>
                </a:solidFill>
                <a:latin typeface="Arial Narrow" panose="020B0606020202030204" pitchFamily="34" charset="0"/>
              </a:rPr>
              <a:t> Jacqui Curtis</a:t>
            </a:r>
          </a:p>
          <a:p>
            <a:r>
              <a:rPr lang="en-US" sz="2400" b="0" dirty="0">
                <a:solidFill>
                  <a:srgbClr val="1BA9B3"/>
                </a:solidFill>
                <a:latin typeface="Arial Narrow" panose="020B0606020202030204" pitchFamily="34" charset="0"/>
              </a:rPr>
              <a:t>Chief Operating Officer, Australian Taxation Office</a:t>
            </a:r>
          </a:p>
          <a:p>
            <a:endParaRPr lang="en-AU" sz="18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281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677" y="2028556"/>
            <a:ext cx="10515600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84532" y="2767760"/>
            <a:ext cx="3883423" cy="132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err="1">
                <a:solidFill>
                  <a:srgbClr val="143B64"/>
                </a:solidFill>
                <a:latin typeface="Arial Narrow" panose="020B0606020202030204" pitchFamily="34" charset="0"/>
              </a:rPr>
              <a:t>GovTEAMS</a:t>
            </a:r>
            <a:endParaRPr lang="en-AU" sz="3600" b="1" dirty="0">
              <a:solidFill>
                <a:srgbClr val="143B64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40" y="1332315"/>
            <a:ext cx="6413990" cy="4193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10604772" y="-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813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7259" y="3247756"/>
            <a:ext cx="10515600" cy="695190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143B64"/>
                </a:solidFill>
                <a:latin typeface="Arial Narrow" panose="020B0606020202030204" pitchFamily="34" charset="0"/>
              </a:rPr>
              <a:t>Questions?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0604772" y="8791"/>
            <a:ext cx="1596416" cy="659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rgbClr val="1BA9B3"/>
                </a:solidFill>
                <a:latin typeface="Arial Narrow" panose="020B0606020202030204" pitchFamily="34" charset="0"/>
              </a:rPr>
              <a:t>13 November 2019</a:t>
            </a:r>
            <a:r>
              <a:rPr lang="en-US" sz="1600" b="0" dirty="0">
                <a:solidFill>
                  <a:srgbClr val="1BA9B3"/>
                </a:solidFill>
              </a:rPr>
              <a:t> </a:t>
            </a:r>
            <a:endParaRPr lang="en-AU" sz="1600" b="0" dirty="0">
              <a:solidFill>
                <a:srgbClr val="1BA9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5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MCNotes xmlns="3107b096-5c6d-49f0-8aa5-8367dc1f2d27" xsi:nil="true"/>
    <mc5611b894cf49d8aeeb8ebf39dc09bc xmlns="3107b096-5c6d-49f0-8aa5-8367dc1f2d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11463c70-78df-4e3b-b0ff-f66cd3cb26ec</TermId>
        </TermInfo>
      </Terms>
    </mc5611b894cf49d8aeeb8ebf39dc09bc>
    <jd1c641577414dfdab1686c9d5d0dbd0 xmlns="3107b096-5c6d-49f0-8aa5-8367dc1f2d27">
      <Terms xmlns="http://schemas.microsoft.com/office/infopath/2007/PartnerControls"/>
    </jd1c641577414dfdab1686c9d5d0dbd0>
    <ShareHubID xmlns="3107b096-5c6d-49f0-8aa5-8367dc1f2d27">SHD19-36042</ShareHubID>
    <NonRecordJustification xmlns="685f9fda-bd71-4433-b331-92feb9553089">None</NonRecordJustification>
    <TaxCatchAll xmlns="3107b096-5c6d-49f0-8aa5-8367dc1f2d27">
      <Value>3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A4FD8BAF5A515B449CBA2CF7439E99EB" ma:contentTypeVersion="7" ma:contentTypeDescription="ShareHub Document" ma:contentTypeScope="" ma:versionID="a276da69ea6d33023030dd449534dcbd">
  <xsd:schema xmlns:xsd="http://www.w3.org/2001/XMLSchema" xmlns:xs="http://www.w3.org/2001/XMLSchema" xmlns:p="http://schemas.microsoft.com/office/2006/metadata/properties" xmlns:ns1="3107b096-5c6d-49f0-8aa5-8367dc1f2d27" xmlns:ns3="685f9fda-bd71-4433-b331-92feb9553089" targetNamespace="http://schemas.microsoft.com/office/2006/metadata/properties" ma:root="true" ma:fieldsID="458a608ed1b88399fce9d1b314853fba" ns1:_="" ns3:_="">
    <xsd:import namespace="3107b096-5c6d-49f0-8aa5-8367dc1f2d27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7b096-5c6d-49f0-8aa5-8367dc1f2d27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3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9443e56-35c1-4241-8534-467aafbd10b5}" ma:internalName="TaxCatchAll" ma:showField="CatchAllData" ma:web="3107b096-5c6d-49f0-8aa5-8367dc1f2d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9443e56-35c1-4241-8534-467aafbd10b5}" ma:internalName="TaxCatchAllLabel" ma:readOnly="true" ma:showField="CatchAllDataLabel" ma:web="3107b096-5c6d-49f0-8aa5-8367dc1f2d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DEDD42-7C02-484F-8CEB-7DE44D0F3791}">
  <ds:schemaRefs>
    <ds:schemaRef ds:uri="http://purl.org/dc/terms/"/>
    <ds:schemaRef ds:uri="http://schemas.microsoft.com/office/2006/documentManagement/types"/>
    <ds:schemaRef ds:uri="685f9fda-bd71-4433-b331-92feb955308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107b096-5c6d-49f0-8aa5-8367dc1f2d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9B1F91-E1E1-48D1-A8B7-B7701C2CF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7b096-5c6d-49f0-8aa5-8367dc1f2d27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FB3732-D58A-40DD-A28A-A2F069B006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184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Head of Profession</vt:lpstr>
      <vt:lpstr>PowerPoint Presentation</vt:lpstr>
      <vt:lpstr>Questions?</vt:lpstr>
      <vt:lpstr>PowerPoint Presentation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Abel, Jayne</dc:creator>
  <cp:lastModifiedBy>Kerrie Gougeon</cp:lastModifiedBy>
  <cp:revision>36</cp:revision>
  <cp:lastPrinted>2019-10-23T00:28:28Z</cp:lastPrinted>
  <dcterms:created xsi:type="dcterms:W3CDTF">2019-09-27T00:29:11Z</dcterms:created>
  <dcterms:modified xsi:type="dcterms:W3CDTF">2019-11-18T07:47:20Z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0x0101002825A64A6E1845A99A9D8EE8A5686ECB00A4FD8BAF5A515B449CBA2CF7439E99EB</vt:lpwstr>
  </property>
  <property fmtid="{D5CDD505-2E9C-101B-9397-08002B2CF9AE}" pid="3" name="HPRMSecurityLevel">
    <vt:lpwstr>3;#OFFICIAL|11463c70-78df-4e3b-b0ff-f66cd3cb26ec</vt:lpwstr>
  </property>
  <property fmtid="{D5CDD505-2E9C-101B-9397-08002B2CF9AE}" pid="4" name="HPRMSecurityCaveat">
    <vt:lpwstr/>
  </property>
</Properties>
</file>